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49FA53-1E75-4F74-B361-3FDDEFDFF23B}" type="datetimeFigureOut">
              <a:rPr lang="en-GB" smtClean="0"/>
              <a:t>13/11/2015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3353346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9FA53-1E75-4F74-B361-3FDDEFDFF23B}" type="datetimeFigureOut">
              <a:rPr lang="en-GB" smtClean="0"/>
              <a:t>13/11/2015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67187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9FA53-1E75-4F74-B361-3FDDEFDFF23B}" type="datetimeFigureOut">
              <a:rPr lang="en-GB" smtClean="0"/>
              <a:t>13/11/2015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262656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49FA53-1E75-4F74-B361-3FDDEFDFF23B}" type="datetimeFigureOut">
              <a:rPr lang="en-GB" smtClean="0"/>
              <a:t>13/11/2015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47689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49FA53-1E75-4F74-B361-3FDDEFDFF23B}" type="datetimeFigureOut">
              <a:rPr lang="en-GB" smtClean="0"/>
              <a:t>13/11/2015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383370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49FA53-1E75-4F74-B361-3FDDEFDFF23B}" type="datetimeFigureOut">
              <a:rPr lang="en-GB" smtClean="0"/>
              <a:t>13/11/2015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333296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49FA53-1E75-4F74-B361-3FDDEFDFF23B}" type="datetimeFigureOut">
              <a:rPr lang="en-GB" smtClean="0"/>
              <a:t>13/11/2015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59376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49FA53-1E75-4F74-B361-3FDDEFDFF23B}" type="datetimeFigureOut">
              <a:rPr lang="en-GB" smtClean="0"/>
              <a:t>13/11/2015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420124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9FA53-1E75-4F74-B361-3FDDEFDFF23B}" type="datetimeFigureOut">
              <a:rPr lang="en-GB" smtClean="0"/>
              <a:t>13/11/2015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5826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9FA53-1E75-4F74-B361-3FDDEFDFF23B}" type="datetimeFigureOut">
              <a:rPr lang="en-GB" smtClean="0"/>
              <a:t>13/11/2015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257767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49FA53-1E75-4F74-B361-3FDDEFDFF23B}" type="datetimeFigureOut">
              <a:rPr lang="en-GB" smtClean="0"/>
              <a:t>13/11/2015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026674-27DE-40E0-B227-6E35841DD584}" type="slidenum">
              <a:rPr lang="en-GB" smtClean="0"/>
              <a:t>‹#›</a:t>
            </a:fld>
            <a:endParaRPr lang="en-GB"/>
          </a:p>
        </p:txBody>
      </p:sp>
    </p:spTree>
    <p:extLst>
      <p:ext uri="{BB962C8B-B14F-4D97-AF65-F5344CB8AC3E}">
        <p14:creationId xmlns:p14="http://schemas.microsoft.com/office/powerpoint/2010/main" val="3137031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9FA53-1E75-4F74-B361-3FDDEFDFF23B}" type="datetimeFigureOut">
              <a:rPr lang="en-GB" smtClean="0"/>
              <a:t>13/11/2015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26674-27DE-40E0-B227-6E35841DD584}" type="slidenum">
              <a:rPr lang="en-GB" smtClean="0"/>
              <a:t>‹#›</a:t>
            </a:fld>
            <a:endParaRPr lang="en-GB"/>
          </a:p>
        </p:txBody>
      </p:sp>
    </p:spTree>
    <p:extLst>
      <p:ext uri="{BB962C8B-B14F-4D97-AF65-F5344CB8AC3E}">
        <p14:creationId xmlns:p14="http://schemas.microsoft.com/office/powerpoint/2010/main" val="4083031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2656"/>
            <a:ext cx="9144000" cy="2016224"/>
          </a:xfrm>
        </p:spPr>
        <p:txBody>
          <a:bodyPr>
            <a:noAutofit/>
          </a:bodyPr>
          <a:lstStyle/>
          <a:p>
            <a:r>
              <a:rPr lang="en-GB" sz="1800" dirty="0" smtClean="0">
                <a:latin typeface="Maiandra GD" pitchFamily="34" charset="0"/>
              </a:rPr>
              <a:t>HOMEWORK FOR Thursday 20</a:t>
            </a:r>
            <a:r>
              <a:rPr lang="en-GB" sz="1800" baseline="30000" dirty="0" smtClean="0">
                <a:latin typeface="Maiandra GD" pitchFamily="34" charset="0"/>
              </a:rPr>
              <a:t>th</a:t>
            </a:r>
            <a:r>
              <a:rPr lang="en-GB" sz="1800" dirty="0" smtClean="0">
                <a:latin typeface="Maiandra GD" pitchFamily="34" charset="0"/>
              </a:rPr>
              <a:t> November:</a:t>
            </a:r>
            <a:br>
              <a:rPr lang="en-GB" sz="1800" dirty="0" smtClean="0">
                <a:latin typeface="Maiandra GD" pitchFamily="34" charset="0"/>
              </a:rPr>
            </a:br>
            <a:r>
              <a:rPr lang="en-GB" sz="1800" dirty="0" smtClean="0">
                <a:latin typeface="Maiandra GD" pitchFamily="34" charset="0"/>
              </a:rPr>
              <a:t>1) Read at least three times </a:t>
            </a:r>
            <a:r>
              <a:rPr lang="en-GB" sz="1800" u="sng" dirty="0" smtClean="0">
                <a:latin typeface="Maiandra GD" pitchFamily="34" charset="0"/>
              </a:rPr>
              <a:t>to an adult </a:t>
            </a:r>
            <a:r>
              <a:rPr lang="en-GB" sz="1800" dirty="0" smtClean="0">
                <a:latin typeface="Maiandra GD" pitchFamily="34" charset="0"/>
              </a:rPr>
              <a:t>and get them to sign your reading diary.</a:t>
            </a:r>
            <a:br>
              <a:rPr lang="en-GB" sz="1800" dirty="0" smtClean="0">
                <a:latin typeface="Maiandra GD" pitchFamily="34" charset="0"/>
              </a:rPr>
            </a:br>
            <a:r>
              <a:rPr lang="en-GB" sz="1800" dirty="0" smtClean="0">
                <a:latin typeface="Maiandra GD" pitchFamily="34" charset="0"/>
              </a:rPr>
              <a:t>2) Learn your spellings. Complete sentences and </a:t>
            </a:r>
            <a:r>
              <a:rPr lang="en-GB" sz="1800" u="sng" dirty="0" smtClean="0">
                <a:latin typeface="Maiandra GD" pitchFamily="34" charset="0"/>
              </a:rPr>
              <a:t>dictionary </a:t>
            </a:r>
            <a:r>
              <a:rPr lang="en-GB" sz="1800" dirty="0" smtClean="0">
                <a:latin typeface="Maiandra GD" pitchFamily="34" charset="0"/>
              </a:rPr>
              <a:t>definitions in your homework book.</a:t>
            </a:r>
            <a:br>
              <a:rPr lang="en-GB" sz="1800" dirty="0" smtClean="0">
                <a:latin typeface="Maiandra GD" pitchFamily="34" charset="0"/>
              </a:rPr>
            </a:br>
            <a:r>
              <a:rPr lang="en-GB" sz="1800" dirty="0" smtClean="0">
                <a:latin typeface="Maiandra GD" pitchFamily="34" charset="0"/>
              </a:rPr>
              <a:t>3) Log on to Mathletics and practise an area of maths of your choice. (Teachers can check this has been done.)</a:t>
            </a:r>
            <a:br>
              <a:rPr lang="en-GB" sz="1800" dirty="0" smtClean="0">
                <a:latin typeface="Maiandra GD" pitchFamily="34" charset="0"/>
              </a:rPr>
            </a:br>
            <a:r>
              <a:rPr lang="en-GB" sz="1800" dirty="0" smtClean="0">
                <a:latin typeface="Maiandra GD" pitchFamily="34" charset="0"/>
              </a:rPr>
              <a:t>4) Complete the SPAG questions, using the help mat sent home this week.</a:t>
            </a:r>
            <a:r>
              <a:rPr lang="en-GB" sz="1800" dirty="0">
                <a:latin typeface="Maiandra GD" pitchFamily="34" charset="0"/>
              </a:rPr>
              <a:t/>
            </a:r>
            <a:br>
              <a:rPr lang="en-GB" sz="1800" dirty="0">
                <a:latin typeface="Maiandra GD" pitchFamily="34" charset="0"/>
              </a:rPr>
            </a:br>
            <a:endParaRPr lang="en-GB" sz="1800" dirty="0">
              <a:latin typeface="Maiandra GD" pitchFamily="34" charset="0"/>
            </a:endParaRPr>
          </a:p>
        </p:txBody>
      </p:sp>
      <p:sp>
        <p:nvSpPr>
          <p:cNvPr id="3" name="Subtitle 2"/>
          <p:cNvSpPr>
            <a:spLocks noGrp="1"/>
          </p:cNvSpPr>
          <p:nvPr>
            <p:ph type="subTitle" idx="1"/>
          </p:nvPr>
        </p:nvSpPr>
        <p:spPr/>
        <p:txBody>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4182694266"/>
              </p:ext>
            </p:extLst>
          </p:nvPr>
        </p:nvGraphicFramePr>
        <p:xfrm>
          <a:off x="0" y="2852936"/>
          <a:ext cx="9144000" cy="3479800"/>
        </p:xfrm>
        <a:graphic>
          <a:graphicData uri="http://schemas.openxmlformats.org/drawingml/2006/table">
            <a:tbl>
              <a:tblPr firstRow="1" bandRow="1">
                <a:tableStyleId>{5940675A-B579-460E-94D1-54222C63F5DA}</a:tableStyleId>
              </a:tblPr>
              <a:tblGrid>
                <a:gridCol w="3048000"/>
                <a:gridCol w="3048000"/>
                <a:gridCol w="3048000"/>
              </a:tblGrid>
              <a:tr h="370840">
                <a:tc>
                  <a:txBody>
                    <a:bodyPr/>
                    <a:lstStyle/>
                    <a:p>
                      <a:pPr algn="ctr"/>
                      <a:r>
                        <a:rPr lang="en-GB" dirty="0" smtClean="0">
                          <a:latin typeface="Comic Sans MS" panose="030F0702030302020204" pitchFamily="66" charset="0"/>
                        </a:rPr>
                        <a:t>Yellow</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Orange</a:t>
                      </a:r>
                      <a:endParaRPr lang="en-GB" dirty="0">
                        <a:latin typeface="Comic Sans MS" panose="030F0702030302020204" pitchFamily="66" charset="0"/>
                      </a:endParaRPr>
                    </a:p>
                  </a:txBody>
                  <a:tcPr/>
                </a:tc>
                <a:tc>
                  <a:txBody>
                    <a:bodyPr/>
                    <a:lstStyle/>
                    <a:p>
                      <a:pPr algn="ctr"/>
                      <a:r>
                        <a:rPr lang="en-GB" dirty="0" smtClean="0">
                          <a:latin typeface="Comic Sans MS" panose="030F0702030302020204" pitchFamily="66" charset="0"/>
                        </a:rPr>
                        <a:t>Red</a:t>
                      </a:r>
                      <a:endParaRPr lang="en-GB" dirty="0">
                        <a:latin typeface="Comic Sans MS" panose="030F0702030302020204" pitchFamily="66" charset="0"/>
                      </a:endParaRPr>
                    </a:p>
                  </a:txBody>
                  <a:tcPr/>
                </a:tc>
              </a:tr>
              <a:tr h="370840">
                <a:tc>
                  <a:txBody>
                    <a:bodyPr/>
                    <a:lstStyle/>
                    <a:p>
                      <a:pPr algn="ctr"/>
                      <a:endParaRPr lang="en-GB" dirty="0" smtClean="0">
                        <a:latin typeface="Comic Sans MS" panose="030F0702030302020204" pitchFamily="66" charset="0"/>
                      </a:endParaRPr>
                    </a:p>
                    <a:p>
                      <a:pPr marL="342900" indent="-342900" algn="ctr">
                        <a:buAutoNum type="arabicPeriod"/>
                      </a:pPr>
                      <a:r>
                        <a:rPr lang="en-GB" dirty="0" smtClean="0">
                          <a:latin typeface="Comic Sans MS" panose="030F0702030302020204" pitchFamily="66" charset="0"/>
                        </a:rPr>
                        <a:t>Coming</a:t>
                      </a:r>
                    </a:p>
                    <a:p>
                      <a:pPr marL="342900" indent="-342900" algn="ctr">
                        <a:buAutoNum type="arabicPeriod"/>
                      </a:pPr>
                      <a:r>
                        <a:rPr lang="en-GB" dirty="0" smtClean="0">
                          <a:latin typeface="Comic Sans MS" panose="030F0702030302020204" pitchFamily="66" charset="0"/>
                        </a:rPr>
                        <a:t>Dining</a:t>
                      </a:r>
                    </a:p>
                    <a:p>
                      <a:pPr marL="342900" indent="-342900" algn="ctr">
                        <a:buAutoNum type="arabicPeriod"/>
                      </a:pPr>
                      <a:r>
                        <a:rPr lang="en-GB" dirty="0" smtClean="0">
                          <a:latin typeface="Comic Sans MS" panose="030F0702030302020204" pitchFamily="66" charset="0"/>
                        </a:rPr>
                        <a:t>Shining</a:t>
                      </a:r>
                    </a:p>
                    <a:p>
                      <a:pPr marL="342900" indent="-342900" algn="ctr">
                        <a:buAutoNum type="arabicPeriod"/>
                      </a:pPr>
                      <a:r>
                        <a:rPr lang="en-GB" dirty="0" smtClean="0">
                          <a:latin typeface="Comic Sans MS" panose="030F0702030302020204" pitchFamily="66" charset="0"/>
                        </a:rPr>
                        <a:t>Until</a:t>
                      </a:r>
                    </a:p>
                    <a:p>
                      <a:pPr marL="342900" indent="-342900" algn="ctr">
                        <a:buAutoNum type="arabicPeriod"/>
                      </a:pPr>
                      <a:r>
                        <a:rPr lang="en-GB" dirty="0" smtClean="0">
                          <a:latin typeface="Comic Sans MS" panose="030F0702030302020204" pitchFamily="66" charset="0"/>
                        </a:rPr>
                        <a:t>Fulfil</a:t>
                      </a:r>
                    </a:p>
                    <a:p>
                      <a:pPr marL="342900" indent="-342900" algn="ctr">
                        <a:buAutoNum type="arabicPeriod"/>
                      </a:pPr>
                      <a:r>
                        <a:rPr lang="en-GB" dirty="0" smtClean="0">
                          <a:latin typeface="Comic Sans MS" panose="030F0702030302020204" pitchFamily="66" charset="0"/>
                        </a:rPr>
                        <a:t>Skilful</a:t>
                      </a:r>
                    </a:p>
                    <a:p>
                      <a:pPr marL="342900" indent="-342900" algn="ctr">
                        <a:buAutoNum type="arabicPeriod"/>
                      </a:pPr>
                      <a:r>
                        <a:rPr lang="en-GB" dirty="0" smtClean="0">
                          <a:latin typeface="Comic Sans MS" panose="030F0702030302020204" pitchFamily="66" charset="0"/>
                        </a:rPr>
                        <a:t>Imitate</a:t>
                      </a:r>
                    </a:p>
                    <a:p>
                      <a:pPr marL="342900" indent="-342900" algn="ctr">
                        <a:buAutoNum type="arabicPeriod"/>
                      </a:pPr>
                      <a:r>
                        <a:rPr lang="en-GB" dirty="0" smtClean="0">
                          <a:latin typeface="Comic Sans MS" panose="030F0702030302020204" pitchFamily="66" charset="0"/>
                        </a:rPr>
                        <a:t>Eight</a:t>
                      </a:r>
                    </a:p>
                    <a:p>
                      <a:pPr marL="342900" indent="-342900" algn="ctr">
                        <a:buAutoNum type="arabicPeriod"/>
                      </a:pPr>
                      <a:r>
                        <a:rPr lang="en-GB" dirty="0" smtClean="0">
                          <a:latin typeface="Comic Sans MS" panose="030F0702030302020204" pitchFamily="66" charset="0"/>
                        </a:rPr>
                        <a:t>Weird</a:t>
                      </a:r>
                    </a:p>
                    <a:p>
                      <a:pPr marL="342900" indent="-342900" algn="ctr">
                        <a:buAutoNum type="arabicPeriod"/>
                      </a:pPr>
                      <a:r>
                        <a:rPr lang="en-GB" dirty="0" smtClean="0">
                          <a:latin typeface="Comic Sans MS" panose="030F0702030302020204" pitchFamily="66" charset="0"/>
                        </a:rPr>
                        <a:t>height</a:t>
                      </a:r>
                    </a:p>
                  </a:txBody>
                  <a:tcPr/>
                </a:tc>
                <a:tc>
                  <a:txBody>
                    <a:bodyPr/>
                    <a:lstStyle/>
                    <a:p>
                      <a:pPr algn="ctr"/>
                      <a:endParaRPr lang="en-GB" dirty="0" smtClean="0">
                        <a:latin typeface="Comic Sans MS" panose="030F0702030302020204" pitchFamily="66" charset="0"/>
                      </a:endParaRPr>
                    </a:p>
                    <a:p>
                      <a:pPr marL="342900" indent="-342900" algn="ctr">
                        <a:buAutoNum type="arabicPeriod"/>
                      </a:pPr>
                      <a:r>
                        <a:rPr lang="en-GB" dirty="0" smtClean="0">
                          <a:latin typeface="Comic Sans MS" panose="030F0702030302020204" pitchFamily="66" charset="0"/>
                        </a:rPr>
                        <a:t>Across</a:t>
                      </a:r>
                    </a:p>
                    <a:p>
                      <a:pPr marL="342900" indent="-342900" algn="ctr">
                        <a:buAutoNum type="arabicPeriod"/>
                      </a:pPr>
                      <a:r>
                        <a:rPr lang="en-GB" dirty="0" smtClean="0">
                          <a:latin typeface="Comic Sans MS" panose="030F0702030302020204" pitchFamily="66" charset="0"/>
                        </a:rPr>
                        <a:t>Balloon</a:t>
                      </a:r>
                    </a:p>
                    <a:p>
                      <a:pPr marL="342900" indent="-342900" algn="ctr">
                        <a:buAutoNum type="arabicPeriod"/>
                      </a:pPr>
                      <a:r>
                        <a:rPr lang="en-GB" dirty="0" smtClean="0">
                          <a:latin typeface="Comic Sans MS" panose="030F0702030302020204" pitchFamily="66" charset="0"/>
                        </a:rPr>
                        <a:t>Beginning</a:t>
                      </a:r>
                    </a:p>
                    <a:p>
                      <a:pPr marL="342900" indent="-342900" algn="ctr">
                        <a:buAutoNum type="arabicPeriod"/>
                      </a:pPr>
                      <a:r>
                        <a:rPr lang="en-GB" dirty="0" smtClean="0">
                          <a:latin typeface="Comic Sans MS" panose="030F0702030302020204" pitchFamily="66" charset="0"/>
                        </a:rPr>
                        <a:t>Success</a:t>
                      </a:r>
                    </a:p>
                    <a:p>
                      <a:pPr marL="342900" indent="-342900" algn="ctr">
                        <a:buAutoNum type="arabicPeriod"/>
                      </a:pPr>
                      <a:r>
                        <a:rPr lang="en-GB" dirty="0" smtClean="0">
                          <a:latin typeface="Comic Sans MS" panose="030F0702030302020204" pitchFamily="66" charset="0"/>
                        </a:rPr>
                        <a:t>Tomorrow</a:t>
                      </a:r>
                    </a:p>
                    <a:p>
                      <a:pPr marL="342900" indent="-342900" algn="ctr">
                        <a:buAutoNum type="arabicPeriod"/>
                      </a:pPr>
                      <a:r>
                        <a:rPr lang="en-GB" dirty="0" smtClean="0">
                          <a:latin typeface="Comic Sans MS" panose="030F0702030302020204" pitchFamily="66" charset="0"/>
                        </a:rPr>
                        <a:t>Interrupt</a:t>
                      </a:r>
                    </a:p>
                    <a:p>
                      <a:pPr marL="342900" indent="-342900" algn="ctr">
                        <a:buAutoNum type="arabicPeriod"/>
                      </a:pPr>
                      <a:r>
                        <a:rPr lang="en-GB" dirty="0" smtClean="0">
                          <a:latin typeface="Comic Sans MS" panose="030F0702030302020204" pitchFamily="66" charset="0"/>
                        </a:rPr>
                        <a:t>Parallel</a:t>
                      </a:r>
                    </a:p>
                    <a:p>
                      <a:pPr marL="342900" indent="-342900" algn="ctr">
                        <a:buAutoNum type="arabicPeriod"/>
                      </a:pPr>
                      <a:r>
                        <a:rPr lang="en-GB" dirty="0" smtClean="0">
                          <a:latin typeface="Comic Sans MS" panose="030F0702030302020204" pitchFamily="66" charset="0"/>
                        </a:rPr>
                        <a:t>Woollen</a:t>
                      </a:r>
                    </a:p>
                    <a:p>
                      <a:pPr marL="342900" indent="-342900" algn="ctr">
                        <a:buAutoNum type="arabicPeriod"/>
                      </a:pPr>
                      <a:r>
                        <a:rPr lang="en-GB" dirty="0" smtClean="0">
                          <a:latin typeface="Comic Sans MS" panose="030F0702030302020204" pitchFamily="66" charset="0"/>
                        </a:rPr>
                        <a:t>Address</a:t>
                      </a:r>
                    </a:p>
                    <a:p>
                      <a:pPr marL="342900" indent="-342900" algn="ctr">
                        <a:buAutoNum type="arabicPeriod"/>
                      </a:pPr>
                      <a:r>
                        <a:rPr lang="en-GB" dirty="0" smtClean="0">
                          <a:latin typeface="Comic Sans MS" panose="030F0702030302020204" pitchFamily="66" charset="0"/>
                        </a:rPr>
                        <a:t>exaggerate</a:t>
                      </a:r>
                    </a:p>
                  </a:txBody>
                  <a:tcPr/>
                </a:tc>
                <a:tc>
                  <a:txBody>
                    <a:bodyPr/>
                    <a:lstStyle/>
                    <a:p>
                      <a:pPr algn="ctr"/>
                      <a:endParaRPr lang="en-GB" dirty="0" smtClean="0">
                        <a:latin typeface="Comic Sans MS" panose="030F0702030302020204" pitchFamily="66" charset="0"/>
                      </a:endParaRPr>
                    </a:p>
                    <a:p>
                      <a:pPr marL="342900" indent="-342900" algn="ctr">
                        <a:buAutoNum type="arabicPeriod"/>
                      </a:pPr>
                      <a:r>
                        <a:rPr lang="en-GB" dirty="0" smtClean="0">
                          <a:latin typeface="Comic Sans MS" panose="030F0702030302020204" pitchFamily="66" charset="0"/>
                        </a:rPr>
                        <a:t>Disappoint</a:t>
                      </a:r>
                    </a:p>
                    <a:p>
                      <a:pPr marL="342900" indent="-342900" algn="ctr">
                        <a:buAutoNum type="arabicPeriod"/>
                      </a:pPr>
                      <a:r>
                        <a:rPr lang="en-GB" dirty="0" smtClean="0">
                          <a:latin typeface="Comic Sans MS" panose="030F0702030302020204" pitchFamily="66" charset="0"/>
                        </a:rPr>
                        <a:t>Disappear</a:t>
                      </a:r>
                    </a:p>
                    <a:p>
                      <a:pPr marL="342900" indent="-342900" algn="ctr">
                        <a:buAutoNum type="arabicPeriod"/>
                      </a:pPr>
                      <a:r>
                        <a:rPr lang="en-GB" dirty="0" smtClean="0">
                          <a:latin typeface="Comic Sans MS" panose="030F0702030302020204" pitchFamily="66" charset="0"/>
                        </a:rPr>
                        <a:t>Accelerate</a:t>
                      </a:r>
                    </a:p>
                    <a:p>
                      <a:pPr marL="342900" indent="-342900" algn="ctr">
                        <a:buAutoNum type="arabicPeriod"/>
                      </a:pPr>
                      <a:r>
                        <a:rPr lang="en-GB" dirty="0" smtClean="0">
                          <a:latin typeface="Comic Sans MS" panose="030F0702030302020204" pitchFamily="66" charset="0"/>
                        </a:rPr>
                        <a:t>Accumulate</a:t>
                      </a:r>
                    </a:p>
                    <a:p>
                      <a:pPr marL="342900" indent="-342900" algn="ctr">
                        <a:buAutoNum type="arabicPeriod"/>
                      </a:pPr>
                      <a:r>
                        <a:rPr lang="en-GB" dirty="0" smtClean="0">
                          <a:latin typeface="Comic Sans MS" panose="030F0702030302020204" pitchFamily="66" charset="0"/>
                        </a:rPr>
                        <a:t>Assessment</a:t>
                      </a:r>
                    </a:p>
                    <a:p>
                      <a:pPr marL="342900" indent="-342900" algn="ctr">
                        <a:buAutoNum type="arabicPeriod"/>
                      </a:pPr>
                      <a:r>
                        <a:rPr lang="en-GB" dirty="0" smtClean="0">
                          <a:latin typeface="Comic Sans MS" panose="030F0702030302020204" pitchFamily="66" charset="0"/>
                        </a:rPr>
                        <a:t>Commemorate</a:t>
                      </a:r>
                    </a:p>
                    <a:p>
                      <a:pPr marL="342900" indent="-342900" algn="ctr">
                        <a:buAutoNum type="arabicPeriod"/>
                      </a:pPr>
                      <a:r>
                        <a:rPr lang="en-GB" dirty="0" smtClean="0">
                          <a:latin typeface="Comic Sans MS" panose="030F0702030302020204" pitchFamily="66" charset="0"/>
                        </a:rPr>
                        <a:t>Committee</a:t>
                      </a:r>
                    </a:p>
                    <a:p>
                      <a:pPr marL="342900" indent="-342900" algn="ctr">
                        <a:buAutoNum type="arabicPeriod"/>
                      </a:pPr>
                      <a:r>
                        <a:rPr lang="en-GB" dirty="0" smtClean="0">
                          <a:latin typeface="Comic Sans MS" panose="030F0702030302020204" pitchFamily="66" charset="0"/>
                        </a:rPr>
                        <a:t>Irresistible</a:t>
                      </a:r>
                    </a:p>
                    <a:p>
                      <a:pPr marL="342900" indent="-342900" algn="ctr">
                        <a:buAutoNum type="arabicPeriod"/>
                      </a:pPr>
                      <a:r>
                        <a:rPr lang="en-GB" dirty="0" smtClean="0">
                          <a:latin typeface="Comic Sans MS" panose="030F0702030302020204" pitchFamily="66" charset="0"/>
                        </a:rPr>
                        <a:t>Accidentally</a:t>
                      </a:r>
                    </a:p>
                    <a:p>
                      <a:pPr marL="342900" indent="-342900" algn="ctr">
                        <a:buAutoNum type="arabicPeriod"/>
                      </a:pPr>
                      <a:r>
                        <a:rPr lang="en-GB" dirty="0" smtClean="0">
                          <a:latin typeface="Comic Sans MS" panose="030F0702030302020204" pitchFamily="66" charset="0"/>
                        </a:rPr>
                        <a:t>recommend</a:t>
                      </a:r>
                    </a:p>
                  </a:txBody>
                  <a:tcPr/>
                </a:tc>
              </a:tr>
            </a:tbl>
          </a:graphicData>
        </a:graphic>
      </p:graphicFrame>
    </p:spTree>
    <p:extLst>
      <p:ext uri="{BB962C8B-B14F-4D97-AF65-F5344CB8AC3E}">
        <p14:creationId xmlns:p14="http://schemas.microsoft.com/office/powerpoint/2010/main" val="2335677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39</Words>
  <Application>Microsoft Office PowerPoint</Application>
  <PresentationFormat>On-screen Show (4:3)</PresentationFormat>
  <Paragraphs>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HOMEWORK FOR Thursday 20th November: 1) Read at least three times to an adult and get them to sign your reading diary. 2) Learn your spellings. Complete sentences and dictionary definitions in your homework book. 3) Log on to Mathletics and practise an area of maths of your choice. (Teachers can check this has been done.) 4) Complete the SPAG questions, using the help mat sent home this week. </vt:lpstr>
    </vt:vector>
  </TitlesOfParts>
  <Company>T&amp;W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19th NOVEMBER: 1) Read at least three times and fill in your reading diary. 2) Learn your spellings.  Complete sentences and definitions in your homework book.</dc:title>
  <dc:creator>Moody, Nicola</dc:creator>
  <cp:lastModifiedBy>Green, Lesley - Newport Jun (A)</cp:lastModifiedBy>
  <cp:revision>6</cp:revision>
  <cp:lastPrinted>2015-11-13T12:29:37Z</cp:lastPrinted>
  <dcterms:created xsi:type="dcterms:W3CDTF">2014-11-12T21:37:12Z</dcterms:created>
  <dcterms:modified xsi:type="dcterms:W3CDTF">2015-11-13T13:32:28Z</dcterms:modified>
</cp:coreProperties>
</file>