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33"/>
    <a:srgbClr val="99FF66"/>
    <a:srgbClr val="00CCFF"/>
    <a:srgbClr val="66CCFF"/>
    <a:srgbClr val="FFFF66"/>
    <a:srgbClr val="00FF00"/>
    <a:srgbClr val="FFCC66"/>
    <a:srgbClr val="FF33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4" autoAdjust="0"/>
  </p:normalViewPr>
  <p:slideViewPr>
    <p:cSldViewPr>
      <p:cViewPr>
        <p:scale>
          <a:sx n="73" d="100"/>
          <a:sy n="73" d="100"/>
        </p:scale>
        <p:origin x="-2040" y="330"/>
      </p:cViewPr>
      <p:guideLst>
        <p:guide orient="horz" pos="2880"/>
        <p:guide pos="216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975083-AF58-4A74-925C-814CCEE3B4C7}"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327522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75083-AF58-4A74-925C-814CCEE3B4C7}"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66969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75083-AF58-4A74-925C-814CCEE3B4C7}"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301251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975083-AF58-4A74-925C-814CCEE3B4C7}"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403172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75083-AF58-4A74-925C-814CCEE3B4C7}" type="datetimeFigureOut">
              <a:rPr lang="en-GB" smtClean="0"/>
              <a:t>03/03/2016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35492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975083-AF58-4A74-925C-814CCEE3B4C7}" type="datetimeFigureOut">
              <a:rPr lang="en-GB" smtClean="0"/>
              <a:t>03/03/2016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83578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975083-AF58-4A74-925C-814CCEE3B4C7}" type="datetimeFigureOut">
              <a:rPr lang="en-GB" smtClean="0"/>
              <a:t>03/03/2016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60281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975083-AF58-4A74-925C-814CCEE3B4C7}" type="datetimeFigureOut">
              <a:rPr lang="en-GB" smtClean="0"/>
              <a:t>03/03/2016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24727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75083-AF58-4A74-925C-814CCEE3B4C7}" type="datetimeFigureOut">
              <a:rPr lang="en-GB" smtClean="0"/>
              <a:t>03/03/2016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370274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75083-AF58-4A74-925C-814CCEE3B4C7}" type="datetimeFigureOut">
              <a:rPr lang="en-GB" smtClean="0"/>
              <a:t>03/03/2016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107216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75083-AF58-4A74-925C-814CCEE3B4C7}" type="datetimeFigureOut">
              <a:rPr lang="en-GB" smtClean="0"/>
              <a:t>03/03/2016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FC0208-F0BE-4968-BFED-8BF70C66CF63}" type="slidenum">
              <a:rPr lang="en-GB" smtClean="0"/>
              <a:t>‹#›</a:t>
            </a:fld>
            <a:endParaRPr lang="en-GB"/>
          </a:p>
        </p:txBody>
      </p:sp>
    </p:spTree>
    <p:extLst>
      <p:ext uri="{BB962C8B-B14F-4D97-AF65-F5344CB8AC3E}">
        <p14:creationId xmlns:p14="http://schemas.microsoft.com/office/powerpoint/2010/main" val="13447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B975083-AF58-4A74-925C-814CCEE3B4C7}" type="datetimeFigureOut">
              <a:rPr lang="en-GB" smtClean="0"/>
              <a:t>03/03/2016</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DFC0208-F0BE-4968-BFED-8BF70C66CF63}" type="slidenum">
              <a:rPr lang="en-GB" smtClean="0"/>
              <a:t>‹#›</a:t>
            </a:fld>
            <a:endParaRPr lang="en-GB"/>
          </a:p>
        </p:txBody>
      </p:sp>
    </p:spTree>
    <p:extLst>
      <p:ext uri="{BB962C8B-B14F-4D97-AF65-F5344CB8AC3E}">
        <p14:creationId xmlns:p14="http://schemas.microsoft.com/office/powerpoint/2010/main" val="15973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ewportjuniorschool.org.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6753" y="95017"/>
            <a:ext cx="5544615" cy="1023357"/>
          </a:xfrm>
          <a:prstGeom prst="rect">
            <a:avLst/>
          </a:prstGeom>
          <a:solidFill>
            <a:srgbClr val="00FF00"/>
          </a:solidFill>
          <a:ln>
            <a:solidFill>
              <a:srgbClr val="000000"/>
            </a:solidFill>
          </a:ln>
        </p:spPr>
        <p:txBody>
          <a:bodyPr wrap="square" rtlCol="0">
            <a:spAutoFit/>
          </a:bodyPr>
          <a:lstStyle/>
          <a:p>
            <a:pPr algn="ctr"/>
            <a:r>
              <a:rPr lang="en-GB" sz="1600" dirty="0" smtClean="0">
                <a:solidFill>
                  <a:schemeClr val="bg1"/>
                </a:solidFill>
                <a:latin typeface="Cooper Black" pitchFamily="18" charset="0"/>
              </a:rPr>
              <a:t>THE</a:t>
            </a:r>
            <a:r>
              <a:rPr lang="en-GB" sz="3600" dirty="0" smtClean="0">
                <a:solidFill>
                  <a:schemeClr val="bg1"/>
                </a:solidFill>
                <a:latin typeface="Cooper Black" pitchFamily="18" charset="0"/>
              </a:rPr>
              <a:t> NJS Newsletter</a:t>
            </a:r>
          </a:p>
          <a:p>
            <a:pPr algn="ctr"/>
            <a:r>
              <a:rPr lang="en-US" sz="1400" dirty="0" smtClean="0">
                <a:solidFill>
                  <a:schemeClr val="bg1"/>
                </a:solidFill>
                <a:latin typeface="Cooper Black" pitchFamily="18" charset="0"/>
              </a:rPr>
              <a:t>“learning to make a difference"</a:t>
            </a:r>
            <a:endParaRPr lang="en-US" sz="1050" dirty="0" smtClean="0">
              <a:solidFill>
                <a:schemeClr val="bg1"/>
              </a:solidFill>
              <a:latin typeface="Cooper Black" pitchFamily="18" charset="0"/>
            </a:endParaRPr>
          </a:p>
          <a:p>
            <a:pPr algn="ctr"/>
            <a:r>
              <a:rPr lang="en-US" sz="1050" dirty="0" smtClean="0">
                <a:solidFill>
                  <a:schemeClr val="bg1"/>
                </a:solidFill>
                <a:latin typeface="Cooper Black" pitchFamily="18" charset="0"/>
              </a:rPr>
              <a:t>Friday 4</a:t>
            </a:r>
            <a:r>
              <a:rPr lang="en-US" sz="1050" baseline="30000" dirty="0" smtClean="0">
                <a:solidFill>
                  <a:schemeClr val="bg1"/>
                </a:solidFill>
                <a:latin typeface="Cooper Black" pitchFamily="18" charset="0"/>
              </a:rPr>
              <a:t>th</a:t>
            </a:r>
            <a:r>
              <a:rPr lang="en-US" sz="1050" dirty="0" smtClean="0">
                <a:solidFill>
                  <a:schemeClr val="bg1"/>
                </a:solidFill>
                <a:latin typeface="Cooper Black" pitchFamily="18" charset="0"/>
              </a:rPr>
              <a:t> March ‘16</a:t>
            </a:r>
            <a:r>
              <a:rPr lang="en-US" sz="900" dirty="0" smtClean="0">
                <a:solidFill>
                  <a:schemeClr val="bg1"/>
                </a:solidFill>
                <a:latin typeface="Cooper Black" pitchFamily="18" charset="0"/>
              </a:rPr>
              <a:t>   </a:t>
            </a:r>
            <a:r>
              <a:rPr lang="en-US" sz="1050" u="sng" dirty="0" smtClean="0">
                <a:solidFill>
                  <a:schemeClr val="bg1"/>
                </a:solidFill>
                <a:latin typeface="Cooper Black" pitchFamily="18" charset="0"/>
                <a:hlinkClick r:id="rId2"/>
              </a:rPr>
              <a:t>http://www.newportjuniorschool.org.uk/</a:t>
            </a:r>
            <a:r>
              <a:rPr lang="en-US" sz="1050" dirty="0" smtClean="0">
                <a:solidFill>
                  <a:schemeClr val="bg1"/>
                </a:solidFill>
                <a:latin typeface="Cooper Black" pitchFamily="18" charset="0"/>
              </a:rPr>
              <a:t> </a:t>
            </a:r>
            <a:r>
              <a:rPr lang="en-US" sz="1050" dirty="0" smtClean="0">
                <a:latin typeface="Cooper Black" pitchFamily="18" charset="0"/>
              </a:rPr>
              <a:t> </a:t>
            </a:r>
            <a:r>
              <a:rPr lang="en-US" sz="1050" dirty="0" smtClean="0">
                <a:solidFill>
                  <a:schemeClr val="bg1"/>
                </a:solidFill>
                <a:latin typeface="Cooper Black" pitchFamily="18" charset="0"/>
              </a:rPr>
              <a:t>Issue 567</a:t>
            </a:r>
          </a:p>
        </p:txBody>
      </p:sp>
      <p:pic>
        <p:nvPicPr>
          <p:cNvPr id="5" name="Picture 5" descr="NJS%20logo1[1]"/>
          <p:cNvPicPr>
            <a:picLocks noChangeAspect="1" noChangeArrowheads="1"/>
          </p:cNvPicPr>
          <p:nvPr/>
        </p:nvPicPr>
        <p:blipFill>
          <a:blip r:embed="rId3">
            <a:extLst>
              <a:ext uri="{28A0092B-C50C-407E-A947-70E740481C1C}">
                <a14:useLocalDpi xmlns:a14="http://schemas.microsoft.com/office/drawing/2010/main" val="0"/>
              </a:ext>
            </a:extLst>
          </a:blip>
          <a:srcRect l="34857" r="35428"/>
          <a:stretch>
            <a:fillRect/>
          </a:stretch>
        </p:blipFill>
        <p:spPr bwMode="auto">
          <a:xfrm>
            <a:off x="80075" y="104593"/>
            <a:ext cx="1116678" cy="1011024"/>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72868" y="3449446"/>
            <a:ext cx="2420028" cy="1492716"/>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sz="900" b="1" u="sng" dirty="0"/>
              <a:t>Reminder about mobile phones!</a:t>
            </a:r>
          </a:p>
          <a:p>
            <a:pPr algn="ctr"/>
            <a:r>
              <a:rPr lang="en-US" sz="900" dirty="0"/>
              <a:t>If children bring mobile phones into school please can they make sure they are handed into the office or their class teacher at the start of the school day.  Mobile phones are not to be kept in lockers for safety and security.</a:t>
            </a:r>
          </a:p>
          <a:p>
            <a:pPr algn="ctr"/>
            <a:r>
              <a:rPr lang="en-US" sz="900" dirty="0"/>
              <a:t>At the end of the school day the children may then collect their mobile phone from the office or class teacher.</a:t>
            </a:r>
          </a:p>
          <a:p>
            <a:pPr algn="ctr"/>
            <a:r>
              <a:rPr lang="en-US" sz="900" dirty="0"/>
              <a:t>Thank you for your support</a:t>
            </a:r>
            <a:r>
              <a:rPr lang="en-US" sz="1000" dirty="0"/>
              <a:t>.</a:t>
            </a:r>
          </a:p>
        </p:txBody>
      </p:sp>
      <p:pic>
        <p:nvPicPr>
          <p:cNvPr id="10" name="Picture 9"/>
          <p:cNvPicPr>
            <a:picLocks noChangeAspect="1"/>
          </p:cNvPicPr>
          <p:nvPr/>
        </p:nvPicPr>
        <p:blipFill rotWithShape="1">
          <a:blip r:embed="rId4"/>
          <a:srcRect l="13086" t="58512" r="33758" b="26050"/>
          <a:stretch/>
        </p:blipFill>
        <p:spPr>
          <a:xfrm>
            <a:off x="2538867" y="4044020"/>
            <a:ext cx="4202499" cy="964585"/>
          </a:xfrm>
          <a:prstGeom prst="rect">
            <a:avLst/>
          </a:prstGeom>
        </p:spPr>
      </p:pic>
      <p:sp>
        <p:nvSpPr>
          <p:cNvPr id="25" name="Text Box 2"/>
          <p:cNvSpPr txBox="1">
            <a:spLocks noChangeArrowheads="1"/>
          </p:cNvSpPr>
          <p:nvPr/>
        </p:nvSpPr>
        <p:spPr bwMode="auto">
          <a:xfrm>
            <a:off x="2538867" y="2481478"/>
            <a:ext cx="4202499" cy="1492824"/>
          </a:xfrm>
          <a:prstGeom prst="rect">
            <a:avLst/>
          </a:prstGeom>
          <a:solidFill>
            <a:srgbClr val="FF99FF">
              <a:alpha val="50000"/>
            </a:srgbClr>
          </a:solidFill>
          <a:ln>
            <a:solidFill>
              <a:schemeClr val="tx1"/>
            </a:solidFill>
          </a:ln>
          <a:effectLst/>
        </p:spPr>
        <p:txBody>
          <a:bodyPr vert="horz" wrap="square" lIns="91440" tIns="45720" rIns="91440" bIns="45720" numCol="1" anchor="t" anchorCtr="0" compatLnSpc="1">
            <a:prstTxWarp prst="textNoShape">
              <a:avLst/>
            </a:prstTxWarp>
          </a:bodyPr>
          <a:lstStyle/>
          <a:p>
            <a:pPr lvl="0" algn="ctr"/>
            <a:r>
              <a:rPr lang="en-US" sz="1100" b="1" u="sng" dirty="0">
                <a:solidFill>
                  <a:prstClr val="black"/>
                </a:solidFill>
                <a:latin typeface="MV Boli" pitchFamily="2" charset="0"/>
                <a:cs typeface="MV Boli" pitchFamily="2" charset="0"/>
              </a:rPr>
              <a:t>Reading </a:t>
            </a:r>
            <a:r>
              <a:rPr lang="en-US" sz="1100" b="1" u="sng" dirty="0" smtClean="0">
                <a:solidFill>
                  <a:prstClr val="black"/>
                </a:solidFill>
                <a:latin typeface="MV Boli" pitchFamily="2" charset="0"/>
                <a:cs typeface="MV Boli" pitchFamily="2" charset="0"/>
              </a:rPr>
              <a:t>Support</a:t>
            </a:r>
            <a:endParaRPr lang="en-US" sz="1100" b="1" u="sng" dirty="0">
              <a:solidFill>
                <a:prstClr val="black"/>
              </a:solidFill>
              <a:latin typeface="MV Boli" pitchFamily="2" charset="0"/>
              <a:cs typeface="MV Boli" pitchFamily="2" charset="0"/>
            </a:endParaRPr>
          </a:p>
          <a:p>
            <a:pPr lvl="0" algn="ctr"/>
            <a:r>
              <a:rPr lang="en-US" sz="1100" dirty="0">
                <a:solidFill>
                  <a:prstClr val="black"/>
                </a:solidFill>
                <a:latin typeface="MV Boli" pitchFamily="2" charset="0"/>
                <a:cs typeface="MV Boli" pitchFamily="2" charset="0"/>
              </a:rPr>
              <a:t>Are you able to offer time to support children with their reading? We need voluntary helpers to come into school and listen to children read on a regular basis. </a:t>
            </a:r>
            <a:endParaRPr lang="en-US" sz="1100" dirty="0" smtClean="0">
              <a:solidFill>
                <a:prstClr val="black"/>
              </a:solidFill>
              <a:latin typeface="MV Boli" pitchFamily="2" charset="0"/>
              <a:cs typeface="MV Boli" pitchFamily="2" charset="0"/>
            </a:endParaRPr>
          </a:p>
          <a:p>
            <a:pPr lvl="0" algn="ctr"/>
            <a:r>
              <a:rPr lang="en-US" sz="1100" dirty="0" smtClean="0">
                <a:solidFill>
                  <a:prstClr val="black"/>
                </a:solidFill>
                <a:latin typeface="MV Boli" pitchFamily="2" charset="0"/>
                <a:cs typeface="MV Boli" pitchFamily="2" charset="0"/>
              </a:rPr>
              <a:t>If </a:t>
            </a:r>
            <a:r>
              <a:rPr lang="en-US" sz="1100" dirty="0">
                <a:solidFill>
                  <a:prstClr val="black"/>
                </a:solidFill>
                <a:latin typeface="MV Boli" pitchFamily="2" charset="0"/>
                <a:cs typeface="MV Boli" pitchFamily="2" charset="0"/>
              </a:rPr>
              <a:t>this is something you feel </a:t>
            </a:r>
            <a:r>
              <a:rPr lang="en-US" sz="1100" dirty="0" smtClean="0">
                <a:solidFill>
                  <a:prstClr val="black"/>
                </a:solidFill>
                <a:latin typeface="MV Boli" pitchFamily="2" charset="0"/>
                <a:cs typeface="MV Boli" pitchFamily="2" charset="0"/>
              </a:rPr>
              <a:t>that </a:t>
            </a:r>
            <a:r>
              <a:rPr lang="en-US" sz="1100" dirty="0">
                <a:solidFill>
                  <a:prstClr val="black"/>
                </a:solidFill>
                <a:latin typeface="MV Boli" pitchFamily="2" charset="0"/>
                <a:cs typeface="MV Boli" pitchFamily="2" charset="0"/>
              </a:rPr>
              <a:t>you can offer please </a:t>
            </a:r>
            <a:r>
              <a:rPr lang="en-US" sz="1100" dirty="0" smtClean="0">
                <a:solidFill>
                  <a:prstClr val="black"/>
                </a:solidFill>
                <a:latin typeface="MV Boli" pitchFamily="2" charset="0"/>
                <a:cs typeface="MV Boli" pitchFamily="2" charset="0"/>
              </a:rPr>
              <a:t>let me know!</a:t>
            </a:r>
          </a:p>
          <a:p>
            <a:pPr lvl="0" algn="ctr"/>
            <a:r>
              <a:rPr lang="en-US" sz="1100" dirty="0" smtClean="0">
                <a:solidFill>
                  <a:prstClr val="black"/>
                </a:solidFill>
                <a:latin typeface="MV Boli" pitchFamily="2" charset="0"/>
                <a:cs typeface="MV Boli" pitchFamily="2" charset="0"/>
              </a:rPr>
              <a:t>Many </a:t>
            </a:r>
            <a:r>
              <a:rPr lang="en-US" sz="1100" dirty="0">
                <a:solidFill>
                  <a:prstClr val="black"/>
                </a:solidFill>
                <a:latin typeface="MV Boli" pitchFamily="2" charset="0"/>
                <a:cs typeface="MV Boli" pitchFamily="2" charset="0"/>
              </a:rPr>
              <a:t>thanks.</a:t>
            </a:r>
          </a:p>
          <a:p>
            <a:pPr lvl="0" algn="ctr"/>
            <a:r>
              <a:rPr lang="en-US" sz="1100" dirty="0" err="1">
                <a:solidFill>
                  <a:prstClr val="black"/>
                </a:solidFill>
                <a:latin typeface="MV Boli" pitchFamily="2" charset="0"/>
                <a:cs typeface="MV Boli" pitchFamily="2" charset="0"/>
              </a:rPr>
              <a:t>Mr</a:t>
            </a:r>
            <a:r>
              <a:rPr lang="en-US" sz="1100" dirty="0">
                <a:solidFill>
                  <a:prstClr val="black"/>
                </a:solidFill>
                <a:latin typeface="MV Boli" pitchFamily="2" charset="0"/>
                <a:cs typeface="MV Boli" pitchFamily="2" charset="0"/>
              </a:rPr>
              <a:t> Rotherham</a:t>
            </a:r>
          </a:p>
        </p:txBody>
      </p:sp>
      <p:sp>
        <p:nvSpPr>
          <p:cNvPr id="17" name="TextBox 16"/>
          <p:cNvSpPr txBox="1"/>
          <p:nvPr/>
        </p:nvSpPr>
        <p:spPr>
          <a:xfrm>
            <a:off x="72868" y="5004048"/>
            <a:ext cx="2418774" cy="2169825"/>
          </a:xfrm>
          <a:prstGeom prst="rect">
            <a:avLst/>
          </a:prstGeom>
          <a:solidFill>
            <a:schemeClr val="accent5">
              <a:lumMod val="20000"/>
              <a:lumOff val="80000"/>
            </a:schemeClr>
          </a:solidFill>
          <a:ln>
            <a:solidFill>
              <a:srgbClr val="000000"/>
            </a:solidFill>
          </a:ln>
        </p:spPr>
        <p:txBody>
          <a:bodyPr wrap="square" rtlCol="0">
            <a:spAutoFit/>
          </a:bodyPr>
          <a:lstStyle/>
          <a:p>
            <a:pPr algn="ctr"/>
            <a:r>
              <a:rPr lang="en-US" sz="900" b="1" u="sng" dirty="0" smtClean="0">
                <a:latin typeface="MV Boli" pitchFamily="2" charset="0"/>
                <a:cs typeface="MV Boli" pitchFamily="2" charset="0"/>
              </a:rPr>
              <a:t>Confirmation at St. Nicholas’ Church</a:t>
            </a:r>
          </a:p>
          <a:p>
            <a:pPr algn="ctr"/>
            <a:r>
              <a:rPr lang="en-US" sz="900" dirty="0" smtClean="0">
                <a:latin typeface="MV Boli" pitchFamily="2" charset="0"/>
                <a:cs typeface="MV Boli" pitchFamily="2" charset="0"/>
              </a:rPr>
              <a:t>On Wednesday last week, Rector Steve came into school to talk to the Year 5/6 children about being confirmed.</a:t>
            </a:r>
          </a:p>
          <a:p>
            <a:pPr algn="ctr"/>
            <a:r>
              <a:rPr lang="en-US" sz="900" dirty="0" smtClean="0">
                <a:latin typeface="MV Boli" pitchFamily="2" charset="0"/>
                <a:cs typeface="MV Boli" pitchFamily="2" charset="0"/>
              </a:rPr>
              <a:t>He advised children in Years 5/6 to go home and talk to you, as parents, to see if you would like your child to be confirmed.</a:t>
            </a:r>
          </a:p>
          <a:p>
            <a:pPr algn="ctr"/>
            <a:r>
              <a:rPr lang="en-US" sz="900" dirty="0" smtClean="0">
                <a:latin typeface="MV Boli" pitchFamily="2" charset="0"/>
                <a:cs typeface="MV Boli" pitchFamily="2" charset="0"/>
              </a:rPr>
              <a:t>At this stage if anyone is interested, please notify Mrs. Stanley in the school office and she will add your child’s name to the list.</a:t>
            </a:r>
          </a:p>
          <a:p>
            <a:pPr algn="ctr"/>
            <a:r>
              <a:rPr lang="en-US" sz="900" dirty="0" smtClean="0">
                <a:latin typeface="MV Boli" pitchFamily="2" charset="0"/>
                <a:cs typeface="MV Boli" pitchFamily="2" charset="0"/>
              </a:rPr>
              <a:t>The Rector will then be in touch, via a letter, when the confirmation classes begin.</a:t>
            </a:r>
          </a:p>
        </p:txBody>
      </p:sp>
      <p:sp>
        <p:nvSpPr>
          <p:cNvPr id="18" name="Text Box 3"/>
          <p:cNvSpPr txBox="1">
            <a:spLocks noChangeArrowheads="1"/>
          </p:cNvSpPr>
          <p:nvPr/>
        </p:nvSpPr>
        <p:spPr bwMode="auto">
          <a:xfrm>
            <a:off x="99188" y="1187681"/>
            <a:ext cx="2393708" cy="2184522"/>
          </a:xfrm>
          <a:prstGeom prst="rect">
            <a:avLst/>
          </a:prstGeom>
          <a:solidFill>
            <a:schemeClr val="accent3">
              <a:lumMod val="60000"/>
              <a:lumOff val="40000"/>
              <a:alpha val="50000"/>
            </a:schemeClr>
          </a:solidFill>
          <a:ln w="12700" cmpd="sng" algn="ctr">
            <a:solidFill>
              <a:srgbClr val="000000"/>
            </a:solidFill>
            <a:miter lim="800000"/>
            <a:headEnd/>
            <a:tailEnd/>
          </a:ln>
          <a:effectLs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900" b="1" i="0" u="sng" strike="noStrike" cap="none" normalizeH="0" baseline="0" dirty="0" smtClean="0">
                <a:ln>
                  <a:noFill/>
                </a:ln>
                <a:solidFill>
                  <a:schemeClr val="tx1"/>
                </a:solidFill>
                <a:effectLst/>
                <a:latin typeface="Arial" pitchFamily="34" charset="0"/>
                <a:cs typeface="Arial" pitchFamily="34" charset="0"/>
              </a:rPr>
              <a:t>OPEN LUNCHES</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900" b="0" i="0" u="none" strike="noStrike" cap="none" normalizeH="0" baseline="0" dirty="0" smtClean="0">
                <a:ln>
                  <a:noFill/>
                </a:ln>
                <a:solidFill>
                  <a:schemeClr val="tx1"/>
                </a:solidFill>
                <a:effectLst/>
                <a:latin typeface="Arial" pitchFamily="34" charset="0"/>
                <a:cs typeface="Arial" pitchFamily="34" charset="0"/>
              </a:rPr>
              <a:t>This term’s Workshops and Open Lunches will take place on the following dates:</a:t>
            </a:r>
            <a:endParaRPr kumimoji="0" lang="en-GB" sz="9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endParaRPr kumimoji="0" lang="en-GB" sz="9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900" b="1" i="0" u="none" strike="noStrike" cap="none" normalizeH="0" baseline="0" dirty="0" smtClean="0">
                <a:ln>
                  <a:noFill/>
                </a:ln>
                <a:effectLst/>
                <a:latin typeface="Arial" pitchFamily="34" charset="0"/>
                <a:cs typeface="Arial" pitchFamily="34" charset="0"/>
              </a:rPr>
              <a:t>Thursday 3</a:t>
            </a:r>
            <a:r>
              <a:rPr kumimoji="0" lang="en-GB" sz="900" b="1" i="0" u="none" strike="noStrike" cap="none" normalizeH="0" baseline="30000" dirty="0" smtClean="0">
                <a:ln>
                  <a:noFill/>
                </a:ln>
                <a:effectLst/>
                <a:latin typeface="Arial" pitchFamily="34" charset="0"/>
                <a:cs typeface="Arial" pitchFamily="34" charset="0"/>
              </a:rPr>
              <a:t>rd</a:t>
            </a:r>
            <a:r>
              <a:rPr kumimoji="0" lang="en-GB" sz="900" b="1" i="0" u="none" strike="noStrike" cap="none" normalizeH="0" baseline="0" dirty="0" smtClean="0">
                <a:ln>
                  <a:noFill/>
                </a:ln>
                <a:effectLst/>
                <a:latin typeface="Arial" pitchFamily="34" charset="0"/>
                <a:cs typeface="Arial" pitchFamily="34" charset="0"/>
              </a:rPr>
              <a:t> March– </a:t>
            </a:r>
            <a:r>
              <a:rPr kumimoji="0" lang="en-GB" sz="900" b="1" i="0" u="none" strike="noStrike" cap="none" normalizeH="0" baseline="0" dirty="0" err="1" smtClean="0">
                <a:ln>
                  <a:noFill/>
                </a:ln>
                <a:effectLst/>
                <a:latin typeface="Arial" pitchFamily="34" charset="0"/>
                <a:cs typeface="Arial" pitchFamily="34" charset="0"/>
              </a:rPr>
              <a:t>Yr</a:t>
            </a:r>
            <a:r>
              <a:rPr kumimoji="0" lang="en-GB" sz="900" b="1" i="0" u="none" strike="noStrike" cap="none" normalizeH="0" dirty="0" smtClean="0">
                <a:ln>
                  <a:noFill/>
                </a:ln>
                <a:effectLst/>
                <a:latin typeface="Arial" pitchFamily="34" charset="0"/>
                <a:cs typeface="Arial" pitchFamily="34" charset="0"/>
              </a:rPr>
              <a:t> 5</a:t>
            </a:r>
          </a:p>
          <a:p>
            <a:pPr marL="0" marR="0" lvl="0" indent="0" algn="ctr" defTabSz="914400" rtl="0" eaLnBrk="1" fontAlgn="base" latinLnBrk="0" hangingPunct="1">
              <a:lnSpc>
                <a:spcPct val="100000"/>
              </a:lnSpc>
              <a:spcBef>
                <a:spcPct val="0"/>
              </a:spcBef>
              <a:buClrTx/>
              <a:buSzTx/>
              <a:buFontTx/>
              <a:buNone/>
              <a:tabLst/>
            </a:pPr>
            <a:r>
              <a:rPr kumimoji="0" lang="en-GB" sz="900" b="1" i="0" u="none" strike="noStrike" cap="none" normalizeH="0" baseline="0" dirty="0" smtClean="0">
                <a:ln>
                  <a:noFill/>
                </a:ln>
                <a:effectLst/>
                <a:latin typeface="Arial" pitchFamily="34" charset="0"/>
                <a:cs typeface="Arial" pitchFamily="34" charset="0"/>
              </a:rPr>
              <a:t> </a:t>
            </a:r>
          </a:p>
          <a:p>
            <a:pPr marL="0" marR="0" lvl="0" indent="0" algn="ctr" defTabSz="914400" rtl="0" eaLnBrk="1" fontAlgn="base" latinLnBrk="0" hangingPunct="1">
              <a:lnSpc>
                <a:spcPct val="100000"/>
              </a:lnSpc>
              <a:spcBef>
                <a:spcPct val="0"/>
              </a:spcBef>
              <a:buClrTx/>
              <a:buSzTx/>
              <a:buFontTx/>
              <a:buNone/>
              <a:tabLst/>
            </a:pPr>
            <a:r>
              <a:rPr kumimoji="0" lang="en-GB" sz="900" b="1" i="0" u="none" strike="noStrike" cap="none" normalizeH="0" baseline="0" dirty="0" smtClean="0">
                <a:ln>
                  <a:noFill/>
                </a:ln>
                <a:effectLst/>
                <a:latin typeface="Arial" pitchFamily="34" charset="0"/>
                <a:cs typeface="Arial" pitchFamily="34" charset="0"/>
              </a:rPr>
              <a:t>Thursday</a:t>
            </a:r>
            <a:r>
              <a:rPr kumimoji="0" lang="en-GB" sz="900" b="1" i="0" u="none" strike="noStrike" cap="none" normalizeH="0" dirty="0" smtClean="0">
                <a:ln>
                  <a:noFill/>
                </a:ln>
                <a:effectLst/>
                <a:latin typeface="Arial" pitchFamily="34" charset="0"/>
                <a:cs typeface="Arial" pitchFamily="34" charset="0"/>
              </a:rPr>
              <a:t> 10</a:t>
            </a:r>
            <a:r>
              <a:rPr kumimoji="0" lang="en-GB" sz="900" b="1" i="0" u="none" strike="noStrike" cap="none" normalizeH="0" baseline="30000" dirty="0" smtClean="0">
                <a:ln>
                  <a:noFill/>
                </a:ln>
                <a:effectLst/>
                <a:latin typeface="Arial" pitchFamily="34" charset="0"/>
                <a:cs typeface="Arial" pitchFamily="34" charset="0"/>
              </a:rPr>
              <a:t>th</a:t>
            </a:r>
            <a:r>
              <a:rPr kumimoji="0" lang="en-GB" sz="900" b="1" i="0" u="none" strike="noStrike" cap="none" normalizeH="0" dirty="0" smtClean="0">
                <a:ln>
                  <a:noFill/>
                </a:ln>
                <a:effectLst/>
                <a:latin typeface="Arial" pitchFamily="34" charset="0"/>
                <a:cs typeface="Arial" pitchFamily="34" charset="0"/>
              </a:rPr>
              <a:t> March – </a:t>
            </a:r>
            <a:r>
              <a:rPr kumimoji="0" lang="en-GB" sz="900" b="1" i="0" u="none" strike="noStrike" cap="none" normalizeH="0" dirty="0" err="1" smtClean="0">
                <a:ln>
                  <a:noFill/>
                </a:ln>
                <a:effectLst/>
                <a:latin typeface="Arial" pitchFamily="34" charset="0"/>
                <a:cs typeface="Arial" pitchFamily="34" charset="0"/>
              </a:rPr>
              <a:t>Yr</a:t>
            </a:r>
            <a:r>
              <a:rPr kumimoji="0" lang="en-GB" sz="900" b="1" i="0" u="none" strike="noStrike" cap="none" normalizeH="0" dirty="0" smtClean="0">
                <a:ln>
                  <a:noFill/>
                </a:ln>
                <a:effectLst/>
                <a:latin typeface="Arial" pitchFamily="34" charset="0"/>
                <a:cs typeface="Arial" pitchFamily="34" charset="0"/>
              </a:rPr>
              <a:t> 6</a:t>
            </a:r>
            <a:endParaRPr kumimoji="0" lang="en-GB" sz="900" b="1"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900" b="0" i="0" u="none" strike="noStrike" cap="none" normalizeH="0" baseline="0" dirty="0" smtClean="0">
                <a:ln>
                  <a:noFill/>
                </a:ln>
                <a:solidFill>
                  <a:schemeClr val="tx1"/>
                </a:solidFill>
                <a:effectLst/>
                <a:latin typeface="Arial" pitchFamily="34" charset="0"/>
                <a:cs typeface="Arial" pitchFamily="34" charset="0"/>
              </a:rPr>
              <a:t>All parents are welcome to attend the workshop (in classrooms) at 11am and/or lunch at 12pm.  </a:t>
            </a:r>
          </a:p>
          <a:p>
            <a:pPr marL="0" marR="0" lvl="0" indent="0" algn="ctr" defTabSz="914400" rtl="0" eaLnBrk="1" fontAlgn="base" latinLnBrk="0" hangingPunct="1">
              <a:lnSpc>
                <a:spcPct val="100000"/>
              </a:lnSpc>
              <a:spcBef>
                <a:spcPct val="0"/>
              </a:spcBef>
              <a:buClrTx/>
              <a:buSzTx/>
              <a:buFontTx/>
              <a:buNone/>
              <a:tabLst/>
            </a:pPr>
            <a:endParaRPr lang="en-GB" sz="900" dirty="0">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800" b="1" i="0" u="none" strike="noStrike" cap="none" normalizeH="0" baseline="0" dirty="0" smtClean="0">
                <a:ln>
                  <a:noFill/>
                </a:ln>
                <a:solidFill>
                  <a:schemeClr val="tx1"/>
                </a:solidFill>
                <a:effectLst/>
                <a:latin typeface="Arial" pitchFamily="34" charset="0"/>
                <a:cs typeface="Arial" pitchFamily="34" charset="0"/>
              </a:rPr>
              <a:t>PLEASE ENSURE YOU RETURN THE REPLY SLIP SO WE CAN CATER FOR THE APPROPRIATE NUMBER OF ADULTS.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2"/>
          <p:cNvSpPr txBox="1">
            <a:spLocks noChangeArrowheads="1"/>
          </p:cNvSpPr>
          <p:nvPr/>
        </p:nvSpPr>
        <p:spPr bwMode="auto">
          <a:xfrm>
            <a:off x="2518729" y="1190364"/>
            <a:ext cx="4222637" cy="1221396"/>
          </a:xfrm>
          <a:prstGeom prst="rect">
            <a:avLst/>
          </a:prstGeom>
          <a:solidFill>
            <a:schemeClr val="accent3">
              <a:alpha val="50000"/>
            </a:schemeClr>
          </a:solidFill>
          <a:ln w="9525" algn="ctr">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1000" b="1" i="0" u="sng" strike="noStrike" cap="none" normalizeH="0" baseline="0" dirty="0" smtClean="0">
                <a:ln>
                  <a:noFill/>
                </a:ln>
                <a:solidFill>
                  <a:schemeClr val="tx1"/>
                </a:solidFill>
                <a:effectLst/>
                <a:latin typeface="Arial" pitchFamily="34" charset="0"/>
                <a:cs typeface="Arial" pitchFamily="34" charset="0"/>
              </a:rPr>
              <a:t>ACCESS TO SCHOOL</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1050" b="0" i="0" u="none" strike="noStrike" cap="none" normalizeH="0" baseline="0" dirty="0" smtClean="0">
                <a:ln>
                  <a:noFill/>
                </a:ln>
                <a:solidFill>
                  <a:schemeClr val="tx1"/>
                </a:solidFill>
                <a:effectLst/>
                <a:latin typeface="Arial" pitchFamily="34" charset="0"/>
                <a:cs typeface="Arial" pitchFamily="34" charset="0"/>
              </a:rPr>
              <a:t>ALL parents are reminded that children are to enter and leave school through the ‘Parent and Child Entrance’ by the conservatory.  </a:t>
            </a:r>
          </a:p>
          <a:p>
            <a:pPr marL="0" marR="0" lvl="0" indent="0" algn="ctr" defTabSz="914400" rtl="0" eaLnBrk="1" fontAlgn="base" latinLnBrk="0" hangingPunct="1">
              <a:lnSpc>
                <a:spcPct val="100000"/>
              </a:lnSpc>
              <a:spcBef>
                <a:spcPct val="0"/>
              </a:spcBef>
              <a:buClrTx/>
              <a:buSzTx/>
              <a:buFontTx/>
              <a:buNone/>
              <a:tabLst/>
            </a:pPr>
            <a:endParaRPr lang="en-GB" sz="1050" dirty="0">
              <a:latin typeface="Arial"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1050" b="1" i="0" u="none" strike="noStrike" cap="none" normalizeH="0" baseline="0" dirty="0" smtClean="0">
                <a:ln>
                  <a:noFill/>
                </a:ln>
                <a:solidFill>
                  <a:schemeClr val="tx1"/>
                </a:solidFill>
                <a:effectLst/>
                <a:latin typeface="Arial" pitchFamily="34" charset="0"/>
                <a:cs typeface="Arial" pitchFamily="34" charset="0"/>
              </a:rPr>
              <a:t>Children/parents should not use the entrance through the Visitors Car Park unless collecting children during the school day.</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4"/>
          <p:cNvSpPr txBox="1">
            <a:spLocks noChangeArrowheads="1"/>
          </p:cNvSpPr>
          <p:nvPr/>
        </p:nvSpPr>
        <p:spPr bwMode="auto">
          <a:xfrm>
            <a:off x="80074" y="7253436"/>
            <a:ext cx="2411567" cy="1711052"/>
          </a:xfrm>
          <a:prstGeom prst="rect">
            <a:avLst/>
          </a:prstGeom>
          <a:solidFill>
            <a:schemeClr val="accent2">
              <a:lumMod val="60000"/>
              <a:lumOff val="40000"/>
              <a:alpha val="50000"/>
            </a:schemeClr>
          </a:solidFill>
          <a:ln w="9525" algn="ctr">
            <a:solidFill>
              <a:srgbClr val="000000"/>
            </a:solidFill>
            <a:miter lim="800000"/>
            <a:headEnd/>
            <a:tailEnd/>
          </a:ln>
          <a:effectLs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1000" b="1" i="0" u="sng" strike="noStrike" cap="none" normalizeH="0" baseline="0" dirty="0" smtClean="0">
                <a:ln>
                  <a:noFill/>
                </a:ln>
                <a:solidFill>
                  <a:schemeClr val="tx1"/>
                </a:solidFill>
                <a:effectLst/>
                <a:latin typeface="Cambria" pitchFamily="18" charset="0"/>
                <a:cs typeface="Arial" pitchFamily="34" charset="0"/>
              </a:rPr>
              <a:t>Learn the Clarinet, Saxophone, Flute or Recorder!</a:t>
            </a:r>
            <a:endParaRPr kumimoji="0" lang="en-GB" sz="1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1100" b="0" i="0" u="none" strike="noStrike" cap="none" normalizeH="0" baseline="0" dirty="0" smtClean="0">
                <a:ln>
                  <a:noFill/>
                </a:ln>
                <a:solidFill>
                  <a:schemeClr val="tx1"/>
                </a:solidFill>
                <a:effectLst/>
                <a:latin typeface="Calibri" pitchFamily="34" charset="0"/>
                <a:cs typeface="Arial" pitchFamily="34" charset="0"/>
              </a:rPr>
              <a:t>Mr </a:t>
            </a:r>
            <a:r>
              <a:rPr kumimoji="0" lang="en-GB" sz="1100" b="0" i="0" u="none" strike="noStrike" cap="none" normalizeH="0" baseline="0" dirty="0" err="1" smtClean="0">
                <a:ln>
                  <a:noFill/>
                </a:ln>
                <a:solidFill>
                  <a:schemeClr val="tx1"/>
                </a:solidFill>
                <a:effectLst/>
                <a:latin typeface="Calibri" pitchFamily="34" charset="0"/>
                <a:cs typeface="Arial" pitchFamily="34" charset="0"/>
              </a:rPr>
              <a:t>Gray</a:t>
            </a:r>
            <a:r>
              <a:rPr kumimoji="0" lang="en-GB" sz="1100" b="0" i="0" u="none" strike="noStrike" cap="none" normalizeH="0" baseline="0" dirty="0" smtClean="0">
                <a:ln>
                  <a:noFill/>
                </a:ln>
                <a:solidFill>
                  <a:schemeClr val="tx1"/>
                </a:solidFill>
                <a:effectLst/>
                <a:latin typeface="Calibri" pitchFamily="34" charset="0"/>
                <a:cs typeface="Arial" pitchFamily="34" charset="0"/>
              </a:rPr>
              <a:t> has vacancies for woodwind pupils. There are school instruments available for pupils to use.</a:t>
            </a:r>
          </a:p>
          <a:p>
            <a:pPr marL="0" marR="0" lvl="0" indent="0" algn="ctr" defTabSz="914400" rtl="0" eaLnBrk="1" fontAlgn="base" latinLnBrk="0" hangingPunct="1">
              <a:lnSpc>
                <a:spcPct val="100000"/>
              </a:lnSpc>
              <a:spcBef>
                <a:spcPct val="0"/>
              </a:spcBef>
              <a:buClrTx/>
              <a:buSzTx/>
              <a:buFontTx/>
              <a:buNone/>
              <a:tabLst/>
            </a:pPr>
            <a:r>
              <a:rPr kumimoji="0" lang="en-GB" sz="1100" b="0" i="0" u="none" strike="noStrike" cap="none" normalizeH="0" baseline="0" dirty="0" smtClean="0">
                <a:ln>
                  <a:noFill/>
                </a:ln>
                <a:solidFill>
                  <a:schemeClr val="tx1"/>
                </a:solidFill>
                <a:effectLst/>
                <a:latin typeface="Calibri" pitchFamily="34" charset="0"/>
                <a:cs typeface="Arial" pitchFamily="34" charset="0"/>
              </a:rPr>
              <a:t> If you are interested please contact Mr </a:t>
            </a:r>
            <a:r>
              <a:rPr kumimoji="0" lang="en-GB" sz="1100" b="0" i="0" u="none" strike="noStrike" cap="none" normalizeH="0" baseline="0" dirty="0" err="1" smtClean="0">
                <a:ln>
                  <a:noFill/>
                </a:ln>
                <a:solidFill>
                  <a:schemeClr val="tx1"/>
                </a:solidFill>
                <a:effectLst/>
                <a:latin typeface="Calibri" pitchFamily="34" charset="0"/>
                <a:cs typeface="Arial" pitchFamily="34" charset="0"/>
              </a:rPr>
              <a:t>Gray</a:t>
            </a:r>
            <a:r>
              <a:rPr kumimoji="0" lang="en-GB" sz="1100" b="0" i="0" u="none" strike="noStrike" cap="none" normalizeH="0" baseline="0" dirty="0" smtClean="0">
                <a:ln>
                  <a:noFill/>
                </a:ln>
                <a:solidFill>
                  <a:schemeClr val="tx1"/>
                </a:solidFill>
                <a:effectLst/>
                <a:latin typeface="Calibri" pitchFamily="34" charset="0"/>
                <a:cs typeface="Arial" pitchFamily="34" charset="0"/>
              </a:rPr>
              <a:t> on 01952 255205 for details of terms and conditions and current fees.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4725144" y="7948825"/>
            <a:ext cx="2024257" cy="1015663"/>
          </a:xfrm>
          <a:prstGeom prst="rect">
            <a:avLst/>
          </a:prstGeom>
          <a:solidFill>
            <a:srgbClr val="99FF66"/>
          </a:solidFill>
          <a:ln>
            <a:solidFill>
              <a:schemeClr val="tx1"/>
            </a:solidFill>
          </a:ln>
        </p:spPr>
        <p:txBody>
          <a:bodyPr wrap="square">
            <a:spAutoFit/>
          </a:bodyPr>
          <a:lstStyle/>
          <a:p>
            <a:pPr lvl="0" algn="ctr"/>
            <a:r>
              <a:rPr lang="en-GB" sz="1000" b="1" u="sng" dirty="0" smtClean="0">
                <a:latin typeface="Century Schoolbook" panose="02040604050505020304" pitchFamily="18" charset="0"/>
                <a:ea typeface="Times New Roman"/>
              </a:rPr>
              <a:t>Attendance for w/beginning 22/02/16</a:t>
            </a:r>
            <a:endParaRPr lang="en-GB" sz="1000" b="1" u="sng" dirty="0">
              <a:latin typeface="Century Schoolbook" panose="02040604050505020304" pitchFamily="18" charset="0"/>
              <a:ea typeface="Times New Roman"/>
            </a:endParaRPr>
          </a:p>
          <a:p>
            <a:pPr lvl="0" algn="ctr"/>
            <a:r>
              <a:rPr lang="en-GB" sz="1000" dirty="0" smtClean="0">
                <a:latin typeface="Century Schoolbook" panose="02040604050505020304" pitchFamily="18" charset="0"/>
                <a:ea typeface="Times New Roman"/>
              </a:rPr>
              <a:t>Well done to class 4F </a:t>
            </a:r>
            <a:r>
              <a:rPr lang="en-GB" sz="1000" dirty="0">
                <a:latin typeface="Century Schoolbook" panose="02040604050505020304" pitchFamily="18" charset="0"/>
                <a:ea typeface="Times New Roman"/>
              </a:rPr>
              <a:t>with </a:t>
            </a:r>
            <a:r>
              <a:rPr lang="en-GB" sz="1000" dirty="0" smtClean="0">
                <a:latin typeface="Century Schoolbook" panose="02040604050505020304" pitchFamily="18" charset="0"/>
                <a:ea typeface="Times New Roman"/>
              </a:rPr>
              <a:t>99.63% attendance.</a:t>
            </a:r>
            <a:endParaRPr lang="en-GB" sz="1000" dirty="0">
              <a:latin typeface="Century Schoolbook" panose="02040604050505020304" pitchFamily="18" charset="0"/>
              <a:ea typeface="Times New Roman"/>
            </a:endParaRPr>
          </a:p>
          <a:p>
            <a:pPr lvl="0" algn="ctr"/>
            <a:r>
              <a:rPr lang="en-GB" sz="1000" dirty="0" smtClean="0">
                <a:latin typeface="Century Schoolbook" panose="02040604050505020304" pitchFamily="18" charset="0"/>
                <a:ea typeface="Times New Roman"/>
              </a:rPr>
              <a:t>They will receive an extra ten minutes play.</a:t>
            </a:r>
            <a:endParaRPr lang="en-GB" sz="1000" dirty="0">
              <a:latin typeface="Century Schoolbook" panose="02040604050505020304" pitchFamily="18" charset="0"/>
              <a:ea typeface="Times New Roman"/>
            </a:endParaRPr>
          </a:p>
        </p:txBody>
      </p:sp>
      <p:sp>
        <p:nvSpPr>
          <p:cNvPr id="20" name="Text Box 4"/>
          <p:cNvSpPr txBox="1">
            <a:spLocks noChangeArrowheads="1"/>
          </p:cNvSpPr>
          <p:nvPr/>
        </p:nvSpPr>
        <p:spPr bwMode="auto">
          <a:xfrm>
            <a:off x="2521403" y="6156176"/>
            <a:ext cx="2118923" cy="2808312"/>
          </a:xfrm>
          <a:prstGeom prst="rect">
            <a:avLst/>
          </a:prstGeom>
          <a:solidFill>
            <a:schemeClr val="accent2">
              <a:lumMod val="20000"/>
              <a:lumOff val="80000"/>
            </a:schemeClr>
          </a:solidFill>
          <a:ln w="9525" algn="in">
            <a:solidFill>
              <a:srgbClr val="000000"/>
            </a:solidFill>
            <a:miter lim="800000"/>
            <a:headEnd/>
            <a:tailEnd/>
          </a:ln>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lang="en-GB" sz="1050" b="1" u="sng" dirty="0" smtClean="0">
                <a:latin typeface="Tahoma" pitchFamily="34" charset="0"/>
                <a:ea typeface="Tahoma" pitchFamily="34" charset="0"/>
                <a:cs typeface="Tahoma" pitchFamily="34" charset="0"/>
              </a:rPr>
              <a:t>PTA  Easter Bingo!</a:t>
            </a:r>
          </a:p>
          <a:p>
            <a:pPr marL="0" marR="0" lvl="0" indent="0" algn="ctr" defTabSz="914400" rtl="0" eaLnBrk="1" fontAlgn="base" latinLnBrk="0" hangingPunct="1">
              <a:lnSpc>
                <a:spcPct val="100000"/>
              </a:lnSpc>
              <a:spcBef>
                <a:spcPct val="0"/>
              </a:spcBef>
              <a:buClrTx/>
              <a:buSzTx/>
              <a:buFontTx/>
              <a:buNone/>
              <a:tabLst/>
            </a:pPr>
            <a:endParaRPr lang="en-GB" sz="1050" b="1" u="sng" dirty="0" smtClean="0">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buClrTx/>
              <a:buSzTx/>
              <a:buFontTx/>
              <a:buNone/>
              <a:tabLst/>
            </a:pPr>
            <a:r>
              <a:rPr lang="en-GB" sz="1050" dirty="0" smtClean="0">
                <a:latin typeface="Tahoma" pitchFamily="34" charset="0"/>
                <a:ea typeface="Tahoma" pitchFamily="34" charset="0"/>
                <a:cs typeface="Tahoma" pitchFamily="34" charset="0"/>
              </a:rPr>
              <a:t>This year’s Easter Bingo is on</a:t>
            </a:r>
          </a:p>
          <a:p>
            <a:pPr marL="0" marR="0" lvl="0" indent="0" algn="ctr" defTabSz="914400" rtl="0" eaLnBrk="1" fontAlgn="base" latinLnBrk="0" hangingPunct="1">
              <a:lnSpc>
                <a:spcPct val="100000"/>
              </a:lnSpc>
              <a:spcBef>
                <a:spcPct val="0"/>
              </a:spcBef>
              <a:buClrTx/>
              <a:buSzTx/>
              <a:buFontTx/>
              <a:buNone/>
              <a:tabLst/>
            </a:pPr>
            <a:endParaRPr lang="en-GB" sz="1050" dirty="0" smtClean="0">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1050" b="1" i="0" u="sng" strike="noStrike" cap="none" normalizeH="0" baseline="0" dirty="0" smtClean="0">
                <a:ln>
                  <a:noFill/>
                </a:ln>
                <a:effectLst/>
                <a:latin typeface="Tahoma" pitchFamily="34" charset="0"/>
                <a:ea typeface="Tahoma" pitchFamily="34" charset="0"/>
                <a:cs typeface="Tahoma" pitchFamily="34" charset="0"/>
              </a:rPr>
              <a:t>Friday</a:t>
            </a:r>
            <a:r>
              <a:rPr kumimoji="0" lang="en-GB" sz="1050" b="1" i="0" u="sng" strike="noStrike" cap="none" normalizeH="0" dirty="0" smtClean="0">
                <a:ln>
                  <a:noFill/>
                </a:ln>
                <a:effectLst/>
                <a:latin typeface="Tahoma" pitchFamily="34" charset="0"/>
                <a:ea typeface="Tahoma" pitchFamily="34" charset="0"/>
                <a:cs typeface="Tahoma" pitchFamily="34" charset="0"/>
              </a:rPr>
              <a:t> 11</a:t>
            </a:r>
            <a:r>
              <a:rPr kumimoji="0" lang="en-GB" sz="1050" b="1" i="0" u="sng" strike="noStrike" cap="none" normalizeH="0" baseline="30000" dirty="0" smtClean="0">
                <a:ln>
                  <a:noFill/>
                </a:ln>
                <a:effectLst/>
                <a:latin typeface="Tahoma" pitchFamily="34" charset="0"/>
                <a:ea typeface="Tahoma" pitchFamily="34" charset="0"/>
                <a:cs typeface="Tahoma" pitchFamily="34" charset="0"/>
              </a:rPr>
              <a:t>th</a:t>
            </a:r>
            <a:r>
              <a:rPr kumimoji="0" lang="en-GB" sz="1050" b="1" i="0" u="sng" strike="noStrike" cap="none" normalizeH="0" dirty="0" smtClean="0">
                <a:ln>
                  <a:noFill/>
                </a:ln>
                <a:effectLst/>
                <a:latin typeface="Tahoma" pitchFamily="34" charset="0"/>
                <a:ea typeface="Tahoma" pitchFamily="34" charset="0"/>
                <a:cs typeface="Tahoma" pitchFamily="34" charset="0"/>
              </a:rPr>
              <a:t> March</a:t>
            </a:r>
          </a:p>
          <a:p>
            <a:pPr marL="0" marR="0" lvl="0" indent="0" algn="ctr" defTabSz="914400" rtl="0" eaLnBrk="1" fontAlgn="base" latinLnBrk="0" hangingPunct="1">
              <a:lnSpc>
                <a:spcPct val="100000"/>
              </a:lnSpc>
              <a:spcBef>
                <a:spcPct val="0"/>
              </a:spcBef>
              <a:buClrTx/>
              <a:buSzTx/>
              <a:buFontTx/>
              <a:buNone/>
              <a:tabLst/>
            </a:pPr>
            <a:endParaRPr kumimoji="0" lang="en-GB" sz="1050" b="1" i="0" u="sng" strike="noStrike" cap="none" normalizeH="0" dirty="0" smtClean="0">
              <a:ln>
                <a:noFill/>
              </a:ln>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buClrTx/>
              <a:buSzTx/>
              <a:buFontTx/>
              <a:buNone/>
              <a:tabLst/>
            </a:pPr>
            <a:r>
              <a:rPr lang="en-GB" sz="1050" baseline="0" dirty="0" smtClean="0">
                <a:latin typeface="Tahoma" pitchFamily="34" charset="0"/>
                <a:ea typeface="Tahoma" pitchFamily="34" charset="0"/>
                <a:cs typeface="Tahoma" pitchFamily="34" charset="0"/>
              </a:rPr>
              <a:t>Doors</a:t>
            </a:r>
            <a:r>
              <a:rPr lang="en-GB" sz="1050" dirty="0" smtClean="0">
                <a:latin typeface="Tahoma" pitchFamily="34" charset="0"/>
                <a:ea typeface="Tahoma" pitchFamily="34" charset="0"/>
                <a:cs typeface="Tahoma" pitchFamily="34" charset="0"/>
              </a:rPr>
              <a:t> open at 6pm with “Eyes Down” at 6.30pm.</a:t>
            </a:r>
          </a:p>
          <a:p>
            <a:pPr marL="0" marR="0" lvl="0" indent="0" algn="ctr" defTabSz="914400" rtl="0" eaLnBrk="1" fontAlgn="base" latinLnBrk="0" hangingPunct="1">
              <a:lnSpc>
                <a:spcPct val="100000"/>
              </a:lnSpc>
              <a:spcBef>
                <a:spcPct val="0"/>
              </a:spcBef>
              <a:buClrTx/>
              <a:buSzTx/>
              <a:buFontTx/>
              <a:buNone/>
              <a:tabLst/>
            </a:pPr>
            <a:endParaRPr kumimoji="0" lang="en-GB" sz="1050" i="0" strike="noStrike" cap="none" normalizeH="0" baseline="0" dirty="0" smtClean="0">
              <a:ln>
                <a:noFill/>
              </a:ln>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1050" i="0" strike="noStrike" cap="none" normalizeH="0" baseline="0" dirty="0" smtClean="0">
                <a:ln>
                  <a:noFill/>
                </a:ln>
                <a:effectLst/>
                <a:latin typeface="Tahoma" pitchFamily="34" charset="0"/>
                <a:ea typeface="Tahoma" pitchFamily="34" charset="0"/>
                <a:cs typeface="Tahoma" pitchFamily="34" charset="0"/>
              </a:rPr>
              <a:t>Bingo Books are £1 and there</a:t>
            </a:r>
            <a:r>
              <a:rPr kumimoji="0" lang="en-GB" sz="1050" i="0" strike="noStrike" cap="none" normalizeH="0" dirty="0" smtClean="0">
                <a:ln>
                  <a:noFill/>
                </a:ln>
                <a:effectLst/>
                <a:latin typeface="Tahoma" pitchFamily="34" charset="0"/>
                <a:ea typeface="Tahoma" pitchFamily="34" charset="0"/>
                <a:cs typeface="Tahoma" pitchFamily="34" charset="0"/>
              </a:rPr>
              <a:t> is a £1 Egg Tombola where everyone is a winner!!</a:t>
            </a:r>
          </a:p>
          <a:p>
            <a:pPr marL="0" marR="0" lvl="0" indent="0" algn="ctr" defTabSz="914400" rtl="0" eaLnBrk="1" fontAlgn="base" latinLnBrk="0" hangingPunct="1">
              <a:lnSpc>
                <a:spcPct val="100000"/>
              </a:lnSpc>
              <a:spcBef>
                <a:spcPct val="0"/>
              </a:spcBef>
              <a:buClrTx/>
              <a:buSzTx/>
              <a:buFontTx/>
              <a:buNone/>
              <a:tabLst/>
            </a:pPr>
            <a:r>
              <a:rPr lang="en-GB" sz="1050" baseline="0" dirty="0" smtClean="0">
                <a:latin typeface="Tahoma" pitchFamily="34" charset="0"/>
                <a:ea typeface="Tahoma" pitchFamily="34" charset="0"/>
                <a:cs typeface="Tahoma" pitchFamily="34" charset="0"/>
              </a:rPr>
              <a:t>Refreshments</a:t>
            </a:r>
            <a:r>
              <a:rPr lang="en-GB" sz="1050" dirty="0" smtClean="0">
                <a:latin typeface="Tahoma" pitchFamily="34" charset="0"/>
                <a:ea typeface="Tahoma" pitchFamily="34" charset="0"/>
                <a:cs typeface="Tahoma" pitchFamily="34" charset="0"/>
              </a:rPr>
              <a:t> are also available.</a:t>
            </a:r>
          </a:p>
          <a:p>
            <a:pPr marL="0" marR="0" lvl="0" indent="0" algn="ctr" defTabSz="914400" rtl="0" eaLnBrk="1" fontAlgn="base" latinLnBrk="0" hangingPunct="1">
              <a:lnSpc>
                <a:spcPct val="100000"/>
              </a:lnSpc>
              <a:spcBef>
                <a:spcPct val="0"/>
              </a:spcBef>
              <a:buClrTx/>
              <a:buSzTx/>
              <a:buFontTx/>
              <a:buNone/>
              <a:tabLst/>
            </a:pPr>
            <a:r>
              <a:rPr kumimoji="0" lang="en-GB" sz="1050" i="0" strike="noStrike" cap="none" normalizeH="0" baseline="0" dirty="0" smtClean="0">
                <a:ln>
                  <a:noFill/>
                </a:ln>
                <a:effectLst/>
                <a:latin typeface="Tahoma" pitchFamily="34" charset="0"/>
                <a:ea typeface="Tahoma" pitchFamily="34" charset="0"/>
                <a:cs typeface="Tahoma" pitchFamily="34" charset="0"/>
              </a:rPr>
              <a:t>Everyone</a:t>
            </a:r>
            <a:r>
              <a:rPr kumimoji="0" lang="en-GB" sz="1050" i="0" strike="noStrike" cap="none" normalizeH="0" dirty="0" smtClean="0">
                <a:ln>
                  <a:noFill/>
                </a:ln>
                <a:effectLst/>
                <a:latin typeface="Tahoma" pitchFamily="34" charset="0"/>
                <a:ea typeface="Tahoma" pitchFamily="34" charset="0"/>
                <a:cs typeface="Tahoma" pitchFamily="34" charset="0"/>
              </a:rPr>
              <a:t> and anyone welcome!</a:t>
            </a:r>
            <a:endParaRPr kumimoji="0" lang="en-GB" sz="1050" i="0" strike="noStrike" cap="none" normalizeH="0" baseline="0" dirty="0" smtClean="0">
              <a:ln>
                <a:noFill/>
              </a:ln>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800000"/>
                </a:solidFill>
                <a:effectLst/>
                <a:latin typeface="Times New Roman" pitchFamily="18" charset="0"/>
                <a:cs typeface="Arial" pitchFamily="34" charset="0"/>
              </a:rPr>
              <a:t>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2"/>
          <p:cNvSpPr txBox="1">
            <a:spLocks noChangeArrowheads="1"/>
          </p:cNvSpPr>
          <p:nvPr/>
        </p:nvSpPr>
        <p:spPr bwMode="auto">
          <a:xfrm>
            <a:off x="2538866" y="5031675"/>
            <a:ext cx="4202499" cy="1052494"/>
          </a:xfrm>
          <a:prstGeom prst="rect">
            <a:avLst/>
          </a:prstGeom>
          <a:solidFill>
            <a:srgbClr val="92D050">
              <a:alpha val="50000"/>
            </a:srgbClr>
          </a:solidFill>
          <a:ln w="9525" algn="ctr">
            <a:solidFill>
              <a:srgbClr val="000000"/>
            </a:solidFill>
            <a:miter lim="800000"/>
            <a:headEnd/>
            <a:tailEnd/>
          </a:ln>
          <a:effectLs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1100" b="1" i="0" u="sng" strike="noStrike" cap="none" normalizeH="0" baseline="0" dirty="0" smtClean="0">
                <a:ln>
                  <a:noFill/>
                </a:ln>
                <a:solidFill>
                  <a:schemeClr val="tx1"/>
                </a:solidFill>
                <a:effectLst/>
                <a:latin typeface="Calibri" pitchFamily="34" charset="0"/>
                <a:cs typeface="Arial" pitchFamily="34" charset="0"/>
              </a:rPr>
              <a:t>Book Week</a:t>
            </a:r>
          </a:p>
          <a:p>
            <a:pPr marL="0" marR="0" lvl="0" indent="0" algn="ctr" defTabSz="914400" rtl="0" eaLnBrk="1" fontAlgn="base" latinLnBrk="0" hangingPunct="1">
              <a:lnSpc>
                <a:spcPct val="100000"/>
              </a:lnSpc>
              <a:spcBef>
                <a:spcPct val="0"/>
              </a:spcBef>
              <a:buClrTx/>
              <a:buSzTx/>
              <a:buFontTx/>
              <a:buNone/>
              <a:tabLst/>
            </a:pPr>
            <a:r>
              <a:rPr kumimoji="0" lang="en-GB" sz="1100" b="0" i="0" u="none" strike="noStrike" cap="none" normalizeH="0" baseline="0" dirty="0" smtClean="0">
                <a:ln>
                  <a:noFill/>
                </a:ln>
                <a:solidFill>
                  <a:schemeClr val="tx1"/>
                </a:solidFill>
                <a:effectLst/>
                <a:latin typeface="Calibri" pitchFamily="34" charset="0"/>
                <a:cs typeface="Arial" pitchFamily="34" charset="0"/>
              </a:rPr>
              <a:t>This week the children have taken part in a range of different reading activities, such as quizzes, competitions, story times, book fairs, a book treasure hunt and a book swap.</a:t>
            </a:r>
            <a:br>
              <a:rPr kumimoji="0" lang="en-GB" sz="1100" b="0" i="0" u="none" strike="noStrike" cap="none" normalizeH="0" baseline="0" dirty="0" smtClean="0">
                <a:ln>
                  <a:noFill/>
                </a:ln>
                <a:solidFill>
                  <a:schemeClr val="tx1"/>
                </a:solidFill>
                <a:effectLst/>
                <a:latin typeface="Calibri" pitchFamily="34" charset="0"/>
                <a:cs typeface="Arial" pitchFamily="34" charset="0"/>
              </a:rPr>
            </a:br>
            <a:r>
              <a:rPr kumimoji="0" lang="en-GB" sz="1100" b="0" i="0" u="none" strike="noStrike" cap="none" normalizeH="0" baseline="0" dirty="0" smtClean="0">
                <a:ln>
                  <a:noFill/>
                </a:ln>
                <a:solidFill>
                  <a:schemeClr val="tx1"/>
                </a:solidFill>
                <a:effectLst/>
                <a:latin typeface="Calibri" pitchFamily="34" charset="0"/>
                <a:cs typeface="Arial" pitchFamily="34" charset="0"/>
              </a:rPr>
              <a:t>Please remember it is Book Character Dress Up day </a:t>
            </a:r>
            <a:r>
              <a:rPr lang="en-GB" sz="1100" dirty="0" smtClean="0">
                <a:latin typeface="Calibri" pitchFamily="34" charset="0"/>
                <a:cs typeface="Arial" pitchFamily="34" charset="0"/>
              </a:rPr>
              <a:t>on Friday 4</a:t>
            </a:r>
            <a:r>
              <a:rPr lang="en-GB" sz="1100" baseline="30000" dirty="0" smtClean="0">
                <a:latin typeface="Calibri" pitchFamily="34" charset="0"/>
                <a:cs typeface="Arial" pitchFamily="34" charset="0"/>
              </a:rPr>
              <a:t>th</a:t>
            </a:r>
            <a:r>
              <a:rPr kumimoji="0" lang="en-GB" sz="1100" b="0" i="0" u="none" strike="noStrike" cap="none" normalizeH="0" baseline="0" dirty="0" smtClean="0">
                <a:ln>
                  <a:noFill/>
                </a:ln>
                <a:solidFill>
                  <a:schemeClr val="tx1"/>
                </a:solidFill>
                <a:effectLst/>
                <a:latin typeface="Calibri" pitchFamily="34" charset="0"/>
                <a:cs typeface="Arial" pitchFamily="34" charset="0"/>
              </a:rPr>
              <a:t>. Please remember your book as well!!!</a:t>
            </a:r>
          </a:p>
        </p:txBody>
      </p:sp>
      <p:sp>
        <p:nvSpPr>
          <p:cNvPr id="3" name="TextBox 2"/>
          <p:cNvSpPr txBox="1"/>
          <p:nvPr/>
        </p:nvSpPr>
        <p:spPr>
          <a:xfrm>
            <a:off x="4725144" y="6156176"/>
            <a:ext cx="2016221" cy="1754326"/>
          </a:xfrm>
          <a:prstGeom prst="rect">
            <a:avLst/>
          </a:prstGeom>
          <a:solidFill>
            <a:srgbClr val="FFFF99"/>
          </a:solidFill>
          <a:ln w="3175">
            <a:solidFill>
              <a:schemeClr val="tx1"/>
            </a:solidFill>
          </a:ln>
        </p:spPr>
        <p:txBody>
          <a:bodyPr wrap="square" rtlCol="0">
            <a:spAutoFit/>
          </a:bodyPr>
          <a:lstStyle/>
          <a:p>
            <a:pPr algn="ctr"/>
            <a:r>
              <a:rPr lang="en-GB" sz="1200" b="1" u="sng" dirty="0" smtClean="0"/>
              <a:t>Congratulations</a:t>
            </a:r>
          </a:p>
          <a:p>
            <a:pPr algn="ctr"/>
            <a:endParaRPr lang="en-GB" sz="1200" b="1" u="sng" dirty="0" smtClean="0"/>
          </a:p>
          <a:p>
            <a:pPr algn="ctr"/>
            <a:r>
              <a:rPr lang="en-GB" sz="1200" dirty="0" smtClean="0"/>
              <a:t>We all send our congratulations  to </a:t>
            </a:r>
          </a:p>
          <a:p>
            <a:pPr algn="ctr"/>
            <a:r>
              <a:rPr lang="en-GB" sz="1200" dirty="0" smtClean="0"/>
              <a:t>Mr and </a:t>
            </a:r>
            <a:r>
              <a:rPr lang="en-GB" sz="1200" dirty="0"/>
              <a:t>M</a:t>
            </a:r>
            <a:r>
              <a:rPr lang="en-GB" sz="1200" dirty="0" smtClean="0"/>
              <a:t>rs Moody on the arrival of their new baby boy!</a:t>
            </a:r>
          </a:p>
          <a:p>
            <a:pPr algn="ctr"/>
            <a:r>
              <a:rPr lang="en-GB" sz="1200" dirty="0" smtClean="0"/>
              <a:t>Seth Patrick Moody,</a:t>
            </a:r>
          </a:p>
          <a:p>
            <a:pPr algn="ctr"/>
            <a:r>
              <a:rPr lang="en-GB" sz="1200" dirty="0" smtClean="0"/>
              <a:t>7lb 1oz, who arrived on </a:t>
            </a:r>
          </a:p>
          <a:p>
            <a:pPr algn="ctr"/>
            <a:r>
              <a:rPr lang="en-GB" sz="1200" dirty="0" smtClean="0"/>
              <a:t>Sunday 28</a:t>
            </a:r>
            <a:r>
              <a:rPr lang="en-GB" sz="1200" baseline="30000" dirty="0" smtClean="0"/>
              <a:t>th</a:t>
            </a:r>
            <a:r>
              <a:rPr lang="en-GB" sz="1200" dirty="0" smtClean="0"/>
              <a:t> February.</a:t>
            </a:r>
            <a:endParaRPr lang="en-GB" sz="1200" dirty="0"/>
          </a:p>
        </p:txBody>
      </p:sp>
    </p:spTree>
    <p:extLst>
      <p:ext uri="{BB962C8B-B14F-4D97-AF65-F5344CB8AC3E}">
        <p14:creationId xmlns:p14="http://schemas.microsoft.com/office/powerpoint/2010/main" val="296547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88640" y="107504"/>
            <a:ext cx="2016224" cy="6984000"/>
          </a:xfrm>
          <a:prstGeom prst="rect">
            <a:avLst/>
          </a:prstGeom>
          <a:solidFill>
            <a:schemeClr val="accent5">
              <a:lumMod val="40000"/>
              <a:lumOff val="60000"/>
            </a:schemeClr>
          </a:solidFill>
          <a:ln>
            <a:solidFill>
              <a:srgbClr val="000000"/>
            </a:solidFill>
          </a:ln>
        </p:spPr>
        <p:txBody>
          <a:bodyPr wrap="square" rtlCol="0">
            <a:spAutoFit/>
          </a:bodyPr>
          <a:lstStyle/>
          <a:p>
            <a:pPr algn="ctr"/>
            <a:r>
              <a:rPr lang="en-GB" sz="900" b="1" u="sng" dirty="0" smtClean="0">
                <a:latin typeface="Comic Sans MS" pitchFamily="66" charset="0"/>
              </a:rPr>
              <a:t>Up Coming Dates:</a:t>
            </a:r>
            <a:endParaRPr lang="en-US" sz="800" dirty="0">
              <a:latin typeface="Comic Sans MS" pitchFamily="66" charset="0"/>
              <a:cs typeface="Arial" pitchFamily="34" charset="0"/>
            </a:endParaRPr>
          </a:p>
          <a:p>
            <a:pPr lvl="0" fontAlgn="base">
              <a:spcBef>
                <a:spcPct val="0"/>
              </a:spcBef>
            </a:pPr>
            <a:endParaRPr lang="en-US" sz="800" dirty="0">
              <a:latin typeface="Comic Sans MS" pitchFamily="66" charset="0"/>
              <a:cs typeface="Arial" pitchFamily="34" charset="0"/>
            </a:endParaRPr>
          </a:p>
          <a:p>
            <a:pPr lvl="0" fontAlgn="base">
              <a:spcBef>
                <a:spcPct val="0"/>
              </a:spcBef>
            </a:pPr>
            <a:endParaRPr lang="en-US"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Friday 4th March – Book Week Dress up Day</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Monday 7th March – Travelling Book Fair</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Tuesday 8th March – </a:t>
            </a:r>
            <a:r>
              <a:rPr lang="en-GB" sz="800" dirty="0" err="1">
                <a:latin typeface="Comic Sans MS" pitchFamily="66" charset="0"/>
                <a:cs typeface="Arial" pitchFamily="34" charset="0"/>
              </a:rPr>
              <a:t>Yr</a:t>
            </a:r>
            <a:r>
              <a:rPr lang="en-GB" sz="800" dirty="0">
                <a:latin typeface="Comic Sans MS" pitchFamily="66" charset="0"/>
                <a:cs typeface="Arial" pitchFamily="34" charset="0"/>
              </a:rPr>
              <a:t> 2 Transition #2 from 2.45pm</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Thursday 10th  March – Yr6 Open Lunch</a:t>
            </a:r>
          </a:p>
          <a:p>
            <a:pPr lvl="0" fontAlgn="base">
              <a:spcBef>
                <a:spcPct val="0"/>
              </a:spcBef>
            </a:pPr>
            <a:r>
              <a:rPr lang="en-GB" sz="800" dirty="0">
                <a:latin typeface="Comic Sans MS" pitchFamily="66" charset="0"/>
                <a:cs typeface="Arial" pitchFamily="34" charset="0"/>
              </a:rPr>
              <a:t>Open lunch – lesson 11am, lunch 12pm.</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Friday 11th March – </a:t>
            </a:r>
            <a:r>
              <a:rPr lang="en-GB" sz="800" dirty="0" smtClean="0">
                <a:latin typeface="Comic Sans MS" pitchFamily="66" charset="0"/>
                <a:cs typeface="Arial" pitchFamily="34" charset="0"/>
              </a:rPr>
              <a:t>Mufti for an egg day and Easter Bingo 6pm.</a:t>
            </a:r>
            <a:endParaRPr lang="en-GB" sz="800" dirty="0">
              <a:latin typeface="Comic Sans MS" pitchFamily="66" charset="0"/>
              <a:cs typeface="Arial" pitchFamily="34" charset="0"/>
            </a:endParaRP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Monday 14th – Friday 18th March – Science Week, with Literacy taking a Shakespeare focus.</a:t>
            </a:r>
          </a:p>
          <a:p>
            <a:pPr lvl="0" fontAlgn="base">
              <a:spcBef>
                <a:spcPct val="0"/>
              </a:spcBef>
            </a:pPr>
            <a:endParaRPr lang="en-US" sz="800" dirty="0" smtClean="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Tuesday 15th March –</a:t>
            </a:r>
            <a:r>
              <a:rPr lang="en-GB" sz="800" dirty="0" err="1">
                <a:latin typeface="Comic Sans MS" pitchFamily="66" charset="0"/>
                <a:cs typeface="Arial" pitchFamily="34" charset="0"/>
              </a:rPr>
              <a:t>Yr</a:t>
            </a:r>
            <a:r>
              <a:rPr lang="en-GB" sz="800" dirty="0">
                <a:latin typeface="Comic Sans MS" pitchFamily="66" charset="0"/>
                <a:cs typeface="Arial" pitchFamily="34" charset="0"/>
              </a:rPr>
              <a:t> 2 Transition #3 from </a:t>
            </a:r>
            <a:r>
              <a:rPr lang="en-GB" sz="800" dirty="0" smtClean="0">
                <a:latin typeface="Comic Sans MS" pitchFamily="66" charset="0"/>
                <a:cs typeface="Arial" pitchFamily="34" charset="0"/>
              </a:rPr>
              <a:t>2.45pm</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US" sz="800" dirty="0">
                <a:latin typeface="Comic Sans MS" pitchFamily="66" charset="0"/>
                <a:cs typeface="Arial" pitchFamily="34" charset="0"/>
              </a:rPr>
              <a:t>Wednesday 16th  March – </a:t>
            </a:r>
            <a:r>
              <a:rPr lang="en-US" sz="800" dirty="0" err="1">
                <a:latin typeface="Comic Sans MS" pitchFamily="66" charset="0"/>
                <a:cs typeface="Arial" pitchFamily="34" charset="0"/>
              </a:rPr>
              <a:t>Yr</a:t>
            </a:r>
            <a:r>
              <a:rPr lang="en-US" sz="800" dirty="0">
                <a:latin typeface="Comic Sans MS" pitchFamily="66" charset="0"/>
                <a:cs typeface="Arial" pitchFamily="34" charset="0"/>
              </a:rPr>
              <a:t> 5 and </a:t>
            </a:r>
            <a:r>
              <a:rPr lang="en-US" sz="800" dirty="0" err="1">
                <a:latin typeface="Comic Sans MS" pitchFamily="66" charset="0"/>
                <a:cs typeface="Arial" pitchFamily="34" charset="0"/>
              </a:rPr>
              <a:t>Yr</a:t>
            </a:r>
            <a:r>
              <a:rPr lang="en-US" sz="800" dirty="0">
                <a:latin typeface="Comic Sans MS" pitchFamily="66" charset="0"/>
                <a:cs typeface="Arial" pitchFamily="34" charset="0"/>
              </a:rPr>
              <a:t> 6 Parents Evening.</a:t>
            </a:r>
          </a:p>
          <a:p>
            <a:pPr lvl="0" fontAlgn="base">
              <a:spcBef>
                <a:spcPct val="0"/>
              </a:spcBef>
            </a:pPr>
            <a:r>
              <a:rPr lang="en-US" sz="800" dirty="0">
                <a:latin typeface="Comic Sans MS" pitchFamily="66" charset="0"/>
                <a:cs typeface="Arial" pitchFamily="34" charset="0"/>
              </a:rPr>
              <a:t>From 1.30pm in the school hall.</a:t>
            </a:r>
          </a:p>
          <a:p>
            <a:pPr lvl="0" fontAlgn="base">
              <a:spcBef>
                <a:spcPct val="0"/>
              </a:spcBef>
            </a:pPr>
            <a:endParaRPr lang="en-US" sz="800" dirty="0">
              <a:latin typeface="Comic Sans MS" pitchFamily="66" charset="0"/>
              <a:cs typeface="Arial" pitchFamily="34" charset="0"/>
            </a:endParaRPr>
          </a:p>
          <a:p>
            <a:pPr lvl="0" fontAlgn="base">
              <a:spcBef>
                <a:spcPct val="0"/>
              </a:spcBef>
            </a:pPr>
            <a:r>
              <a:rPr lang="en-US" sz="800" dirty="0">
                <a:latin typeface="Comic Sans MS" pitchFamily="66" charset="0"/>
                <a:cs typeface="Arial" pitchFamily="34" charset="0"/>
              </a:rPr>
              <a:t>Thursday 17th March – </a:t>
            </a:r>
            <a:r>
              <a:rPr lang="en-US" sz="800" dirty="0" err="1">
                <a:latin typeface="Comic Sans MS" pitchFamily="66" charset="0"/>
                <a:cs typeface="Arial" pitchFamily="34" charset="0"/>
              </a:rPr>
              <a:t>Yr</a:t>
            </a:r>
            <a:r>
              <a:rPr lang="en-US" sz="800" dirty="0">
                <a:latin typeface="Comic Sans MS" pitchFamily="66" charset="0"/>
                <a:cs typeface="Arial" pitchFamily="34" charset="0"/>
              </a:rPr>
              <a:t> 3 and </a:t>
            </a:r>
            <a:r>
              <a:rPr lang="en-US" sz="800" dirty="0" err="1">
                <a:latin typeface="Comic Sans MS" pitchFamily="66" charset="0"/>
                <a:cs typeface="Arial" pitchFamily="34" charset="0"/>
              </a:rPr>
              <a:t>Yr</a:t>
            </a:r>
            <a:r>
              <a:rPr lang="en-US" sz="800" dirty="0">
                <a:latin typeface="Comic Sans MS" pitchFamily="66" charset="0"/>
                <a:cs typeface="Arial" pitchFamily="34" charset="0"/>
              </a:rPr>
              <a:t> 4 Parents Evening.</a:t>
            </a:r>
          </a:p>
          <a:p>
            <a:pPr lvl="0" fontAlgn="base">
              <a:spcBef>
                <a:spcPct val="0"/>
              </a:spcBef>
            </a:pPr>
            <a:r>
              <a:rPr lang="en-US" sz="800" dirty="0">
                <a:latin typeface="Comic Sans MS" pitchFamily="66" charset="0"/>
                <a:cs typeface="Arial" pitchFamily="34" charset="0"/>
              </a:rPr>
              <a:t>From 1.30pm in the school hall.</a:t>
            </a:r>
          </a:p>
          <a:p>
            <a:pPr lvl="0" fontAlgn="base">
              <a:spcBef>
                <a:spcPct val="0"/>
              </a:spcBef>
            </a:pPr>
            <a:endParaRPr lang="en-US" sz="800" dirty="0">
              <a:latin typeface="Comic Sans MS" pitchFamily="66" charset="0"/>
              <a:cs typeface="Arial" pitchFamily="34" charset="0"/>
            </a:endParaRPr>
          </a:p>
          <a:p>
            <a:pPr lvl="0" fontAlgn="base">
              <a:spcBef>
                <a:spcPct val="0"/>
              </a:spcBef>
            </a:pPr>
            <a:r>
              <a:rPr lang="en-US" sz="800" dirty="0">
                <a:latin typeface="Comic Sans MS" pitchFamily="66" charset="0"/>
                <a:cs typeface="Arial" pitchFamily="34" charset="0"/>
              </a:rPr>
              <a:t>Friday 18th March </a:t>
            </a:r>
            <a:r>
              <a:rPr lang="en-US" sz="800" dirty="0" smtClean="0">
                <a:latin typeface="Comic Sans MS" pitchFamily="66" charset="0"/>
                <a:cs typeface="Arial" pitchFamily="34" charset="0"/>
              </a:rPr>
              <a:t>– 3S </a:t>
            </a:r>
            <a:r>
              <a:rPr lang="en-US" sz="800" dirty="0">
                <a:latin typeface="Comic Sans MS" pitchFamily="66" charset="0"/>
                <a:cs typeface="Arial" pitchFamily="34" charset="0"/>
              </a:rPr>
              <a:t>Class Assembly</a:t>
            </a:r>
          </a:p>
          <a:p>
            <a:pPr lvl="0" fontAlgn="base">
              <a:spcBef>
                <a:spcPct val="0"/>
              </a:spcBef>
            </a:pPr>
            <a:endParaRPr lang="en-US" sz="800" dirty="0">
              <a:latin typeface="Comic Sans MS" pitchFamily="66" charset="0"/>
              <a:cs typeface="Arial" pitchFamily="34" charset="0"/>
            </a:endParaRPr>
          </a:p>
          <a:p>
            <a:pPr lvl="0" fontAlgn="base">
              <a:spcBef>
                <a:spcPct val="0"/>
              </a:spcBef>
            </a:pPr>
            <a:r>
              <a:rPr lang="en-US" sz="800" dirty="0" smtClean="0">
                <a:latin typeface="Comic Sans MS" pitchFamily="66" charset="0"/>
                <a:cs typeface="Arial" pitchFamily="34" charset="0"/>
              </a:rPr>
              <a:t>Tuesday </a:t>
            </a:r>
            <a:r>
              <a:rPr lang="en-US" sz="800" dirty="0">
                <a:latin typeface="Comic Sans MS" pitchFamily="66" charset="0"/>
                <a:cs typeface="Arial" pitchFamily="34" charset="0"/>
              </a:rPr>
              <a:t>22nd March – </a:t>
            </a:r>
            <a:r>
              <a:rPr lang="en-US" sz="800" dirty="0" err="1">
                <a:latin typeface="Comic Sans MS" pitchFamily="66" charset="0"/>
                <a:cs typeface="Arial" pitchFamily="34" charset="0"/>
              </a:rPr>
              <a:t>Yr</a:t>
            </a:r>
            <a:r>
              <a:rPr lang="en-US" sz="800" dirty="0">
                <a:latin typeface="Comic Sans MS" pitchFamily="66" charset="0"/>
                <a:cs typeface="Arial" pitchFamily="34" charset="0"/>
              </a:rPr>
              <a:t> 2 Transition #4 from 2.45pm</a:t>
            </a:r>
          </a:p>
          <a:p>
            <a:pPr lvl="0" fontAlgn="base">
              <a:spcBef>
                <a:spcPct val="0"/>
              </a:spcBef>
            </a:pPr>
            <a:endParaRPr lang="en-US" sz="800" dirty="0">
              <a:latin typeface="Comic Sans MS" pitchFamily="66" charset="0"/>
              <a:cs typeface="Arial" pitchFamily="34" charset="0"/>
            </a:endParaRPr>
          </a:p>
          <a:p>
            <a:pPr lvl="0" fontAlgn="base">
              <a:spcBef>
                <a:spcPct val="0"/>
              </a:spcBef>
            </a:pPr>
            <a:r>
              <a:rPr lang="en-US" sz="800" dirty="0" smtClean="0">
                <a:latin typeface="Comic Sans MS" pitchFamily="66" charset="0"/>
                <a:cs typeface="Arial" pitchFamily="34" charset="0"/>
              </a:rPr>
              <a:t>Tuesday 22nd March – PAG in 5M</a:t>
            </a:r>
          </a:p>
          <a:p>
            <a:pPr lvl="0" fontAlgn="base">
              <a:spcBef>
                <a:spcPct val="0"/>
              </a:spcBef>
            </a:pPr>
            <a:endParaRPr lang="en-US"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Wednesday 23rd March - End of Term Church Service.</a:t>
            </a:r>
          </a:p>
          <a:p>
            <a:pPr lvl="0" fontAlgn="base">
              <a:spcBef>
                <a:spcPct val="0"/>
              </a:spcBef>
            </a:pPr>
            <a:r>
              <a:rPr lang="en-GB" sz="800" dirty="0">
                <a:latin typeface="Comic Sans MS" pitchFamily="66" charset="0"/>
                <a:cs typeface="Arial" pitchFamily="34" charset="0"/>
              </a:rPr>
              <a:t>Children to go directly to church for 8.50am</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Wednesday 23rd  March - Senior Citizens, 2pm in the school hall.</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Thursday 24th March - Easter lunch</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Thursday 24th March – PTA Cake Stall</a:t>
            </a:r>
          </a:p>
          <a:p>
            <a:pPr lvl="0" fontAlgn="base">
              <a:spcBef>
                <a:spcPct val="0"/>
              </a:spcBef>
            </a:pPr>
            <a:endParaRPr lang="en-GB" sz="800" dirty="0">
              <a:latin typeface="Comic Sans MS" pitchFamily="66" charset="0"/>
              <a:cs typeface="Arial" pitchFamily="34" charset="0"/>
            </a:endParaRPr>
          </a:p>
          <a:p>
            <a:pPr lvl="0" fontAlgn="base">
              <a:spcBef>
                <a:spcPct val="0"/>
              </a:spcBef>
            </a:pPr>
            <a:r>
              <a:rPr lang="en-GB" sz="800" dirty="0">
                <a:latin typeface="Comic Sans MS" pitchFamily="66" charset="0"/>
                <a:cs typeface="Arial" pitchFamily="34" charset="0"/>
              </a:rPr>
              <a:t>Thursday 24th March – Break Up for Easter</a:t>
            </a:r>
            <a:r>
              <a:rPr lang="en-GB" sz="800" dirty="0" smtClean="0">
                <a:latin typeface="Comic Sans MS" pitchFamily="66" charset="0"/>
                <a:cs typeface="Arial" pitchFamily="34" charset="0"/>
              </a:rPr>
              <a:t>!</a:t>
            </a:r>
            <a:endParaRPr lang="en-GB" sz="800" dirty="0">
              <a:latin typeface="Comic Sans MS" pitchFamily="66" charset="0"/>
              <a:cs typeface="Arial" pitchFamily="34" charset="0"/>
            </a:endParaRPr>
          </a:p>
        </p:txBody>
      </p:sp>
      <p:sp>
        <p:nvSpPr>
          <p:cNvPr id="20" name="TextBox 19"/>
          <p:cNvSpPr txBox="1"/>
          <p:nvPr/>
        </p:nvSpPr>
        <p:spPr>
          <a:xfrm>
            <a:off x="188640" y="7128432"/>
            <a:ext cx="2016224" cy="1332000"/>
          </a:xfrm>
          <a:prstGeom prst="rect">
            <a:avLst/>
          </a:prstGeom>
          <a:solidFill>
            <a:schemeClr val="bg2">
              <a:lumMod val="75000"/>
            </a:schemeClr>
          </a:solidFill>
          <a:ln>
            <a:solidFill>
              <a:schemeClr val="tx1"/>
            </a:solidFill>
          </a:ln>
        </p:spPr>
        <p:txBody>
          <a:bodyPr wrap="square" rtlCol="0">
            <a:spAutoFit/>
          </a:bodyPr>
          <a:lstStyle/>
          <a:p>
            <a:pPr algn="ctr"/>
            <a:r>
              <a:rPr lang="en-GB" sz="800" b="1" u="sng" dirty="0" smtClean="0">
                <a:latin typeface="Eras Medium ITC" panose="020B0602030504020804" pitchFamily="34" charset="0"/>
              </a:rPr>
              <a:t>Class Assemblies</a:t>
            </a:r>
          </a:p>
          <a:p>
            <a:r>
              <a:rPr lang="en-GB" sz="700" dirty="0" smtClean="0">
                <a:latin typeface="Eras Medium ITC" panose="020B0602030504020804" pitchFamily="34" charset="0"/>
              </a:rPr>
              <a:t>A class assembly is time for children to share with family and friends some of the experiences they have had during their time in the classroom. Class assemblies are on </a:t>
            </a:r>
            <a:r>
              <a:rPr lang="en-GB" sz="700" b="1" dirty="0" smtClean="0">
                <a:latin typeface="Eras Medium ITC" panose="020B0602030504020804" pitchFamily="34" charset="0"/>
              </a:rPr>
              <a:t>Fridays </a:t>
            </a:r>
            <a:r>
              <a:rPr lang="en-GB" sz="700" dirty="0" smtClean="0">
                <a:latin typeface="Eras Medium ITC" panose="020B0602030504020804" pitchFamily="34" charset="0"/>
              </a:rPr>
              <a:t> and usually start at </a:t>
            </a:r>
            <a:r>
              <a:rPr lang="en-GB" sz="700" b="1" dirty="0" smtClean="0">
                <a:latin typeface="Eras Medium ITC" panose="020B0602030504020804" pitchFamily="34" charset="0"/>
              </a:rPr>
              <a:t>2.50pm</a:t>
            </a:r>
            <a:r>
              <a:rPr lang="en-GB" sz="700" dirty="0" smtClean="0">
                <a:latin typeface="Eras Medium ITC" panose="020B0602030504020804" pitchFamily="34" charset="0"/>
              </a:rPr>
              <a:t>. Dates for this school year are: </a:t>
            </a:r>
          </a:p>
          <a:p>
            <a:r>
              <a:rPr lang="en-GB" sz="700" dirty="0">
                <a:latin typeface="Eras Medium ITC" panose="020B0602030504020804" pitchFamily="34" charset="0"/>
              </a:rPr>
              <a:t> </a:t>
            </a:r>
            <a:r>
              <a:rPr lang="en-GB" sz="700" dirty="0" smtClean="0">
                <a:latin typeface="Eras Medium ITC" panose="020B0602030504020804" pitchFamily="34" charset="0"/>
              </a:rPr>
              <a:t>       3S – 18</a:t>
            </a:r>
            <a:r>
              <a:rPr lang="en-GB" sz="700" baseline="30000" dirty="0" smtClean="0">
                <a:latin typeface="Eras Medium ITC" panose="020B0602030504020804" pitchFamily="34" charset="0"/>
              </a:rPr>
              <a:t>th</a:t>
            </a:r>
            <a:r>
              <a:rPr lang="en-GB" sz="700" dirty="0" smtClean="0">
                <a:latin typeface="Eras Medium ITC" panose="020B0602030504020804" pitchFamily="34" charset="0"/>
              </a:rPr>
              <a:t> March ‘16</a:t>
            </a:r>
          </a:p>
          <a:p>
            <a:r>
              <a:rPr lang="en-GB" sz="700" dirty="0">
                <a:latin typeface="Eras Medium ITC" panose="020B0602030504020804" pitchFamily="34" charset="0"/>
              </a:rPr>
              <a:t> </a:t>
            </a:r>
            <a:r>
              <a:rPr lang="en-GB" sz="700" dirty="0" smtClean="0">
                <a:latin typeface="Eras Medium ITC" panose="020B0602030504020804" pitchFamily="34" charset="0"/>
              </a:rPr>
              <a:t>       3B – 20</a:t>
            </a:r>
            <a:r>
              <a:rPr lang="en-GB" sz="700" baseline="30000" dirty="0" smtClean="0">
                <a:latin typeface="Eras Medium ITC" panose="020B0602030504020804" pitchFamily="34" charset="0"/>
              </a:rPr>
              <a:t>th</a:t>
            </a:r>
            <a:r>
              <a:rPr lang="en-GB" sz="700" dirty="0" smtClean="0">
                <a:latin typeface="Eras Medium ITC" panose="020B0602030504020804" pitchFamily="34" charset="0"/>
              </a:rPr>
              <a:t> May ‘16</a:t>
            </a:r>
          </a:p>
          <a:p>
            <a:r>
              <a:rPr lang="en-GB" sz="700" dirty="0">
                <a:latin typeface="Eras Medium ITC" panose="020B0602030504020804" pitchFamily="34" charset="0"/>
              </a:rPr>
              <a:t> </a:t>
            </a:r>
            <a:r>
              <a:rPr lang="en-GB" sz="700" dirty="0" smtClean="0">
                <a:latin typeface="Eras Medium ITC" panose="020B0602030504020804" pitchFamily="34" charset="0"/>
              </a:rPr>
              <a:t>       6J – 27</a:t>
            </a:r>
            <a:r>
              <a:rPr lang="en-GB" sz="700" baseline="30000" dirty="0" smtClean="0">
                <a:latin typeface="Eras Medium ITC" panose="020B0602030504020804" pitchFamily="34" charset="0"/>
              </a:rPr>
              <a:t>th</a:t>
            </a:r>
            <a:r>
              <a:rPr lang="en-GB" sz="700" dirty="0" smtClean="0">
                <a:latin typeface="Eras Medium ITC" panose="020B0602030504020804" pitchFamily="34" charset="0"/>
              </a:rPr>
              <a:t> May ’16</a:t>
            </a:r>
          </a:p>
          <a:p>
            <a:r>
              <a:rPr lang="en-GB" sz="700" dirty="0">
                <a:latin typeface="Eras Medium ITC" panose="020B0602030504020804" pitchFamily="34" charset="0"/>
              </a:rPr>
              <a:t> </a:t>
            </a:r>
            <a:r>
              <a:rPr lang="en-GB" sz="700" dirty="0" smtClean="0">
                <a:latin typeface="Eras Medium ITC" panose="020B0602030504020804" pitchFamily="34" charset="0"/>
              </a:rPr>
              <a:t>       4F – 10</a:t>
            </a:r>
            <a:r>
              <a:rPr lang="en-GB" sz="700" baseline="30000" dirty="0" smtClean="0">
                <a:latin typeface="Eras Medium ITC" panose="020B0602030504020804" pitchFamily="34" charset="0"/>
              </a:rPr>
              <a:t>th</a:t>
            </a:r>
            <a:r>
              <a:rPr lang="en-GB" sz="700" dirty="0" smtClean="0">
                <a:latin typeface="Eras Medium ITC" panose="020B0602030504020804" pitchFamily="34" charset="0"/>
              </a:rPr>
              <a:t> June ‘16</a:t>
            </a:r>
          </a:p>
          <a:p>
            <a:r>
              <a:rPr lang="en-GB" sz="700" dirty="0">
                <a:latin typeface="Eras Medium ITC" panose="020B0602030504020804" pitchFamily="34" charset="0"/>
              </a:rPr>
              <a:t> </a:t>
            </a:r>
            <a:r>
              <a:rPr lang="en-GB" sz="700" dirty="0" smtClean="0">
                <a:latin typeface="Eras Medium ITC" panose="020B0602030504020804" pitchFamily="34" charset="0"/>
              </a:rPr>
              <a:t>       6M – 24</a:t>
            </a:r>
            <a:r>
              <a:rPr lang="en-GB" sz="700" baseline="30000" dirty="0" smtClean="0">
                <a:latin typeface="Eras Medium ITC" panose="020B0602030504020804" pitchFamily="34" charset="0"/>
              </a:rPr>
              <a:t>th</a:t>
            </a:r>
            <a:r>
              <a:rPr lang="en-GB" sz="700" dirty="0" smtClean="0">
                <a:latin typeface="Eras Medium ITC" panose="020B0602030504020804" pitchFamily="34" charset="0"/>
              </a:rPr>
              <a:t> June ‘16</a:t>
            </a:r>
          </a:p>
        </p:txBody>
      </p:sp>
      <p:sp>
        <p:nvSpPr>
          <p:cNvPr id="27" name="Rectangle 26"/>
          <p:cNvSpPr/>
          <p:nvPr/>
        </p:nvSpPr>
        <p:spPr>
          <a:xfrm>
            <a:off x="2240915" y="118585"/>
            <a:ext cx="4439583" cy="3801041"/>
          </a:xfrm>
          <a:prstGeom prst="rect">
            <a:avLst/>
          </a:prstGeom>
          <a:solidFill>
            <a:srgbClr val="FFFF00"/>
          </a:solidFill>
          <a:ln>
            <a:solidFill>
              <a:schemeClr val="tx1"/>
            </a:solidFill>
          </a:ln>
        </p:spPr>
        <p:txBody>
          <a:bodyPr wrap="square">
            <a:spAutoFit/>
          </a:bodyPr>
          <a:lstStyle/>
          <a:p>
            <a:pPr>
              <a:spcAft>
                <a:spcPts val="0"/>
              </a:spcAft>
            </a:pPr>
            <a:r>
              <a:rPr lang="en-US" sz="700" u="sng" dirty="0" smtClean="0">
                <a:effectLst/>
                <a:latin typeface="Courier New"/>
                <a:ea typeface="Times New Roman"/>
              </a:rPr>
              <a:t>NJS CLUB WEEKLY DIARY</a:t>
            </a:r>
            <a:endParaRPr lang="en-GB" sz="800" dirty="0" smtClean="0">
              <a:effectLst/>
              <a:latin typeface="Times New Roman"/>
              <a:ea typeface="Times New Roman"/>
            </a:endParaRPr>
          </a:p>
          <a:p>
            <a:pPr>
              <a:spcAft>
                <a:spcPts val="0"/>
              </a:spcAft>
            </a:pPr>
            <a:r>
              <a:rPr lang="en-US" sz="700" b="1" dirty="0" smtClean="0">
                <a:effectLst/>
                <a:latin typeface="Courier New"/>
                <a:ea typeface="Times New Roman"/>
              </a:rPr>
              <a:t>Please read this section every week as there are occasions when we have to amend or cancel clubs. CLUBS NOW FINISH AT 4.30pm UNLESS STATED!</a:t>
            </a:r>
            <a:endParaRPr lang="en-US" sz="900" b="1" dirty="0" smtClean="0">
              <a:latin typeface="Courier New"/>
              <a:ea typeface="Times New Roman"/>
            </a:endParaRPr>
          </a:p>
          <a:p>
            <a:pPr>
              <a:spcAft>
                <a:spcPts val="0"/>
              </a:spcAft>
            </a:pPr>
            <a:r>
              <a:rPr lang="en-US" sz="900" b="1" u="sng" dirty="0" smtClean="0">
                <a:latin typeface="Courier New"/>
                <a:ea typeface="Times New Roman"/>
              </a:rPr>
              <a:t>Monday </a:t>
            </a:r>
            <a:r>
              <a:rPr lang="en-US" sz="900" b="1" u="sng" dirty="0">
                <a:latin typeface="Courier New"/>
                <a:ea typeface="Times New Roman"/>
              </a:rPr>
              <a:t>7</a:t>
            </a:r>
            <a:r>
              <a:rPr lang="en-US" sz="900" b="1" u="sng" baseline="30000" dirty="0" smtClean="0">
                <a:latin typeface="Courier New"/>
                <a:ea typeface="Times New Roman"/>
              </a:rPr>
              <a:t>th</a:t>
            </a:r>
            <a:r>
              <a:rPr lang="en-US" sz="900" b="1" u="sng" dirty="0" smtClean="0">
                <a:latin typeface="Courier New"/>
                <a:ea typeface="Times New Roman"/>
              </a:rPr>
              <a:t> March</a:t>
            </a:r>
          </a:p>
          <a:p>
            <a:pPr>
              <a:spcAft>
                <a:spcPts val="0"/>
              </a:spcAft>
            </a:pPr>
            <a:r>
              <a:rPr lang="en-US" sz="700" b="1" dirty="0" smtClean="0">
                <a:latin typeface="Courier New"/>
                <a:ea typeface="Times New Roman"/>
              </a:rPr>
              <a:t>- Lower </a:t>
            </a:r>
            <a:r>
              <a:rPr lang="en-US" sz="700" b="1" dirty="0">
                <a:latin typeface="Courier New"/>
                <a:ea typeface="Times New Roman"/>
              </a:rPr>
              <a:t>School Football, run by AFC Telford on the school field, </a:t>
            </a:r>
            <a:r>
              <a:rPr lang="en-US" sz="700" b="1" dirty="0" smtClean="0">
                <a:latin typeface="Courier New"/>
                <a:ea typeface="Times New Roman"/>
              </a:rPr>
              <a:t>3.30-4.30pm</a:t>
            </a:r>
            <a:r>
              <a:rPr lang="en-US" sz="700" b="1" dirty="0">
                <a:latin typeface="Courier New"/>
                <a:ea typeface="Times New Roman"/>
              </a:rPr>
              <a:t>.</a:t>
            </a:r>
          </a:p>
          <a:p>
            <a:pPr>
              <a:spcAft>
                <a:spcPts val="0"/>
              </a:spcAft>
            </a:pPr>
            <a:r>
              <a:rPr lang="en-US" sz="700" b="1" dirty="0" smtClean="0">
                <a:latin typeface="Courier New"/>
                <a:ea typeface="Times New Roman"/>
              </a:rPr>
              <a:t>- Girls </a:t>
            </a:r>
            <a:r>
              <a:rPr lang="en-US" sz="700" b="1" dirty="0">
                <a:latin typeface="Courier New"/>
                <a:ea typeface="Times New Roman"/>
              </a:rPr>
              <a:t>Football, run by </a:t>
            </a:r>
            <a:r>
              <a:rPr lang="en-US" sz="700" b="1" dirty="0" err="1">
                <a:latin typeface="Courier New"/>
                <a:ea typeface="Times New Roman"/>
              </a:rPr>
              <a:t>Mrs</a:t>
            </a:r>
            <a:r>
              <a:rPr lang="en-US" sz="700" b="1" dirty="0">
                <a:latin typeface="Courier New"/>
                <a:ea typeface="Times New Roman"/>
              </a:rPr>
              <a:t> Phillips, on the school field, 3.30 - </a:t>
            </a:r>
            <a:r>
              <a:rPr lang="en-US" sz="700" b="1" dirty="0" smtClean="0">
                <a:latin typeface="Courier New"/>
                <a:ea typeface="Times New Roman"/>
              </a:rPr>
              <a:t>4.30pm</a:t>
            </a:r>
            <a:endParaRPr lang="en-US" sz="700" b="1" dirty="0">
              <a:latin typeface="Courier New"/>
              <a:ea typeface="Times New Roman"/>
            </a:endParaRPr>
          </a:p>
          <a:p>
            <a:pPr>
              <a:spcAft>
                <a:spcPts val="0"/>
              </a:spcAft>
            </a:pPr>
            <a:r>
              <a:rPr lang="en-US" sz="700" b="1" dirty="0" smtClean="0">
                <a:latin typeface="Courier New"/>
                <a:ea typeface="Times New Roman"/>
              </a:rPr>
              <a:t>- Non </a:t>
            </a:r>
            <a:r>
              <a:rPr lang="en-US" sz="700" b="1" dirty="0">
                <a:latin typeface="Courier New"/>
                <a:ea typeface="Times New Roman"/>
              </a:rPr>
              <a:t>Swimmers Club, run by </a:t>
            </a:r>
            <a:r>
              <a:rPr lang="en-US" sz="700" b="1" dirty="0" err="1">
                <a:latin typeface="Courier New"/>
                <a:ea typeface="Times New Roman"/>
              </a:rPr>
              <a:t>Mrs</a:t>
            </a:r>
            <a:r>
              <a:rPr lang="en-US" sz="700" b="1" dirty="0">
                <a:latin typeface="Courier New"/>
                <a:ea typeface="Times New Roman"/>
              </a:rPr>
              <a:t> McGrath, 2 sessions 12-1pm</a:t>
            </a:r>
          </a:p>
          <a:p>
            <a:pPr>
              <a:spcAft>
                <a:spcPts val="0"/>
              </a:spcAft>
            </a:pPr>
            <a:r>
              <a:rPr lang="en-US" sz="700" b="1" dirty="0" smtClean="0">
                <a:latin typeface="Courier New"/>
                <a:ea typeface="Times New Roman"/>
              </a:rPr>
              <a:t>- Book </a:t>
            </a:r>
            <a:r>
              <a:rPr lang="en-US" sz="700" b="1" dirty="0">
                <a:latin typeface="Courier New"/>
                <a:ea typeface="Times New Roman"/>
              </a:rPr>
              <a:t>Club, run by Miss </a:t>
            </a:r>
            <a:r>
              <a:rPr lang="en-US" sz="700" b="1" dirty="0" err="1">
                <a:latin typeface="Courier New"/>
                <a:ea typeface="Times New Roman"/>
              </a:rPr>
              <a:t>Branton</a:t>
            </a:r>
            <a:r>
              <a:rPr lang="en-US" sz="700" b="1" dirty="0">
                <a:latin typeface="Courier New"/>
                <a:ea typeface="Times New Roman"/>
              </a:rPr>
              <a:t>, in the school library, 12-12.30pm</a:t>
            </a:r>
            <a:r>
              <a:rPr lang="en-US" sz="700" b="1" dirty="0" smtClean="0">
                <a:latin typeface="Courier New"/>
                <a:ea typeface="Times New Roman"/>
              </a:rPr>
              <a:t>.</a:t>
            </a:r>
          </a:p>
          <a:p>
            <a:pPr>
              <a:spcAft>
                <a:spcPts val="0"/>
              </a:spcAft>
            </a:pPr>
            <a:r>
              <a:rPr lang="en-US" sz="700" b="1" dirty="0" smtClean="0">
                <a:latin typeface="Courier New"/>
                <a:ea typeface="Times New Roman"/>
              </a:rPr>
              <a:t>- Dance Club, run by Sarah, in the school hall, 3.30pm-4.30pm</a:t>
            </a:r>
            <a:endParaRPr lang="en-US" sz="700" b="1" dirty="0">
              <a:solidFill>
                <a:srgbClr val="FF0000"/>
              </a:solidFill>
              <a:latin typeface="Courier New"/>
              <a:ea typeface="Times New Roman"/>
            </a:endParaRPr>
          </a:p>
          <a:p>
            <a:pPr>
              <a:spcAft>
                <a:spcPts val="0"/>
              </a:spcAft>
            </a:pPr>
            <a:r>
              <a:rPr lang="en-US" sz="900" b="1" u="sng" dirty="0" smtClean="0">
                <a:latin typeface="Courier New"/>
                <a:ea typeface="Times New Roman"/>
              </a:rPr>
              <a:t>Tuesday 8</a:t>
            </a:r>
            <a:r>
              <a:rPr lang="en-US" sz="900" b="1" u="sng" baseline="30000" dirty="0" smtClean="0">
                <a:latin typeface="Courier New"/>
                <a:ea typeface="Times New Roman"/>
              </a:rPr>
              <a:t>th</a:t>
            </a:r>
            <a:r>
              <a:rPr lang="en-US" sz="900" b="1" u="sng" dirty="0" smtClean="0">
                <a:latin typeface="Courier New"/>
                <a:ea typeface="Times New Roman"/>
              </a:rPr>
              <a:t> March</a:t>
            </a:r>
          </a:p>
          <a:p>
            <a:pPr>
              <a:spcAft>
                <a:spcPts val="0"/>
              </a:spcAft>
            </a:pPr>
            <a:r>
              <a:rPr lang="en-US" sz="700" b="1" dirty="0" smtClean="0">
                <a:latin typeface="Courier New"/>
                <a:ea typeface="Times New Roman"/>
              </a:rPr>
              <a:t>- Choir</a:t>
            </a:r>
            <a:r>
              <a:rPr lang="en-US" sz="700" b="1" dirty="0">
                <a:latin typeface="Courier New"/>
                <a:ea typeface="Times New Roman"/>
              </a:rPr>
              <a:t>, run by </a:t>
            </a:r>
            <a:r>
              <a:rPr lang="en-US" sz="700" b="1" dirty="0" err="1">
                <a:latin typeface="Courier New"/>
                <a:ea typeface="Times New Roman"/>
              </a:rPr>
              <a:t>Mrs</a:t>
            </a:r>
            <a:r>
              <a:rPr lang="en-US" sz="700" b="1" dirty="0">
                <a:latin typeface="Courier New"/>
                <a:ea typeface="Times New Roman"/>
              </a:rPr>
              <a:t> Green, in  the Year 5 area, 12.30-1pm.</a:t>
            </a:r>
          </a:p>
          <a:p>
            <a:pPr>
              <a:spcAft>
                <a:spcPts val="0"/>
              </a:spcAft>
            </a:pPr>
            <a:r>
              <a:rPr lang="en-US" sz="700" b="1" dirty="0" smtClean="0">
                <a:latin typeface="Courier New"/>
                <a:ea typeface="Times New Roman"/>
              </a:rPr>
              <a:t>- Book </a:t>
            </a:r>
            <a:r>
              <a:rPr lang="en-US" sz="700" b="1" dirty="0">
                <a:latin typeface="Courier New"/>
                <a:ea typeface="Times New Roman"/>
              </a:rPr>
              <a:t>Club, run by Miss </a:t>
            </a:r>
            <a:r>
              <a:rPr lang="en-US" sz="700" b="1" dirty="0" err="1">
                <a:latin typeface="Courier New"/>
                <a:ea typeface="Times New Roman"/>
              </a:rPr>
              <a:t>Branton</a:t>
            </a:r>
            <a:r>
              <a:rPr lang="en-US" sz="700" b="1" dirty="0">
                <a:latin typeface="Courier New"/>
                <a:ea typeface="Times New Roman"/>
              </a:rPr>
              <a:t>, in the school library, 12-12.30pm.</a:t>
            </a:r>
          </a:p>
          <a:p>
            <a:pPr>
              <a:spcAft>
                <a:spcPts val="0"/>
              </a:spcAft>
            </a:pPr>
            <a:r>
              <a:rPr lang="en-US" sz="700" b="1" dirty="0" smtClean="0">
                <a:latin typeface="Courier New"/>
                <a:ea typeface="Times New Roman"/>
              </a:rPr>
              <a:t>- School </a:t>
            </a:r>
            <a:r>
              <a:rPr lang="en-US" sz="700" b="1" dirty="0">
                <a:latin typeface="Courier New"/>
                <a:ea typeface="Times New Roman"/>
              </a:rPr>
              <a:t>Council, run by </a:t>
            </a:r>
            <a:r>
              <a:rPr lang="en-US" sz="700" b="1" dirty="0" err="1">
                <a:latin typeface="Courier New"/>
                <a:ea typeface="Times New Roman"/>
              </a:rPr>
              <a:t>Mrs</a:t>
            </a:r>
            <a:r>
              <a:rPr lang="en-US" sz="700" b="1" dirty="0">
                <a:latin typeface="Courier New"/>
                <a:ea typeface="Times New Roman"/>
              </a:rPr>
              <a:t> </a:t>
            </a:r>
            <a:r>
              <a:rPr lang="en-US" sz="700" b="1" dirty="0" err="1">
                <a:latin typeface="Courier New"/>
                <a:ea typeface="Times New Roman"/>
              </a:rPr>
              <a:t>Follos</a:t>
            </a:r>
            <a:r>
              <a:rPr lang="en-US" sz="700" b="1" dirty="0">
                <a:latin typeface="Courier New"/>
                <a:ea typeface="Times New Roman"/>
              </a:rPr>
              <a:t>, in class 4 F, 12-12.30pm</a:t>
            </a:r>
          </a:p>
          <a:p>
            <a:pPr>
              <a:spcAft>
                <a:spcPts val="0"/>
              </a:spcAft>
            </a:pPr>
            <a:r>
              <a:rPr lang="en-GB" sz="700" b="1" dirty="0">
                <a:latin typeface="Courier New"/>
                <a:ea typeface="Times New Roman"/>
              </a:rPr>
              <a:t>- Netball Club for </a:t>
            </a:r>
            <a:r>
              <a:rPr lang="en-GB" sz="700" b="1" dirty="0" err="1">
                <a:latin typeface="Courier New"/>
                <a:ea typeface="Times New Roman"/>
              </a:rPr>
              <a:t>Yr</a:t>
            </a:r>
            <a:r>
              <a:rPr lang="en-GB" sz="700" b="1" dirty="0">
                <a:latin typeface="Courier New"/>
                <a:ea typeface="Times New Roman"/>
              </a:rPr>
              <a:t> 5/6, run by Miss Sherry, </a:t>
            </a:r>
            <a:r>
              <a:rPr lang="en-GB" sz="700" b="1" dirty="0" smtClean="0">
                <a:latin typeface="Courier New"/>
                <a:ea typeface="Times New Roman"/>
              </a:rPr>
              <a:t>3.30-4.30pm</a:t>
            </a:r>
            <a:endParaRPr lang="en-GB" sz="700" b="1" dirty="0">
              <a:latin typeface="Courier New"/>
              <a:ea typeface="Times New Roman"/>
            </a:endParaRPr>
          </a:p>
          <a:p>
            <a:pPr>
              <a:spcAft>
                <a:spcPts val="0"/>
              </a:spcAft>
            </a:pPr>
            <a:r>
              <a:rPr lang="en-GB" sz="700" b="1" dirty="0">
                <a:latin typeface="Courier New"/>
                <a:ea typeface="Times New Roman"/>
              </a:rPr>
              <a:t>- Newspaper Club, run by Mrs Kerr, </a:t>
            </a:r>
            <a:r>
              <a:rPr lang="en-GB" sz="700" b="1" dirty="0" smtClean="0">
                <a:latin typeface="Courier New"/>
                <a:ea typeface="Times New Roman"/>
              </a:rPr>
              <a:t>3.30-4.30pm</a:t>
            </a:r>
            <a:endParaRPr lang="en-GB" sz="700" b="1" dirty="0">
              <a:latin typeface="Courier New"/>
              <a:ea typeface="Times New Roman"/>
            </a:endParaRPr>
          </a:p>
          <a:p>
            <a:pPr>
              <a:spcAft>
                <a:spcPts val="0"/>
              </a:spcAft>
            </a:pPr>
            <a:r>
              <a:rPr lang="en-GB" sz="700" b="1" dirty="0">
                <a:latin typeface="Courier New"/>
                <a:ea typeface="Times New Roman"/>
              </a:rPr>
              <a:t>- Zumba Club, run by Mrs Barker, in the school hall, </a:t>
            </a:r>
            <a:r>
              <a:rPr lang="en-GB" sz="700" b="1" dirty="0" smtClean="0">
                <a:latin typeface="Courier New"/>
                <a:ea typeface="Times New Roman"/>
              </a:rPr>
              <a:t>3.30-4.30pm</a:t>
            </a:r>
            <a:r>
              <a:rPr lang="en-GB" sz="700" b="1" dirty="0">
                <a:latin typeface="Courier New"/>
                <a:ea typeface="Times New Roman"/>
              </a:rPr>
              <a:t>, this term  </a:t>
            </a:r>
          </a:p>
          <a:p>
            <a:pPr>
              <a:spcAft>
                <a:spcPts val="0"/>
              </a:spcAft>
            </a:pPr>
            <a:r>
              <a:rPr lang="en-GB" sz="700" b="1" dirty="0">
                <a:latin typeface="Courier New"/>
                <a:ea typeface="Times New Roman"/>
              </a:rPr>
              <a:t>  only</a:t>
            </a:r>
            <a:r>
              <a:rPr lang="en-GB" sz="700" b="1" dirty="0" smtClean="0">
                <a:latin typeface="Courier New"/>
                <a:ea typeface="Times New Roman"/>
              </a:rPr>
              <a:t>!</a:t>
            </a:r>
            <a:endParaRPr lang="en-US" sz="700" b="1" dirty="0">
              <a:solidFill>
                <a:srgbClr val="FF0000"/>
              </a:solidFill>
              <a:latin typeface="Courier New"/>
              <a:ea typeface="Times New Roman"/>
            </a:endParaRPr>
          </a:p>
          <a:p>
            <a:pPr>
              <a:spcAft>
                <a:spcPts val="0"/>
              </a:spcAft>
            </a:pPr>
            <a:r>
              <a:rPr lang="en-US" sz="900" b="1" u="sng" dirty="0" smtClean="0">
                <a:latin typeface="Courier New"/>
                <a:ea typeface="Times New Roman"/>
              </a:rPr>
              <a:t>Wednesday 9</a:t>
            </a:r>
            <a:r>
              <a:rPr lang="en-US" sz="900" b="1" u="sng" baseline="30000" dirty="0" smtClean="0">
                <a:latin typeface="Courier New"/>
                <a:ea typeface="Times New Roman"/>
              </a:rPr>
              <a:t>th</a:t>
            </a:r>
            <a:r>
              <a:rPr lang="en-US" sz="900" b="1" u="sng" dirty="0" smtClean="0">
                <a:latin typeface="Courier New"/>
                <a:ea typeface="Times New Roman"/>
              </a:rPr>
              <a:t> March</a:t>
            </a:r>
            <a:endParaRPr lang="en-US" sz="900" b="1" dirty="0" smtClean="0">
              <a:latin typeface="Courier New"/>
              <a:ea typeface="Times New Roman"/>
            </a:endParaRPr>
          </a:p>
          <a:p>
            <a:pPr>
              <a:spcAft>
                <a:spcPts val="0"/>
              </a:spcAft>
            </a:pPr>
            <a:r>
              <a:rPr lang="en-GB" sz="700" b="1" dirty="0">
                <a:latin typeface="Courier New"/>
                <a:ea typeface="Times New Roman"/>
              </a:rPr>
              <a:t>- Tag Rugby Club, run by Mr Jones, on the school field, 3.30-4.30pm - Upper </a:t>
            </a:r>
          </a:p>
          <a:p>
            <a:pPr>
              <a:spcAft>
                <a:spcPts val="0"/>
              </a:spcAft>
            </a:pPr>
            <a:r>
              <a:rPr lang="en-GB" sz="700" b="1" dirty="0">
                <a:latin typeface="Courier New"/>
                <a:ea typeface="Times New Roman"/>
              </a:rPr>
              <a:t>  School Only.</a:t>
            </a:r>
          </a:p>
          <a:p>
            <a:pPr>
              <a:spcAft>
                <a:spcPts val="0"/>
              </a:spcAft>
            </a:pPr>
            <a:r>
              <a:rPr lang="en-GB" sz="700" b="1" dirty="0">
                <a:latin typeface="Courier New"/>
                <a:ea typeface="Times New Roman"/>
              </a:rPr>
              <a:t>- Cookery Club, run by Mrs Sisson, in the school kitchen, 3.30-5pm (signed up </a:t>
            </a:r>
          </a:p>
          <a:p>
            <a:pPr>
              <a:spcAft>
                <a:spcPts val="0"/>
              </a:spcAft>
            </a:pPr>
            <a:r>
              <a:rPr lang="en-GB" sz="700" b="1" dirty="0">
                <a:latin typeface="Courier New"/>
                <a:ea typeface="Times New Roman"/>
              </a:rPr>
              <a:t>  children only)</a:t>
            </a:r>
          </a:p>
          <a:p>
            <a:pPr>
              <a:spcAft>
                <a:spcPts val="0"/>
              </a:spcAft>
            </a:pPr>
            <a:r>
              <a:rPr lang="en-GB" sz="700" b="1" dirty="0">
                <a:latin typeface="Courier New"/>
                <a:ea typeface="Times New Roman"/>
              </a:rPr>
              <a:t>- Cross Country, run by Miss Hardy, on the school field, 3.30-4.30pm</a:t>
            </a:r>
            <a:r>
              <a:rPr lang="en-GB" sz="700" b="1" dirty="0" smtClean="0">
                <a:latin typeface="Courier New"/>
                <a:ea typeface="Times New Roman"/>
              </a:rPr>
              <a:t>.</a:t>
            </a:r>
            <a:endParaRPr lang="en-US" sz="700" b="1" dirty="0">
              <a:solidFill>
                <a:srgbClr val="FF0000"/>
              </a:solidFill>
              <a:latin typeface="Courier New"/>
              <a:ea typeface="Times New Roman"/>
            </a:endParaRPr>
          </a:p>
          <a:p>
            <a:pPr>
              <a:spcAft>
                <a:spcPts val="0"/>
              </a:spcAft>
            </a:pPr>
            <a:r>
              <a:rPr lang="en-US" sz="900" b="1" u="sng" dirty="0" smtClean="0">
                <a:latin typeface="Courier New"/>
                <a:ea typeface="Times New Roman"/>
              </a:rPr>
              <a:t>Thursday 10</a:t>
            </a:r>
            <a:r>
              <a:rPr lang="en-US" sz="900" b="1" u="sng" baseline="30000" dirty="0" smtClean="0">
                <a:latin typeface="Courier New"/>
                <a:ea typeface="Times New Roman"/>
              </a:rPr>
              <a:t>th</a:t>
            </a:r>
            <a:r>
              <a:rPr lang="en-US" sz="900" b="1" u="sng" dirty="0" smtClean="0">
                <a:latin typeface="Courier New"/>
                <a:ea typeface="Times New Roman"/>
              </a:rPr>
              <a:t> March</a:t>
            </a:r>
          </a:p>
          <a:p>
            <a:pPr>
              <a:spcAft>
                <a:spcPts val="0"/>
              </a:spcAft>
            </a:pPr>
            <a:r>
              <a:rPr lang="en-GB" sz="700" b="1" dirty="0">
                <a:latin typeface="Courier New"/>
                <a:ea typeface="Times New Roman"/>
              </a:rPr>
              <a:t>- Drama Club, run by Mrs Green, in the school hall, 3.30-4.30pm.</a:t>
            </a:r>
          </a:p>
          <a:p>
            <a:pPr>
              <a:spcAft>
                <a:spcPts val="0"/>
              </a:spcAft>
            </a:pPr>
            <a:r>
              <a:rPr lang="en-GB" sz="700" b="1" dirty="0">
                <a:latin typeface="Courier New"/>
                <a:ea typeface="Times New Roman"/>
              </a:rPr>
              <a:t>- Computing Club, run by Mr B, in the ICT suite, 3.30-4.30pm – Upper School </a:t>
            </a:r>
          </a:p>
          <a:p>
            <a:pPr>
              <a:spcAft>
                <a:spcPts val="0"/>
              </a:spcAft>
            </a:pPr>
            <a:r>
              <a:rPr lang="en-GB" sz="700" b="1" dirty="0">
                <a:latin typeface="Courier New"/>
                <a:ea typeface="Times New Roman"/>
              </a:rPr>
              <a:t>  Only</a:t>
            </a:r>
            <a:r>
              <a:rPr lang="en-GB" sz="700" b="1" dirty="0" smtClean="0">
                <a:latin typeface="Courier New"/>
                <a:ea typeface="Times New Roman"/>
              </a:rPr>
              <a:t>.</a:t>
            </a:r>
            <a:endParaRPr lang="en-US" sz="700" b="1" dirty="0">
              <a:solidFill>
                <a:srgbClr val="FF0000"/>
              </a:solidFill>
              <a:latin typeface="Courier New"/>
              <a:ea typeface="Times New Roman"/>
            </a:endParaRPr>
          </a:p>
          <a:p>
            <a:pPr>
              <a:spcAft>
                <a:spcPts val="0"/>
              </a:spcAft>
            </a:pPr>
            <a:r>
              <a:rPr lang="en-US" sz="900" b="1" u="sng" dirty="0" smtClean="0">
                <a:latin typeface="Courier New"/>
                <a:ea typeface="Times New Roman"/>
              </a:rPr>
              <a:t>Friday 11</a:t>
            </a:r>
            <a:r>
              <a:rPr lang="en-US" sz="900" b="1" u="sng" baseline="30000" dirty="0" smtClean="0">
                <a:latin typeface="Courier New"/>
                <a:ea typeface="Times New Roman"/>
              </a:rPr>
              <a:t>th</a:t>
            </a:r>
            <a:r>
              <a:rPr lang="en-US" sz="900" b="1" u="sng" dirty="0" smtClean="0">
                <a:latin typeface="Courier New"/>
                <a:ea typeface="Times New Roman"/>
              </a:rPr>
              <a:t> March</a:t>
            </a:r>
          </a:p>
          <a:p>
            <a:pPr>
              <a:spcAft>
                <a:spcPts val="0"/>
              </a:spcAft>
            </a:pPr>
            <a:r>
              <a:rPr lang="en-GB" sz="700" b="1" dirty="0">
                <a:latin typeface="Courier New"/>
                <a:ea typeface="Times New Roman"/>
              </a:rPr>
              <a:t>- Upper School Football, run by Mr M and Mr Jones, on the school field, 3.30-</a:t>
            </a:r>
          </a:p>
          <a:p>
            <a:pPr>
              <a:spcAft>
                <a:spcPts val="0"/>
              </a:spcAft>
            </a:pPr>
            <a:r>
              <a:rPr lang="en-GB" sz="700" b="1" dirty="0">
                <a:latin typeface="Courier New"/>
                <a:ea typeface="Times New Roman"/>
              </a:rPr>
              <a:t>  4.30pm.</a:t>
            </a:r>
          </a:p>
          <a:p>
            <a:pPr>
              <a:spcAft>
                <a:spcPts val="0"/>
              </a:spcAft>
            </a:pPr>
            <a:r>
              <a:rPr lang="en-GB" sz="700" b="1" dirty="0">
                <a:latin typeface="Courier New"/>
                <a:ea typeface="Times New Roman"/>
              </a:rPr>
              <a:t>- Eco Club, run by Mrs Green, in the Year 5 area, 12.30-1pm.</a:t>
            </a:r>
          </a:p>
          <a:p>
            <a:pPr>
              <a:spcAft>
                <a:spcPts val="0"/>
              </a:spcAft>
            </a:pPr>
            <a:r>
              <a:rPr lang="en-GB" sz="700" b="1" dirty="0">
                <a:latin typeface="Courier New"/>
                <a:ea typeface="Times New Roman"/>
              </a:rPr>
              <a:t>- Netball, run by Mr &amp; Mrs </a:t>
            </a:r>
            <a:r>
              <a:rPr lang="en-GB" sz="700" b="1" dirty="0" err="1">
                <a:latin typeface="Courier New"/>
                <a:ea typeface="Times New Roman"/>
              </a:rPr>
              <a:t>Johnstone</a:t>
            </a:r>
            <a:r>
              <a:rPr lang="en-GB" sz="700" b="1" dirty="0">
                <a:latin typeface="Courier New"/>
                <a:ea typeface="Times New Roman"/>
              </a:rPr>
              <a:t>, on the small yard 3.30-4.30pm.</a:t>
            </a:r>
          </a:p>
          <a:p>
            <a:pPr>
              <a:spcAft>
                <a:spcPts val="0"/>
              </a:spcAft>
            </a:pPr>
            <a:r>
              <a:rPr lang="en-GB" sz="700" b="1" dirty="0">
                <a:latin typeface="Courier New"/>
                <a:ea typeface="Times New Roman"/>
              </a:rPr>
              <a:t>- Book Club, run by Miss </a:t>
            </a:r>
            <a:r>
              <a:rPr lang="en-GB" sz="700" b="1" dirty="0" err="1">
                <a:latin typeface="Courier New"/>
                <a:ea typeface="Times New Roman"/>
              </a:rPr>
              <a:t>Branton</a:t>
            </a:r>
            <a:r>
              <a:rPr lang="en-GB" sz="700" b="1" dirty="0">
                <a:latin typeface="Courier New"/>
                <a:ea typeface="Times New Roman"/>
              </a:rPr>
              <a:t>, in the school library, 12-12.30pm.</a:t>
            </a:r>
          </a:p>
        </p:txBody>
      </p:sp>
      <p:sp>
        <p:nvSpPr>
          <p:cNvPr id="11" name="Text Box 7"/>
          <p:cNvSpPr txBox="1">
            <a:spLocks noChangeArrowheads="1"/>
          </p:cNvSpPr>
          <p:nvPr/>
        </p:nvSpPr>
        <p:spPr bwMode="auto">
          <a:xfrm>
            <a:off x="2243727" y="6588224"/>
            <a:ext cx="2144899" cy="828000"/>
          </a:xfrm>
          <a:prstGeom prst="rect">
            <a:avLst/>
          </a:prstGeom>
          <a:solidFill>
            <a:schemeClr val="bg1">
              <a:lumMod val="75000"/>
              <a:alpha val="50000"/>
            </a:schemeClr>
          </a:solidFill>
          <a:ln w="9525" algn="ctr">
            <a:solidFill>
              <a:srgbClr val="000000"/>
            </a:solidFill>
            <a:miter lim="800000"/>
            <a:headEnd/>
            <a:tailEnd/>
          </a:ln>
          <a:effectLs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700" b="1" i="0" u="sng" strike="noStrike" cap="none" normalizeH="0" baseline="0" dirty="0" smtClean="0">
                <a:ln>
                  <a:noFill/>
                </a:ln>
                <a:solidFill>
                  <a:schemeClr val="tx1"/>
                </a:solidFill>
                <a:effectLst/>
                <a:latin typeface="Comic Sans MS" pitchFamily="66" charset="0"/>
                <a:cs typeface="Arial" pitchFamily="34" charset="0"/>
              </a:rPr>
              <a:t>SCHOOL DINNERS</a:t>
            </a:r>
          </a:p>
          <a:p>
            <a:pPr marL="0" marR="0" lvl="0" indent="0" algn="ctr" defTabSz="914400" rtl="0" eaLnBrk="1" fontAlgn="base" latinLnBrk="0" hangingPunct="1">
              <a:lnSpc>
                <a:spcPct val="100000"/>
              </a:lnSpc>
              <a:spcBef>
                <a:spcPct val="0"/>
              </a:spcBef>
              <a:buClrTx/>
              <a:buSzTx/>
              <a:buFontTx/>
              <a:buNone/>
              <a:tabLst/>
            </a:pPr>
            <a:endParaRPr kumimoji="0" lang="en-GB" sz="400" b="1" i="0" u="sng" strike="noStrike" cap="none" normalizeH="0" baseline="0" dirty="0" smtClean="0">
              <a:ln>
                <a:noFill/>
              </a:ln>
              <a:solidFill>
                <a:schemeClr val="tx1"/>
              </a:solidFill>
              <a:effectLst/>
              <a:latin typeface="Comic Sans MS" pitchFamily="66"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en-GB" sz="800" b="0" i="0" u="none" strike="noStrike" cap="none" normalizeH="0" baseline="0" dirty="0" smtClean="0">
                <a:ln>
                  <a:noFill/>
                </a:ln>
                <a:solidFill>
                  <a:schemeClr val="tx1"/>
                </a:solidFill>
                <a:effectLst/>
                <a:latin typeface="Comic Sans MS" pitchFamily="66" charset="0"/>
                <a:cs typeface="Arial" pitchFamily="34" charset="0"/>
              </a:rPr>
              <a:t>Please remember if your child pays</a:t>
            </a:r>
            <a:r>
              <a:rPr kumimoji="0" lang="en-GB" sz="800" b="0" i="0" u="none" strike="noStrike" cap="none" normalizeH="0" dirty="0" smtClean="0">
                <a:ln>
                  <a:noFill/>
                </a:ln>
                <a:solidFill>
                  <a:schemeClr val="tx1"/>
                </a:solidFill>
                <a:effectLst/>
                <a:latin typeface="Comic Sans MS" pitchFamily="66" charset="0"/>
                <a:cs typeface="Arial" pitchFamily="34" charset="0"/>
              </a:rPr>
              <a:t> for lunch their money needs to be in an envelope with the child’s name and class on it. If you are paying by cheque, these details also need to be on the back</a:t>
            </a:r>
            <a:r>
              <a:rPr kumimoji="0" lang="en-GB" sz="900" b="0" i="0" u="none" strike="noStrike" cap="none" normalizeH="0" dirty="0" smtClean="0">
                <a:ln>
                  <a:noFill/>
                </a:ln>
                <a:solidFill>
                  <a:schemeClr val="tx1"/>
                </a:solidFill>
                <a:effectLst/>
                <a:latin typeface="Comic Sans MS" pitchFamily="66" charset="0"/>
                <a:cs typeface="Arial"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3"/>
          <p:cNvSpPr txBox="1">
            <a:spLocks noChangeArrowheads="1"/>
          </p:cNvSpPr>
          <p:nvPr/>
        </p:nvSpPr>
        <p:spPr bwMode="auto">
          <a:xfrm>
            <a:off x="2254513" y="7481442"/>
            <a:ext cx="2134114" cy="969991"/>
          </a:xfrm>
          <a:prstGeom prst="rect">
            <a:avLst/>
          </a:prstGeom>
          <a:solidFill>
            <a:srgbClr val="FFCC66">
              <a:alpha val="49804"/>
            </a:srgbClr>
          </a:solidFill>
          <a:ln w="9525" algn="ctr">
            <a:solidFill>
              <a:srgbClr val="000000"/>
            </a:solidFill>
            <a:miter lim="800000"/>
            <a:headEnd/>
            <a:tailEnd/>
          </a:ln>
          <a:effectLs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800" b="1" i="0" u="sng" strike="noStrike" cap="none" normalizeH="0" baseline="0" dirty="0" smtClean="0">
                <a:ln>
                  <a:noFill/>
                </a:ln>
                <a:solidFill>
                  <a:schemeClr val="tx1"/>
                </a:solidFill>
                <a:effectLst/>
                <a:latin typeface="Arial" pitchFamily="34" charset="0"/>
                <a:cs typeface="Arial" pitchFamily="34" charset="0"/>
              </a:rPr>
              <a:t>Cold Weather</a:t>
            </a:r>
          </a:p>
          <a:p>
            <a:pPr marL="0" marR="0" lvl="0" indent="0" algn="ctr" defTabSz="914400" rtl="0" eaLnBrk="1" fontAlgn="base" latinLnBrk="0" hangingPunct="1">
              <a:lnSpc>
                <a:spcPct val="100000"/>
              </a:lnSpc>
              <a:spcBef>
                <a:spcPct val="0"/>
              </a:spcBef>
              <a:buClrTx/>
              <a:buSzTx/>
              <a:buFontTx/>
              <a:buNone/>
              <a:tabLst/>
            </a:pPr>
            <a:r>
              <a:rPr kumimoji="0" lang="en-GB" sz="800" b="0" i="0" u="none" strike="noStrike" cap="none" normalizeH="0" baseline="0" dirty="0" smtClean="0">
                <a:ln>
                  <a:noFill/>
                </a:ln>
                <a:solidFill>
                  <a:schemeClr val="tx1"/>
                </a:solidFill>
                <a:effectLst/>
                <a:latin typeface="Arial" pitchFamily="34" charset="0"/>
                <a:cs typeface="Arial" pitchFamily="34" charset="0"/>
              </a:rPr>
              <a:t>Parents are reminded that during this time of cold weather children are to come to school with a coat. As the weather is getting a lot colder also think about hats, scarves and gloves – please ensure all items are clearly named.</a:t>
            </a:r>
          </a:p>
        </p:txBody>
      </p:sp>
      <p:sp>
        <p:nvSpPr>
          <p:cNvPr id="18" name="TextBox 17"/>
          <p:cNvSpPr txBox="1"/>
          <p:nvPr/>
        </p:nvSpPr>
        <p:spPr>
          <a:xfrm>
            <a:off x="2254513" y="8501733"/>
            <a:ext cx="2134114" cy="530915"/>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sz="950" b="1" u="sng" dirty="0" smtClean="0"/>
              <a:t>Reminder for All Parents and Children!</a:t>
            </a:r>
          </a:p>
          <a:p>
            <a:pPr algn="ctr"/>
            <a:r>
              <a:rPr lang="en-US" sz="950" dirty="0" smtClean="0"/>
              <a:t>Children </a:t>
            </a:r>
            <a:r>
              <a:rPr lang="en-US" sz="950" dirty="0"/>
              <a:t>should be in school by 8.50am, ready for classes to start at 9.00am.</a:t>
            </a:r>
            <a:endParaRPr lang="en-GB" sz="950" dirty="0"/>
          </a:p>
        </p:txBody>
      </p:sp>
      <p:sp>
        <p:nvSpPr>
          <p:cNvPr id="14" name="Text Box 5"/>
          <p:cNvSpPr txBox="1">
            <a:spLocks noChangeArrowheads="1"/>
          </p:cNvSpPr>
          <p:nvPr/>
        </p:nvSpPr>
        <p:spPr bwMode="auto">
          <a:xfrm>
            <a:off x="188640" y="8499405"/>
            <a:ext cx="2016224" cy="533243"/>
          </a:xfrm>
          <a:prstGeom prst="rect">
            <a:avLst/>
          </a:prstGeom>
          <a:solidFill>
            <a:schemeClr val="accent6">
              <a:lumMod val="60000"/>
              <a:lumOff val="40000"/>
              <a:alpha val="50000"/>
            </a:schemeClr>
          </a:solidFill>
          <a:ln w="12700"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700" b="0" i="0" u="sng" strike="noStrike" cap="none" normalizeH="0" baseline="0" dirty="0" smtClean="0">
                <a:ln>
                  <a:noFill/>
                </a:ln>
                <a:solidFill>
                  <a:schemeClr val="tx1"/>
                </a:solidFill>
                <a:effectLst/>
                <a:latin typeface="Calibri" pitchFamily="34" charset="0"/>
                <a:cs typeface="Arial" pitchFamily="34" charset="0"/>
              </a:rPr>
              <a:t>School Nurse</a:t>
            </a:r>
          </a:p>
          <a:p>
            <a:pPr marL="0" marR="0" lvl="0" indent="0" algn="ctr" defTabSz="914400" rtl="0" eaLnBrk="1" fontAlgn="base" latinLnBrk="0" hangingPunct="1">
              <a:lnSpc>
                <a:spcPct val="100000"/>
              </a:lnSpc>
              <a:spcBef>
                <a:spcPct val="0"/>
              </a:spcBef>
              <a:buClrTx/>
              <a:buSzTx/>
              <a:buFontTx/>
              <a:buNone/>
              <a:tabLst/>
            </a:pPr>
            <a:r>
              <a:rPr lang="en-GB" sz="700" dirty="0" smtClean="0">
                <a:latin typeface="Calibri" pitchFamily="34" charset="0"/>
                <a:cs typeface="Arial" pitchFamily="34" charset="0"/>
              </a:rPr>
              <a:t>Your school nurse is Rachel </a:t>
            </a:r>
            <a:r>
              <a:rPr lang="en-GB" sz="700" dirty="0" err="1" smtClean="0">
                <a:latin typeface="Calibri" pitchFamily="34" charset="0"/>
                <a:cs typeface="Arial" pitchFamily="34" charset="0"/>
              </a:rPr>
              <a:t>Osbourne</a:t>
            </a:r>
            <a:r>
              <a:rPr lang="en-GB" sz="700" dirty="0" smtClean="0">
                <a:latin typeface="Calibri" pitchFamily="34" charset="0"/>
                <a:cs typeface="Arial" pitchFamily="34" charset="0"/>
              </a:rPr>
              <a:t> and she can be contacted on 01952 621340 for any health concerns. </a:t>
            </a:r>
            <a:endParaRPr kumimoji="0" lang="en-US" sz="600" i="0" strike="noStrike" cap="none" normalizeH="0" baseline="0" dirty="0" smtClean="0">
              <a:ln>
                <a:noFill/>
              </a:ln>
              <a:solidFill>
                <a:schemeClr val="tx1"/>
              </a:solidFill>
              <a:effectLst/>
              <a:latin typeface="Arial" pitchFamily="34" charset="0"/>
              <a:cs typeface="Arial" pitchFamily="34" charset="0"/>
            </a:endParaRPr>
          </a:p>
        </p:txBody>
      </p:sp>
      <p:pic>
        <p:nvPicPr>
          <p:cNvPr id="2" name="Picture 1"/>
          <p:cNvPicPr>
            <a:picLocks noChangeAspect="1"/>
          </p:cNvPicPr>
          <p:nvPr/>
        </p:nvPicPr>
        <p:blipFill rotWithShape="1">
          <a:blip r:embed="rId2"/>
          <a:srcRect l="5704" t="11610" r="25637" b="5703"/>
          <a:stretch/>
        </p:blipFill>
        <p:spPr>
          <a:xfrm>
            <a:off x="2254512" y="3956451"/>
            <a:ext cx="4425984" cy="2566555"/>
          </a:xfrm>
          <a:prstGeom prst="rect">
            <a:avLst/>
          </a:prstGeom>
          <a:ln>
            <a:solidFill>
              <a:srgbClr val="000000"/>
            </a:solidFill>
          </a:ln>
        </p:spPr>
      </p:pic>
      <p:sp>
        <p:nvSpPr>
          <p:cNvPr id="13" name="Text Box 2"/>
          <p:cNvSpPr txBox="1">
            <a:spLocks noChangeArrowheads="1"/>
          </p:cNvSpPr>
          <p:nvPr/>
        </p:nvSpPr>
        <p:spPr bwMode="auto">
          <a:xfrm>
            <a:off x="4438275" y="6595448"/>
            <a:ext cx="2242221" cy="2437199"/>
          </a:xfrm>
          <a:prstGeom prst="rect">
            <a:avLst/>
          </a:prstGeom>
          <a:solidFill>
            <a:srgbClr val="66FF33">
              <a:alpha val="50000"/>
            </a:srgbClr>
          </a:solidFill>
          <a:ln w="38100" cmpd="dbl" algn="ctr">
            <a:solidFill>
              <a:srgbClr val="000000"/>
            </a:solidFill>
            <a:miter lim="800000"/>
            <a:headEnd/>
            <a:tailEnd/>
          </a:ln>
          <a:effectLs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GB" sz="1100" b="1" i="0" u="sng" strike="noStrike" cap="none" normalizeH="0" baseline="0" dirty="0" smtClean="0">
                <a:ln>
                  <a:noFill/>
                </a:ln>
                <a:solidFill>
                  <a:schemeClr val="tx1"/>
                </a:solidFill>
                <a:effectLst/>
                <a:latin typeface="Kristen ITC" pitchFamily="66" charset="0"/>
                <a:cs typeface="Arial" pitchFamily="34" charset="0"/>
              </a:rPr>
              <a:t>Senior Citizens </a:t>
            </a:r>
          </a:p>
          <a:p>
            <a:pPr marL="0" marR="0" lvl="0" indent="0" algn="ctr" defTabSz="914400" rtl="0" eaLnBrk="1" fontAlgn="base" latinLnBrk="0" hangingPunct="1">
              <a:lnSpc>
                <a:spcPct val="100000"/>
              </a:lnSpc>
              <a:spcBef>
                <a:spcPct val="0"/>
              </a:spcBef>
              <a:buClrTx/>
              <a:buSzTx/>
              <a:buFontTx/>
              <a:buNone/>
              <a:tabLst/>
            </a:pPr>
            <a:r>
              <a:rPr kumimoji="0" lang="en-GB" sz="1100" b="1" i="0" u="sng" strike="noStrike" cap="none" normalizeH="0" baseline="0" dirty="0" smtClean="0">
                <a:ln>
                  <a:noFill/>
                </a:ln>
                <a:solidFill>
                  <a:schemeClr val="tx1"/>
                </a:solidFill>
                <a:effectLst/>
                <a:latin typeface="Kristen ITC" pitchFamily="66" charset="0"/>
                <a:cs typeface="Arial" pitchFamily="34" charset="0"/>
              </a:rPr>
              <a:t>Easter Tea Party</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1" i="0" u="none" strike="noStrike" cap="none" normalizeH="0" baseline="0" dirty="0" smtClean="0">
                <a:ln>
                  <a:noFill/>
                </a:ln>
                <a:solidFill>
                  <a:schemeClr val="tx1"/>
                </a:solidFill>
                <a:effectLst/>
                <a:latin typeface="Kristen ITC" pitchFamily="66" charset="0"/>
                <a:cs typeface="Arial" pitchFamily="34" charset="0"/>
              </a:rPr>
              <a:t>Wednesday 23</a:t>
            </a:r>
            <a:r>
              <a:rPr kumimoji="0" lang="en-GB" sz="1100" b="1" i="0" u="none" strike="noStrike" cap="none" normalizeH="0" baseline="30000" dirty="0" smtClean="0">
                <a:ln>
                  <a:noFill/>
                </a:ln>
                <a:solidFill>
                  <a:schemeClr val="tx1"/>
                </a:solidFill>
                <a:effectLst/>
                <a:latin typeface="Kristen ITC" pitchFamily="66" charset="0"/>
                <a:cs typeface="Arial" pitchFamily="34" charset="0"/>
              </a:rPr>
              <a:t>rd</a:t>
            </a:r>
            <a:r>
              <a:rPr kumimoji="0" lang="en-GB" sz="1100" b="1" i="0" u="none" strike="noStrike" cap="none" normalizeH="0" baseline="0" dirty="0" smtClean="0">
                <a:ln>
                  <a:noFill/>
                </a:ln>
                <a:solidFill>
                  <a:schemeClr val="tx1"/>
                </a:solidFill>
                <a:effectLst/>
                <a:latin typeface="Kristen ITC" pitchFamily="66" charset="0"/>
                <a:cs typeface="Arial" pitchFamily="34" charset="0"/>
              </a:rPr>
              <a:t> March</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Kristen ITC" pitchFamily="66" charset="0"/>
                <a:cs typeface="Arial" pitchFamily="34" charset="0"/>
              </a:rPr>
              <a:t>2 – 3.30pm in the School Hall</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Kristen ITC" pitchFamily="66" charset="0"/>
                <a:cs typeface="Arial" pitchFamily="34" charset="0"/>
              </a:rPr>
              <a:t>All senior citizens are invited along for free refreshments, entertainment and a raffle.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Kristen ITC" pitchFamily="66" charset="0"/>
                <a:cs typeface="Arial" pitchFamily="34" charset="0"/>
              </a:rPr>
              <a:t>Invite someone you know along!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74296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2351</TotalTime>
  <Words>1403</Words>
  <Application>Microsoft Office PowerPoint</Application>
  <PresentationFormat>On-screen Show (4:3)</PresentationFormat>
  <Paragraphs>152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T&amp;W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HomeAccess</dc:creator>
  <cp:lastModifiedBy>Green, Lesley - Newport Jun (A)</cp:lastModifiedBy>
  <cp:revision>184</cp:revision>
  <cp:lastPrinted>2016-02-24T10:47:28Z</cp:lastPrinted>
  <dcterms:created xsi:type="dcterms:W3CDTF">2015-08-04T19:32:59Z</dcterms:created>
  <dcterms:modified xsi:type="dcterms:W3CDTF">2016-03-03T09:53:22Z</dcterms:modified>
</cp:coreProperties>
</file>