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56" r:id="rId2"/>
    <p:sldId id="257" r:id="rId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43" cy="49747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64" y="0"/>
            <a:ext cx="2946443" cy="497474"/>
          </a:xfrm>
          <a:prstGeom prst="rect">
            <a:avLst/>
          </a:prstGeom>
        </p:spPr>
        <p:txBody>
          <a:bodyPr vert="horz" lIns="91440" tIns="45720" rIns="91440" bIns="45720" rtlCol="0"/>
          <a:lstStyle>
            <a:lvl1pPr algn="r">
              <a:defRPr sz="1200"/>
            </a:lvl1pPr>
          </a:lstStyle>
          <a:p>
            <a:fld id="{C7DBFA90-D28A-4773-AAB9-536A446A3CFF}" type="datetimeFigureOut">
              <a:rPr lang="en-GB" smtClean="0"/>
              <a:t>03/11/2017</a:t>
            </a:fld>
            <a:endParaRPr lang="en-GB"/>
          </a:p>
        </p:txBody>
      </p:sp>
      <p:sp>
        <p:nvSpPr>
          <p:cNvPr id="4" name="Footer Placeholder 3"/>
          <p:cNvSpPr>
            <a:spLocks noGrp="1"/>
          </p:cNvSpPr>
          <p:nvPr>
            <p:ph type="ftr" sz="quarter" idx="2"/>
          </p:nvPr>
        </p:nvSpPr>
        <p:spPr>
          <a:xfrm>
            <a:off x="1" y="9429165"/>
            <a:ext cx="2946443" cy="49747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64" y="9429165"/>
            <a:ext cx="2946443" cy="497473"/>
          </a:xfrm>
          <a:prstGeom prst="rect">
            <a:avLst/>
          </a:prstGeom>
        </p:spPr>
        <p:txBody>
          <a:bodyPr vert="horz" lIns="91440" tIns="45720" rIns="91440" bIns="45720" rtlCol="0" anchor="b"/>
          <a:lstStyle>
            <a:lvl1pPr algn="r">
              <a:defRPr sz="1200"/>
            </a:lvl1pPr>
          </a:lstStyle>
          <a:p>
            <a:fld id="{4ADF88B3-5141-49E2-92BD-9726B5F437CA}" type="slidenum">
              <a:rPr lang="en-GB" smtClean="0"/>
              <a:t>‹#›</a:t>
            </a:fld>
            <a:endParaRPr lang="en-GB"/>
          </a:p>
        </p:txBody>
      </p:sp>
    </p:spTree>
    <p:extLst>
      <p:ext uri="{BB962C8B-B14F-4D97-AF65-F5344CB8AC3E}">
        <p14:creationId xmlns:p14="http://schemas.microsoft.com/office/powerpoint/2010/main" val="26912274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03/11/2017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25545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03/11/2017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3087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03/11/2017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88764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03/11/2017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62257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ED40E5-D753-4175-A96E-DF35B57C59C9}" type="datetimeFigureOut">
              <a:rPr lang="en-GB" smtClean="0"/>
              <a:t>03/11/2017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2231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2ED40E5-D753-4175-A96E-DF35B57C59C9}" type="datetimeFigureOut">
              <a:rPr lang="en-GB" smtClean="0"/>
              <a:t>03/11/2017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033920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2ED40E5-D753-4175-A96E-DF35B57C59C9}" type="datetimeFigureOut">
              <a:rPr lang="en-GB" smtClean="0"/>
              <a:t>03/11/2017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302242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2ED40E5-D753-4175-A96E-DF35B57C59C9}" type="datetimeFigureOut">
              <a:rPr lang="en-GB" smtClean="0"/>
              <a:t>03/11/2017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63465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D40E5-D753-4175-A96E-DF35B57C59C9}" type="datetimeFigureOut">
              <a:rPr lang="en-GB" smtClean="0"/>
              <a:t>03/11/2017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84079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03/11/2017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66616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03/11/2017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139209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D40E5-D753-4175-A96E-DF35B57C59C9}" type="datetimeFigureOut">
              <a:rPr lang="en-GB" smtClean="0"/>
              <a:t>03/11/2017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722A1-3989-4738-85B4-B587E2EA06D0}" type="slidenum">
              <a:rPr lang="en-GB" smtClean="0"/>
              <a:t>‹#›</a:t>
            </a:fld>
            <a:endParaRPr lang="en-GB"/>
          </a:p>
        </p:txBody>
      </p:sp>
    </p:spTree>
    <p:extLst>
      <p:ext uri="{BB962C8B-B14F-4D97-AF65-F5344CB8AC3E}">
        <p14:creationId xmlns:p14="http://schemas.microsoft.com/office/powerpoint/2010/main" val="3209494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2" y="0"/>
            <a:ext cx="9155832" cy="1470025"/>
          </a:xfrm>
        </p:spPr>
        <p:txBody>
          <a:bodyPr>
            <a:normAutofit/>
          </a:bodyPr>
          <a:lstStyle/>
          <a:p>
            <a:r>
              <a:rPr lang="en-GB" sz="3600" u="sng" dirty="0" smtClean="0">
                <a:latin typeface="Calisto MT" pitchFamily="18" charset="0"/>
              </a:rPr>
              <a:t>HOMEWORK</a:t>
            </a:r>
            <a:br>
              <a:rPr lang="en-GB" sz="3600" u="sng" dirty="0" smtClean="0">
                <a:latin typeface="Calisto MT" pitchFamily="18" charset="0"/>
              </a:rPr>
            </a:br>
            <a:r>
              <a:rPr lang="en-GB" sz="1400" b="1" u="sng" dirty="0" smtClean="0">
                <a:latin typeface="Calisto MT" pitchFamily="18" charset="0"/>
              </a:rPr>
              <a:t>due in Wednesday </a:t>
            </a:r>
            <a:r>
              <a:rPr lang="en-GB" sz="1400" b="1" u="sng" dirty="0">
                <a:latin typeface="Calisto MT" pitchFamily="18" charset="0"/>
              </a:rPr>
              <a:t>8</a:t>
            </a:r>
            <a:r>
              <a:rPr lang="en-GB" sz="1400" b="1" u="sng" dirty="0" smtClean="0">
                <a:latin typeface="Calisto MT" pitchFamily="18" charset="0"/>
              </a:rPr>
              <a:t>th November</a:t>
            </a:r>
            <a:endParaRPr lang="en-GB" sz="3600" b="1" u="sng" dirty="0">
              <a:latin typeface="Calisto MT" pitchFamily="18" charset="0"/>
            </a:endParaRPr>
          </a:p>
        </p:txBody>
      </p:sp>
      <p:sp>
        <p:nvSpPr>
          <p:cNvPr id="3" name="Subtitle 2"/>
          <p:cNvSpPr>
            <a:spLocks noGrp="1"/>
          </p:cNvSpPr>
          <p:nvPr>
            <p:ph type="subTitle" idx="1"/>
          </p:nvPr>
        </p:nvSpPr>
        <p:spPr>
          <a:xfrm>
            <a:off x="15986" y="1340768"/>
            <a:ext cx="9118848" cy="1752600"/>
          </a:xfrm>
        </p:spPr>
        <p:txBody>
          <a:bodyPr>
            <a:noAutofit/>
          </a:bodyPr>
          <a:lstStyle/>
          <a:p>
            <a:pPr marL="514350" indent="-514350">
              <a:buAutoNum type="arabicParenR"/>
            </a:pPr>
            <a:r>
              <a:rPr lang="en-GB" sz="1600" dirty="0" smtClean="0">
                <a:solidFill>
                  <a:schemeClr val="tx1"/>
                </a:solidFill>
                <a:latin typeface="Calisto MT" pitchFamily="18" charset="0"/>
              </a:rPr>
              <a:t>Read at least 3 times and ask an adult to sign your reading </a:t>
            </a:r>
            <a:r>
              <a:rPr lang="en-GB" sz="1600" dirty="0">
                <a:solidFill>
                  <a:schemeClr val="tx1"/>
                </a:solidFill>
                <a:latin typeface="Calisto MT" pitchFamily="18" charset="0"/>
              </a:rPr>
              <a:t>d</a:t>
            </a:r>
            <a:r>
              <a:rPr lang="en-GB" sz="1600" dirty="0" smtClean="0">
                <a:solidFill>
                  <a:schemeClr val="tx1"/>
                </a:solidFill>
                <a:latin typeface="Calisto MT" pitchFamily="18" charset="0"/>
              </a:rPr>
              <a:t>iary to confirm.</a:t>
            </a:r>
          </a:p>
          <a:p>
            <a:pPr marL="514350" indent="-514350">
              <a:buAutoNum type="arabicParenR"/>
            </a:pPr>
            <a:r>
              <a:rPr lang="en-GB" sz="1600" dirty="0" smtClean="0">
                <a:solidFill>
                  <a:schemeClr val="tx1"/>
                </a:solidFill>
                <a:latin typeface="Calisto MT" pitchFamily="18" charset="0"/>
              </a:rPr>
              <a:t>Learn your spellings.  Complete </a:t>
            </a:r>
            <a:r>
              <a:rPr lang="en-GB" sz="1600" u="sng" dirty="0" smtClean="0">
                <a:solidFill>
                  <a:schemeClr val="tx1"/>
                </a:solidFill>
                <a:latin typeface="Calisto MT" pitchFamily="18" charset="0"/>
              </a:rPr>
              <a:t>detailed sentences </a:t>
            </a:r>
            <a:r>
              <a:rPr lang="en-GB" sz="1600" dirty="0" smtClean="0">
                <a:solidFill>
                  <a:schemeClr val="tx1"/>
                </a:solidFill>
                <a:latin typeface="Calisto MT" pitchFamily="18" charset="0"/>
              </a:rPr>
              <a:t>and </a:t>
            </a:r>
            <a:r>
              <a:rPr lang="en-GB" sz="1600" u="sng" dirty="0" smtClean="0">
                <a:solidFill>
                  <a:schemeClr val="tx1"/>
                </a:solidFill>
                <a:latin typeface="Calisto MT" pitchFamily="18" charset="0"/>
              </a:rPr>
              <a:t>definitions</a:t>
            </a:r>
            <a:r>
              <a:rPr lang="en-GB" sz="1600" dirty="0" smtClean="0">
                <a:solidFill>
                  <a:schemeClr val="tx1"/>
                </a:solidFill>
                <a:latin typeface="Calisto MT" pitchFamily="18" charset="0"/>
              </a:rPr>
              <a:t> in your homework book.</a:t>
            </a:r>
          </a:p>
          <a:p>
            <a:pPr marL="514350" indent="-514350">
              <a:buAutoNum type="arabicParenR"/>
            </a:pPr>
            <a:r>
              <a:rPr lang="en-GB" sz="1600" dirty="0" smtClean="0">
                <a:solidFill>
                  <a:schemeClr val="tx1"/>
                </a:solidFill>
                <a:latin typeface="Calisto MT" pitchFamily="18" charset="0"/>
              </a:rPr>
              <a:t>Complete the fractions homework sheets. </a:t>
            </a:r>
          </a:p>
          <a:p>
            <a:pPr marL="514350" indent="-514350">
              <a:buAutoNum type="arabicParenR"/>
            </a:pPr>
            <a:endParaRPr lang="en-GB" sz="1600" dirty="0" smtClean="0">
              <a:solidFill>
                <a:schemeClr val="tx1"/>
              </a:solidFill>
              <a:latin typeface="Calisto MT" pitchFamily="18" charset="0"/>
            </a:endParaRPr>
          </a:p>
          <a:p>
            <a:pPr marL="514350" indent="-514350">
              <a:buAutoNum type="arabicParenR"/>
            </a:pPr>
            <a:endParaRPr lang="en-GB" sz="1600" dirty="0">
              <a:solidFill>
                <a:schemeClr val="tx1"/>
              </a:solidFill>
              <a:latin typeface="Calisto MT" pitchFamily="18" charset="0"/>
            </a:endParaRPr>
          </a:p>
          <a:p>
            <a:pPr marL="514350" indent="-514350">
              <a:buAutoNum type="arabicParenR"/>
            </a:pPr>
            <a:endParaRPr lang="en-GB" sz="1600" dirty="0" smtClean="0">
              <a:solidFill>
                <a:schemeClr val="tx1"/>
              </a:solidFill>
              <a:latin typeface="Calisto MT" pitchFamily="18" charset="0"/>
            </a:endParaRPr>
          </a:p>
          <a:p>
            <a:r>
              <a:rPr lang="en-GB" sz="1600" dirty="0">
                <a:solidFill>
                  <a:schemeClr val="tx1"/>
                </a:solidFill>
                <a:latin typeface="Calisto MT" pitchFamily="18" charset="0"/>
              </a:rPr>
              <a:t>To support with understanding definitions for spellings, the </a:t>
            </a:r>
            <a:r>
              <a:rPr lang="en-GB" sz="1600" b="1" dirty="0">
                <a:solidFill>
                  <a:schemeClr val="tx1"/>
                </a:solidFill>
                <a:latin typeface="Calisto MT" pitchFamily="18" charset="0"/>
              </a:rPr>
              <a:t>‘Collins children’s cobuild dictionary’ </a:t>
            </a:r>
            <a:r>
              <a:rPr lang="en-GB" sz="1600" dirty="0">
                <a:solidFill>
                  <a:schemeClr val="tx1"/>
                </a:solidFill>
                <a:latin typeface="Calisto MT" pitchFamily="18" charset="0"/>
              </a:rPr>
              <a:t>is a very useful tool. </a:t>
            </a:r>
            <a:endParaRPr lang="en-GB" sz="1600" dirty="0" smtClean="0">
              <a:solidFill>
                <a:schemeClr val="tx1"/>
              </a:solidFill>
              <a:latin typeface="Calisto MT" pitchFamily="18" charset="0"/>
            </a:endParaRPr>
          </a:p>
          <a:p>
            <a:r>
              <a:rPr lang="en-GB" sz="1600" dirty="0" smtClean="0">
                <a:solidFill>
                  <a:schemeClr val="tx1"/>
                </a:solidFill>
                <a:latin typeface="Calisto MT" pitchFamily="18" charset="0"/>
              </a:rPr>
              <a:t>Due to the changes in the Literacy curriculum children in Year 6 are expected to be secure with all KS2 spellings.  There will be no choice of spellings, in terms of degree of difficulty.  All children, of all abilities, need to learn the following for next week:</a:t>
            </a:r>
          </a:p>
          <a:p>
            <a:r>
              <a:rPr lang="en-GB" sz="1600" b="1" dirty="0">
                <a:solidFill>
                  <a:schemeClr val="tx1"/>
                </a:solidFill>
                <a:latin typeface="Calisto MT" pitchFamily="18" charset="0"/>
              </a:rPr>
              <a:t>c</a:t>
            </a:r>
            <a:r>
              <a:rPr lang="en-GB" sz="1600" b="1" dirty="0" smtClean="0">
                <a:solidFill>
                  <a:schemeClr val="tx1"/>
                </a:solidFill>
                <a:latin typeface="Calisto MT" pitchFamily="18" charset="0"/>
              </a:rPr>
              <a:t>alendar      complete </a:t>
            </a:r>
          </a:p>
          <a:p>
            <a:r>
              <a:rPr lang="en-GB" sz="1600" b="1" dirty="0" smtClean="0">
                <a:solidFill>
                  <a:schemeClr val="tx1"/>
                </a:solidFill>
                <a:latin typeface="Calisto MT" pitchFamily="18" charset="0"/>
              </a:rPr>
              <a:t>describe      different </a:t>
            </a:r>
          </a:p>
          <a:p>
            <a:r>
              <a:rPr lang="en-GB" sz="1600" b="1" dirty="0">
                <a:solidFill>
                  <a:schemeClr val="tx1"/>
                </a:solidFill>
                <a:latin typeface="Calisto MT" pitchFamily="18" charset="0"/>
              </a:rPr>
              <a:t>w</a:t>
            </a:r>
            <a:r>
              <a:rPr lang="en-GB" sz="1600" b="1" dirty="0" smtClean="0">
                <a:solidFill>
                  <a:schemeClr val="tx1"/>
                </a:solidFill>
                <a:latin typeface="Calisto MT" pitchFamily="18" charset="0"/>
              </a:rPr>
              <a:t>omen      through </a:t>
            </a:r>
          </a:p>
          <a:p>
            <a:r>
              <a:rPr lang="en-GB" sz="1600" b="1" dirty="0">
                <a:solidFill>
                  <a:schemeClr val="tx1"/>
                </a:solidFill>
                <a:latin typeface="Calisto MT" pitchFamily="18" charset="0"/>
              </a:rPr>
              <a:t>s</a:t>
            </a:r>
            <a:r>
              <a:rPr lang="en-GB" sz="1600" b="1" dirty="0" smtClean="0">
                <a:solidFill>
                  <a:schemeClr val="tx1"/>
                </a:solidFill>
                <a:latin typeface="Calisto MT" pitchFamily="18" charset="0"/>
              </a:rPr>
              <a:t>trange      probably </a:t>
            </a:r>
          </a:p>
          <a:p>
            <a:r>
              <a:rPr lang="en-GB" sz="1600" b="1" dirty="0">
                <a:solidFill>
                  <a:schemeClr val="tx1"/>
                </a:solidFill>
                <a:latin typeface="Calisto MT" pitchFamily="18" charset="0"/>
              </a:rPr>
              <a:t>s</a:t>
            </a:r>
            <a:r>
              <a:rPr lang="en-GB" sz="1600" b="1" dirty="0" smtClean="0">
                <a:solidFill>
                  <a:schemeClr val="tx1"/>
                </a:solidFill>
                <a:latin typeface="Calisto MT" pitchFamily="18" charset="0"/>
              </a:rPr>
              <a:t>entence       suppose </a:t>
            </a:r>
          </a:p>
        </p:txBody>
      </p:sp>
      <p:sp>
        <p:nvSpPr>
          <p:cNvPr id="4" name="TextBox 3"/>
          <p:cNvSpPr txBox="1"/>
          <p:nvPr/>
        </p:nvSpPr>
        <p:spPr>
          <a:xfrm>
            <a:off x="137592" y="6237312"/>
            <a:ext cx="8856984" cy="261610"/>
          </a:xfrm>
          <a:prstGeom prst="rect">
            <a:avLst/>
          </a:prstGeom>
          <a:noFill/>
        </p:spPr>
        <p:txBody>
          <a:bodyPr wrap="square" rtlCol="0">
            <a:spAutoFit/>
          </a:bodyPr>
          <a:lstStyle/>
          <a:p>
            <a:r>
              <a:rPr lang="en-GB" sz="1100" b="1" i="1" dirty="0" smtClean="0"/>
              <a:t>Note: please encourage your child to present work in their homework book to a high standard.</a:t>
            </a:r>
            <a:endParaRPr lang="en-GB" sz="1100" b="1" i="1" dirty="0"/>
          </a:p>
        </p:txBody>
      </p:sp>
    </p:spTree>
    <p:extLst>
      <p:ext uri="{BB962C8B-B14F-4D97-AF65-F5344CB8AC3E}">
        <p14:creationId xmlns:p14="http://schemas.microsoft.com/office/powerpoint/2010/main" val="1497045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2" y="0"/>
            <a:ext cx="9155832" cy="1470025"/>
          </a:xfrm>
        </p:spPr>
        <p:txBody>
          <a:bodyPr>
            <a:normAutofit/>
          </a:bodyPr>
          <a:lstStyle/>
          <a:p>
            <a:r>
              <a:rPr lang="en-GB" sz="3600" u="sng" dirty="0" smtClean="0">
                <a:latin typeface="Calisto MT" pitchFamily="18" charset="0"/>
              </a:rPr>
              <a:t>HOMEWORK</a:t>
            </a:r>
            <a:br>
              <a:rPr lang="en-GB" sz="3600" u="sng" dirty="0" smtClean="0">
                <a:latin typeface="Calisto MT" pitchFamily="18" charset="0"/>
              </a:rPr>
            </a:br>
            <a:r>
              <a:rPr lang="en-GB" sz="1400" b="1" u="sng" dirty="0" smtClean="0">
                <a:latin typeface="Calisto MT" pitchFamily="18" charset="0"/>
              </a:rPr>
              <a:t>due in Wednesday </a:t>
            </a:r>
            <a:r>
              <a:rPr lang="en-GB" sz="1400" b="1" u="sng" dirty="0">
                <a:latin typeface="Calisto MT" pitchFamily="18" charset="0"/>
              </a:rPr>
              <a:t>8</a:t>
            </a:r>
            <a:r>
              <a:rPr lang="en-GB" sz="1400" b="1" u="sng" dirty="0" smtClean="0">
                <a:latin typeface="Calisto MT" pitchFamily="18" charset="0"/>
              </a:rPr>
              <a:t>th November</a:t>
            </a:r>
            <a:endParaRPr lang="en-GB" sz="3600" b="1" u="sng" dirty="0">
              <a:latin typeface="Calisto MT" pitchFamily="18" charset="0"/>
            </a:endParaRPr>
          </a:p>
        </p:txBody>
      </p:sp>
      <p:sp>
        <p:nvSpPr>
          <p:cNvPr id="3" name="Subtitle 2"/>
          <p:cNvSpPr>
            <a:spLocks noGrp="1"/>
          </p:cNvSpPr>
          <p:nvPr>
            <p:ph type="subTitle" idx="1"/>
          </p:nvPr>
        </p:nvSpPr>
        <p:spPr>
          <a:xfrm>
            <a:off x="15986" y="1340768"/>
            <a:ext cx="9118848" cy="1752600"/>
          </a:xfrm>
        </p:spPr>
        <p:txBody>
          <a:bodyPr>
            <a:noAutofit/>
          </a:bodyPr>
          <a:lstStyle/>
          <a:p>
            <a:pPr marL="514350" indent="-514350">
              <a:buAutoNum type="arabicParenR"/>
            </a:pPr>
            <a:r>
              <a:rPr lang="en-GB" sz="1600" dirty="0" smtClean="0">
                <a:solidFill>
                  <a:schemeClr val="tx1"/>
                </a:solidFill>
                <a:latin typeface="Calisto MT" pitchFamily="18" charset="0"/>
              </a:rPr>
              <a:t>Read at least 3 times and ask an adult to sign your reading </a:t>
            </a:r>
            <a:r>
              <a:rPr lang="en-GB" sz="1600" dirty="0">
                <a:solidFill>
                  <a:schemeClr val="tx1"/>
                </a:solidFill>
                <a:latin typeface="Calisto MT" pitchFamily="18" charset="0"/>
              </a:rPr>
              <a:t>d</a:t>
            </a:r>
            <a:r>
              <a:rPr lang="en-GB" sz="1600" dirty="0" smtClean="0">
                <a:solidFill>
                  <a:schemeClr val="tx1"/>
                </a:solidFill>
                <a:latin typeface="Calisto MT" pitchFamily="18" charset="0"/>
              </a:rPr>
              <a:t>iary to confirm.</a:t>
            </a:r>
          </a:p>
          <a:p>
            <a:pPr marL="514350" indent="-514350">
              <a:buAutoNum type="arabicParenR"/>
            </a:pPr>
            <a:r>
              <a:rPr lang="en-GB" sz="1600" dirty="0" smtClean="0">
                <a:solidFill>
                  <a:schemeClr val="tx1"/>
                </a:solidFill>
                <a:latin typeface="Calisto MT" pitchFamily="18" charset="0"/>
              </a:rPr>
              <a:t>Learn your spellings.  Complete </a:t>
            </a:r>
            <a:r>
              <a:rPr lang="en-GB" sz="1600" u="sng" dirty="0" smtClean="0">
                <a:solidFill>
                  <a:schemeClr val="tx1"/>
                </a:solidFill>
                <a:latin typeface="Calisto MT" pitchFamily="18" charset="0"/>
              </a:rPr>
              <a:t>detailed sentences </a:t>
            </a:r>
            <a:r>
              <a:rPr lang="en-GB" sz="1600" dirty="0" smtClean="0">
                <a:solidFill>
                  <a:schemeClr val="tx1"/>
                </a:solidFill>
                <a:latin typeface="Calisto MT" pitchFamily="18" charset="0"/>
              </a:rPr>
              <a:t>and </a:t>
            </a:r>
            <a:r>
              <a:rPr lang="en-GB" sz="1600" u="sng" dirty="0" smtClean="0">
                <a:solidFill>
                  <a:schemeClr val="tx1"/>
                </a:solidFill>
                <a:latin typeface="Calisto MT" pitchFamily="18" charset="0"/>
              </a:rPr>
              <a:t>definitions</a:t>
            </a:r>
            <a:r>
              <a:rPr lang="en-GB" sz="1600" dirty="0" smtClean="0">
                <a:solidFill>
                  <a:schemeClr val="tx1"/>
                </a:solidFill>
                <a:latin typeface="Calisto MT" pitchFamily="18" charset="0"/>
              </a:rPr>
              <a:t> in your homework book.</a:t>
            </a:r>
          </a:p>
          <a:p>
            <a:pPr marL="514350" indent="-514350">
              <a:buAutoNum type="arabicParenR"/>
            </a:pPr>
            <a:r>
              <a:rPr lang="en-GB" sz="1600" dirty="0" smtClean="0">
                <a:solidFill>
                  <a:schemeClr val="tx1"/>
                </a:solidFill>
                <a:latin typeface="Calisto MT" pitchFamily="18" charset="0"/>
              </a:rPr>
              <a:t>Complete the fractions homework sheets. </a:t>
            </a:r>
          </a:p>
          <a:p>
            <a:pPr marL="514350" indent="-514350">
              <a:buAutoNum type="arabicParenR"/>
            </a:pPr>
            <a:endParaRPr lang="en-GB" sz="1600" dirty="0" smtClean="0">
              <a:solidFill>
                <a:schemeClr val="tx1"/>
              </a:solidFill>
              <a:latin typeface="Calisto MT" pitchFamily="18" charset="0"/>
            </a:endParaRPr>
          </a:p>
          <a:p>
            <a:pPr marL="514350" indent="-514350">
              <a:buAutoNum type="arabicParenR"/>
            </a:pPr>
            <a:endParaRPr lang="en-GB" sz="1600" dirty="0">
              <a:solidFill>
                <a:schemeClr val="tx1"/>
              </a:solidFill>
              <a:latin typeface="Calisto MT" pitchFamily="18" charset="0"/>
            </a:endParaRPr>
          </a:p>
          <a:p>
            <a:pPr marL="514350" indent="-514350">
              <a:buAutoNum type="arabicParenR"/>
            </a:pPr>
            <a:endParaRPr lang="en-GB" sz="1600" dirty="0" smtClean="0">
              <a:solidFill>
                <a:schemeClr val="tx1"/>
              </a:solidFill>
              <a:latin typeface="Calisto MT" pitchFamily="18" charset="0"/>
            </a:endParaRPr>
          </a:p>
          <a:p>
            <a:r>
              <a:rPr lang="en-GB" sz="1600" dirty="0">
                <a:solidFill>
                  <a:schemeClr val="tx1"/>
                </a:solidFill>
                <a:latin typeface="Calisto MT" pitchFamily="18" charset="0"/>
              </a:rPr>
              <a:t>To support with understanding definitions for spellings, the </a:t>
            </a:r>
            <a:r>
              <a:rPr lang="en-GB" sz="1600" b="1" dirty="0">
                <a:solidFill>
                  <a:schemeClr val="tx1"/>
                </a:solidFill>
                <a:latin typeface="Calisto MT" pitchFamily="18" charset="0"/>
              </a:rPr>
              <a:t>‘Collins children’s cobuild dictionary’ </a:t>
            </a:r>
            <a:r>
              <a:rPr lang="en-GB" sz="1600" dirty="0">
                <a:solidFill>
                  <a:schemeClr val="tx1"/>
                </a:solidFill>
                <a:latin typeface="Calisto MT" pitchFamily="18" charset="0"/>
              </a:rPr>
              <a:t>is a very useful tool. </a:t>
            </a:r>
            <a:endParaRPr lang="en-GB" sz="1600" dirty="0" smtClean="0">
              <a:solidFill>
                <a:schemeClr val="tx1"/>
              </a:solidFill>
              <a:latin typeface="Calisto MT" pitchFamily="18" charset="0"/>
            </a:endParaRPr>
          </a:p>
          <a:p>
            <a:r>
              <a:rPr lang="en-GB" sz="1600" dirty="0" smtClean="0">
                <a:solidFill>
                  <a:schemeClr val="tx1"/>
                </a:solidFill>
                <a:latin typeface="Calisto MT" pitchFamily="18" charset="0"/>
              </a:rPr>
              <a:t>Due to the changes in the Literacy curriculum children in Year 6 are expected to be secure with all KS2 spellings.  There will be no choice of spellings, in terms of degree of difficulty.  All children, of all abilities, need to learn the following for next week:</a:t>
            </a:r>
          </a:p>
          <a:p>
            <a:r>
              <a:rPr lang="en-GB" sz="1600" b="1" dirty="0">
                <a:solidFill>
                  <a:schemeClr val="tx1"/>
                </a:solidFill>
                <a:latin typeface="Calisto MT" pitchFamily="18" charset="0"/>
              </a:rPr>
              <a:t>c</a:t>
            </a:r>
            <a:r>
              <a:rPr lang="en-GB" sz="1600" b="1" dirty="0" smtClean="0">
                <a:solidFill>
                  <a:schemeClr val="tx1"/>
                </a:solidFill>
                <a:latin typeface="Calisto MT" pitchFamily="18" charset="0"/>
              </a:rPr>
              <a:t>alendar      complete </a:t>
            </a:r>
          </a:p>
          <a:p>
            <a:r>
              <a:rPr lang="en-GB" sz="1600" b="1" dirty="0" smtClean="0">
                <a:solidFill>
                  <a:schemeClr val="tx1"/>
                </a:solidFill>
                <a:latin typeface="Calisto MT" pitchFamily="18" charset="0"/>
              </a:rPr>
              <a:t>describe      different </a:t>
            </a:r>
          </a:p>
          <a:p>
            <a:r>
              <a:rPr lang="en-GB" sz="1600" b="1" dirty="0">
                <a:solidFill>
                  <a:schemeClr val="tx1"/>
                </a:solidFill>
                <a:latin typeface="Calisto MT" pitchFamily="18" charset="0"/>
              </a:rPr>
              <a:t>w</a:t>
            </a:r>
            <a:r>
              <a:rPr lang="en-GB" sz="1600" b="1" dirty="0" smtClean="0">
                <a:solidFill>
                  <a:schemeClr val="tx1"/>
                </a:solidFill>
                <a:latin typeface="Calisto MT" pitchFamily="18" charset="0"/>
              </a:rPr>
              <a:t>omen      through </a:t>
            </a:r>
          </a:p>
          <a:p>
            <a:r>
              <a:rPr lang="en-GB" sz="1600" b="1" dirty="0">
                <a:solidFill>
                  <a:schemeClr val="tx1"/>
                </a:solidFill>
                <a:latin typeface="Calisto MT" pitchFamily="18" charset="0"/>
              </a:rPr>
              <a:t>s</a:t>
            </a:r>
            <a:r>
              <a:rPr lang="en-GB" sz="1600" b="1" dirty="0" smtClean="0">
                <a:solidFill>
                  <a:schemeClr val="tx1"/>
                </a:solidFill>
                <a:latin typeface="Calisto MT" pitchFamily="18" charset="0"/>
              </a:rPr>
              <a:t>trange      probably </a:t>
            </a:r>
          </a:p>
          <a:p>
            <a:r>
              <a:rPr lang="en-GB" sz="1600" b="1" dirty="0">
                <a:solidFill>
                  <a:schemeClr val="tx1"/>
                </a:solidFill>
                <a:latin typeface="Calisto MT" pitchFamily="18" charset="0"/>
              </a:rPr>
              <a:t>s</a:t>
            </a:r>
            <a:r>
              <a:rPr lang="en-GB" sz="1600" b="1" dirty="0" smtClean="0">
                <a:solidFill>
                  <a:schemeClr val="tx1"/>
                </a:solidFill>
                <a:latin typeface="Calisto MT" pitchFamily="18" charset="0"/>
              </a:rPr>
              <a:t>entence       suppose </a:t>
            </a:r>
          </a:p>
        </p:txBody>
      </p:sp>
      <p:sp>
        <p:nvSpPr>
          <p:cNvPr id="4" name="TextBox 3"/>
          <p:cNvSpPr txBox="1"/>
          <p:nvPr/>
        </p:nvSpPr>
        <p:spPr>
          <a:xfrm>
            <a:off x="137592" y="6237312"/>
            <a:ext cx="8856984" cy="261610"/>
          </a:xfrm>
          <a:prstGeom prst="rect">
            <a:avLst/>
          </a:prstGeom>
          <a:noFill/>
        </p:spPr>
        <p:txBody>
          <a:bodyPr wrap="square" rtlCol="0">
            <a:spAutoFit/>
          </a:bodyPr>
          <a:lstStyle/>
          <a:p>
            <a:r>
              <a:rPr lang="en-GB" sz="1100" b="1" i="1" dirty="0" smtClean="0"/>
              <a:t>Note: please encourage your child to present work in their homework book to a high standard.</a:t>
            </a:r>
            <a:endParaRPr lang="en-GB" sz="1100" b="1" i="1" dirty="0"/>
          </a:p>
        </p:txBody>
      </p:sp>
    </p:spTree>
    <p:extLst>
      <p:ext uri="{BB962C8B-B14F-4D97-AF65-F5344CB8AC3E}">
        <p14:creationId xmlns:p14="http://schemas.microsoft.com/office/powerpoint/2010/main" val="33825217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280</Words>
  <Application>Microsoft Office PowerPoint</Application>
  <PresentationFormat>On-screen Show (4:3)</PresentationFormat>
  <Paragraphs>30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Calisto MT</vt:lpstr>
      <vt:lpstr>Office Theme</vt:lpstr>
      <vt:lpstr>HOMEWORK due in Wednesday 8th November</vt:lpstr>
      <vt:lpstr>HOMEWORK due in Wednesday 8th November</vt:lpstr>
    </vt:vector>
  </TitlesOfParts>
  <Company>T&amp;W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FOR WEDNESDAY 5th NOVEMBER:</dc:title>
  <dc:creator>Moody, Nicola</dc:creator>
  <cp:lastModifiedBy>Green, Lesley - Newport Jun (A)</cp:lastModifiedBy>
  <cp:revision>12</cp:revision>
  <cp:lastPrinted>2016-09-28T11:40:42Z</cp:lastPrinted>
  <dcterms:created xsi:type="dcterms:W3CDTF">2014-10-18T20:39:50Z</dcterms:created>
  <dcterms:modified xsi:type="dcterms:W3CDTF">2017-11-03T10:41:52Z</dcterms:modified>
</cp:coreProperties>
</file>