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2" d="100"/>
          <a:sy n="92" d="100"/>
        </p:scale>
        <p:origin x="142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43" cy="49747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64" y="0"/>
            <a:ext cx="2946443" cy="497474"/>
          </a:xfrm>
          <a:prstGeom prst="rect">
            <a:avLst/>
          </a:prstGeom>
        </p:spPr>
        <p:txBody>
          <a:bodyPr vert="horz" lIns="91440" tIns="45720" rIns="91440" bIns="45720" rtlCol="0"/>
          <a:lstStyle>
            <a:lvl1pPr algn="r">
              <a:defRPr sz="1200"/>
            </a:lvl1pPr>
          </a:lstStyle>
          <a:p>
            <a:fld id="{C7DBFA90-D28A-4773-AAB9-536A446A3CFF}" type="datetimeFigureOut">
              <a:rPr lang="en-GB" smtClean="0"/>
              <a:t>12/01/2018</a:t>
            </a:fld>
            <a:endParaRPr lang="en-GB"/>
          </a:p>
        </p:txBody>
      </p:sp>
      <p:sp>
        <p:nvSpPr>
          <p:cNvPr id="4" name="Footer Placeholder 3"/>
          <p:cNvSpPr>
            <a:spLocks noGrp="1"/>
          </p:cNvSpPr>
          <p:nvPr>
            <p:ph type="ftr" sz="quarter" idx="2"/>
          </p:nvPr>
        </p:nvSpPr>
        <p:spPr>
          <a:xfrm>
            <a:off x="1" y="9429165"/>
            <a:ext cx="2946443" cy="49747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64" y="9429165"/>
            <a:ext cx="2946443" cy="497473"/>
          </a:xfrm>
          <a:prstGeom prst="rect">
            <a:avLst/>
          </a:prstGeom>
        </p:spPr>
        <p:txBody>
          <a:bodyPr vert="horz" lIns="91440" tIns="45720" rIns="91440" bIns="45720" rtlCol="0" anchor="b"/>
          <a:lstStyle>
            <a:lvl1pPr algn="r">
              <a:defRPr sz="1200"/>
            </a:lvl1pPr>
          </a:lstStyle>
          <a:p>
            <a:fld id="{4ADF88B3-5141-49E2-92BD-9726B5F437CA}" type="slidenum">
              <a:rPr lang="en-GB" smtClean="0"/>
              <a:t>‹#›</a:t>
            </a:fld>
            <a:endParaRPr lang="en-GB"/>
          </a:p>
        </p:txBody>
      </p:sp>
    </p:spTree>
    <p:extLst>
      <p:ext uri="{BB962C8B-B14F-4D97-AF65-F5344CB8AC3E}">
        <p14:creationId xmlns:p14="http://schemas.microsoft.com/office/powerpoint/2010/main" val="26912274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12/01/2018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1255450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12/01/2018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230870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12/01/2018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1887646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12/01/2018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3622578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ED40E5-D753-4175-A96E-DF35B57C59C9}" type="datetimeFigureOut">
              <a:rPr lang="en-GB" smtClean="0"/>
              <a:t>12/01/2018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822313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2ED40E5-D753-4175-A96E-DF35B57C59C9}" type="datetimeFigureOut">
              <a:rPr lang="en-GB" smtClean="0"/>
              <a:t>12/01/2018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4033920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2ED40E5-D753-4175-A96E-DF35B57C59C9}" type="datetimeFigureOut">
              <a:rPr lang="en-GB" smtClean="0"/>
              <a:t>12/01/2018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3302242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2ED40E5-D753-4175-A96E-DF35B57C59C9}" type="datetimeFigureOut">
              <a:rPr lang="en-GB" smtClean="0"/>
              <a:t>12/01/2018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863465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ED40E5-D753-4175-A96E-DF35B57C59C9}" type="datetimeFigureOut">
              <a:rPr lang="en-GB" smtClean="0"/>
              <a:t>12/01/2018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284079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D40E5-D753-4175-A96E-DF35B57C59C9}" type="datetimeFigureOut">
              <a:rPr lang="en-GB" smtClean="0"/>
              <a:t>12/01/2018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666163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D40E5-D753-4175-A96E-DF35B57C59C9}" type="datetimeFigureOut">
              <a:rPr lang="en-GB" smtClean="0"/>
              <a:t>12/01/2018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4139209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ED40E5-D753-4175-A96E-DF35B57C59C9}" type="datetimeFigureOut">
              <a:rPr lang="en-GB" smtClean="0"/>
              <a:t>12/01/2018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1722A1-3989-4738-85B4-B587E2EA06D0}" type="slidenum">
              <a:rPr lang="en-GB" smtClean="0"/>
              <a:t>‹#›</a:t>
            </a:fld>
            <a:endParaRPr lang="en-GB"/>
          </a:p>
        </p:txBody>
      </p:sp>
    </p:spTree>
    <p:extLst>
      <p:ext uri="{BB962C8B-B14F-4D97-AF65-F5344CB8AC3E}">
        <p14:creationId xmlns:p14="http://schemas.microsoft.com/office/powerpoint/2010/main" val="3209494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32" y="0"/>
            <a:ext cx="9155832" cy="1470025"/>
          </a:xfrm>
        </p:spPr>
        <p:txBody>
          <a:bodyPr>
            <a:normAutofit/>
          </a:bodyPr>
          <a:lstStyle/>
          <a:p>
            <a:r>
              <a:rPr lang="en-GB" sz="3600" u="sng" dirty="0" smtClean="0">
                <a:latin typeface="Calisto MT" pitchFamily="18" charset="0"/>
              </a:rPr>
              <a:t>HOMEWORK</a:t>
            </a:r>
            <a:br>
              <a:rPr lang="en-GB" sz="3600" u="sng" dirty="0" smtClean="0">
                <a:latin typeface="Calisto MT" pitchFamily="18" charset="0"/>
              </a:rPr>
            </a:br>
            <a:r>
              <a:rPr lang="en-GB" sz="1400" b="1" u="sng" dirty="0" smtClean="0">
                <a:latin typeface="Calisto MT" pitchFamily="18" charset="0"/>
              </a:rPr>
              <a:t>due in Wednesday 17</a:t>
            </a:r>
            <a:r>
              <a:rPr lang="en-GB" sz="1400" b="1" u="sng" baseline="30000" dirty="0" smtClean="0">
                <a:latin typeface="Calisto MT" pitchFamily="18" charset="0"/>
              </a:rPr>
              <a:t>th</a:t>
            </a:r>
            <a:r>
              <a:rPr lang="en-GB" sz="1400" b="1" u="sng" dirty="0" smtClean="0">
                <a:latin typeface="Calisto MT" pitchFamily="18" charset="0"/>
              </a:rPr>
              <a:t> January</a:t>
            </a:r>
            <a:endParaRPr lang="en-GB" sz="3600" b="1" u="sng" dirty="0">
              <a:latin typeface="Calisto MT" pitchFamily="18" charset="0"/>
            </a:endParaRPr>
          </a:p>
        </p:txBody>
      </p:sp>
      <p:sp>
        <p:nvSpPr>
          <p:cNvPr id="3" name="Subtitle 2"/>
          <p:cNvSpPr>
            <a:spLocks noGrp="1"/>
          </p:cNvSpPr>
          <p:nvPr>
            <p:ph type="subTitle" idx="1"/>
          </p:nvPr>
        </p:nvSpPr>
        <p:spPr>
          <a:xfrm>
            <a:off x="15986" y="1340768"/>
            <a:ext cx="9118848" cy="1752600"/>
          </a:xfrm>
        </p:spPr>
        <p:txBody>
          <a:bodyPr>
            <a:noAutofit/>
          </a:bodyPr>
          <a:lstStyle/>
          <a:p>
            <a:pPr marL="514350" indent="-514350">
              <a:buAutoNum type="arabicParenR"/>
            </a:pPr>
            <a:r>
              <a:rPr lang="en-GB" sz="1600" dirty="0" smtClean="0">
                <a:solidFill>
                  <a:schemeClr val="tx1"/>
                </a:solidFill>
                <a:latin typeface="Calisto MT" pitchFamily="18" charset="0"/>
              </a:rPr>
              <a:t>Read at least 3 times  and ask an adult to sign your reading </a:t>
            </a:r>
            <a:r>
              <a:rPr lang="en-GB" sz="1600" dirty="0">
                <a:solidFill>
                  <a:schemeClr val="tx1"/>
                </a:solidFill>
                <a:latin typeface="Calisto MT" pitchFamily="18" charset="0"/>
              </a:rPr>
              <a:t>d</a:t>
            </a:r>
            <a:r>
              <a:rPr lang="en-GB" sz="1600" dirty="0" smtClean="0">
                <a:solidFill>
                  <a:schemeClr val="tx1"/>
                </a:solidFill>
                <a:latin typeface="Calisto MT" pitchFamily="18" charset="0"/>
              </a:rPr>
              <a:t>iary to confirm.</a:t>
            </a:r>
          </a:p>
          <a:p>
            <a:pPr marL="514350" indent="-514350">
              <a:buAutoNum type="arabicParenR"/>
            </a:pPr>
            <a:r>
              <a:rPr lang="en-GB" sz="1600" dirty="0" smtClean="0">
                <a:solidFill>
                  <a:schemeClr val="tx1"/>
                </a:solidFill>
                <a:latin typeface="Calisto MT" pitchFamily="18" charset="0"/>
              </a:rPr>
              <a:t>Learn your spellings.  Complete </a:t>
            </a:r>
            <a:r>
              <a:rPr lang="en-GB" sz="1600" u="sng" dirty="0" smtClean="0">
                <a:solidFill>
                  <a:schemeClr val="tx1"/>
                </a:solidFill>
                <a:latin typeface="Calisto MT" pitchFamily="18" charset="0"/>
              </a:rPr>
              <a:t>detailed sentences </a:t>
            </a:r>
            <a:r>
              <a:rPr lang="en-GB" sz="1600" dirty="0" smtClean="0">
                <a:solidFill>
                  <a:schemeClr val="tx1"/>
                </a:solidFill>
                <a:latin typeface="Calisto MT" pitchFamily="18" charset="0"/>
              </a:rPr>
              <a:t>and </a:t>
            </a:r>
            <a:r>
              <a:rPr lang="en-GB" sz="1600" u="sng" dirty="0" smtClean="0">
                <a:solidFill>
                  <a:schemeClr val="tx1"/>
                </a:solidFill>
                <a:latin typeface="Calisto MT" pitchFamily="18" charset="0"/>
              </a:rPr>
              <a:t>definitions</a:t>
            </a:r>
            <a:r>
              <a:rPr lang="en-GB" sz="1600" dirty="0" smtClean="0">
                <a:solidFill>
                  <a:schemeClr val="tx1"/>
                </a:solidFill>
                <a:latin typeface="Calisto MT" pitchFamily="18" charset="0"/>
              </a:rPr>
              <a:t> in your homework book.</a:t>
            </a:r>
          </a:p>
          <a:p>
            <a:pPr marL="514350" indent="-514350">
              <a:buAutoNum type="arabicParenR"/>
            </a:pPr>
            <a:r>
              <a:rPr lang="en-GB" sz="1600" dirty="0" smtClean="0">
                <a:solidFill>
                  <a:schemeClr val="tx1"/>
                </a:solidFill>
                <a:latin typeface="Calisto MT" pitchFamily="18" charset="0"/>
              </a:rPr>
              <a:t>Complete the reading task. </a:t>
            </a:r>
          </a:p>
          <a:p>
            <a:pPr marL="514350" indent="-514350">
              <a:buAutoNum type="arabicParenR"/>
            </a:pPr>
            <a:endParaRPr lang="en-GB" sz="1600" dirty="0" smtClean="0">
              <a:solidFill>
                <a:schemeClr val="tx1"/>
              </a:solidFill>
              <a:latin typeface="Calisto MT" pitchFamily="18" charset="0"/>
            </a:endParaRPr>
          </a:p>
          <a:p>
            <a:r>
              <a:rPr lang="en-GB" sz="1600" dirty="0">
                <a:solidFill>
                  <a:schemeClr val="tx1"/>
                </a:solidFill>
                <a:latin typeface="Calisto MT" pitchFamily="18" charset="0"/>
              </a:rPr>
              <a:t>To support with understanding definitions for spellings, the </a:t>
            </a:r>
            <a:r>
              <a:rPr lang="en-GB" sz="1600" b="1" dirty="0">
                <a:solidFill>
                  <a:schemeClr val="tx1"/>
                </a:solidFill>
                <a:latin typeface="Calisto MT" pitchFamily="18" charset="0"/>
              </a:rPr>
              <a:t>‘Collins children’s cobuild dictionary’ </a:t>
            </a:r>
            <a:r>
              <a:rPr lang="en-GB" sz="1600" dirty="0">
                <a:solidFill>
                  <a:schemeClr val="tx1"/>
                </a:solidFill>
                <a:latin typeface="Calisto MT" pitchFamily="18" charset="0"/>
              </a:rPr>
              <a:t>is a very useful tool. </a:t>
            </a:r>
          </a:p>
          <a:p>
            <a:r>
              <a:rPr lang="en-GB" sz="1600" dirty="0" smtClean="0">
                <a:solidFill>
                  <a:schemeClr val="tx1"/>
                </a:solidFill>
                <a:latin typeface="Calisto MT" pitchFamily="18" charset="0"/>
              </a:rPr>
              <a:t>Due to the changes in the Literacy curriculum children in Year 6 are expected to be secure with all KS2 spellings.  There will be no choice of spellings, in terms of degree of difficulty.  All children, of all abilities, need to learn the following for next term:</a:t>
            </a:r>
          </a:p>
          <a:p>
            <a:r>
              <a:rPr lang="en-GB" sz="1600" dirty="0">
                <a:solidFill>
                  <a:schemeClr val="tx1"/>
                </a:solidFill>
                <a:latin typeface="Calisto MT" pitchFamily="18" charset="0"/>
              </a:rPr>
              <a:t>a</a:t>
            </a:r>
            <a:r>
              <a:rPr lang="en-GB" sz="1600" dirty="0" smtClean="0">
                <a:solidFill>
                  <a:schemeClr val="tx1"/>
                </a:solidFill>
                <a:latin typeface="Calisto MT" pitchFamily="18" charset="0"/>
              </a:rPr>
              <a:t>ccompany     apparent </a:t>
            </a:r>
          </a:p>
          <a:p>
            <a:r>
              <a:rPr lang="en-GB" sz="1600" dirty="0">
                <a:solidFill>
                  <a:schemeClr val="tx1"/>
                </a:solidFill>
                <a:latin typeface="Calisto MT" pitchFamily="18" charset="0"/>
              </a:rPr>
              <a:t>c</a:t>
            </a:r>
            <a:r>
              <a:rPr lang="en-GB" sz="1600" dirty="0" smtClean="0">
                <a:solidFill>
                  <a:schemeClr val="tx1"/>
                </a:solidFill>
                <a:latin typeface="Calisto MT" pitchFamily="18" charset="0"/>
              </a:rPr>
              <a:t>ommittee      correspond </a:t>
            </a:r>
          </a:p>
          <a:p>
            <a:r>
              <a:rPr lang="en-GB" sz="1600" dirty="0">
                <a:solidFill>
                  <a:schemeClr val="tx1"/>
                </a:solidFill>
                <a:latin typeface="Calisto MT" pitchFamily="18" charset="0"/>
              </a:rPr>
              <a:t>d</a:t>
            </a:r>
            <a:r>
              <a:rPr lang="en-GB" sz="1600" dirty="0" smtClean="0">
                <a:solidFill>
                  <a:schemeClr val="tx1"/>
                </a:solidFill>
                <a:latin typeface="Calisto MT" pitchFamily="18" charset="0"/>
              </a:rPr>
              <a:t>etermined     equipped </a:t>
            </a:r>
          </a:p>
          <a:p>
            <a:r>
              <a:rPr lang="en-GB" sz="1600" dirty="0">
                <a:solidFill>
                  <a:schemeClr val="tx1"/>
                </a:solidFill>
                <a:latin typeface="Calisto MT" pitchFamily="18" charset="0"/>
              </a:rPr>
              <a:t>f</a:t>
            </a:r>
            <a:r>
              <a:rPr lang="en-GB" sz="1600" dirty="0" smtClean="0">
                <a:solidFill>
                  <a:schemeClr val="tx1"/>
                </a:solidFill>
                <a:latin typeface="Calisto MT" pitchFamily="18" charset="0"/>
              </a:rPr>
              <a:t>amiliar      leisure </a:t>
            </a:r>
          </a:p>
          <a:p>
            <a:r>
              <a:rPr lang="en-GB" sz="1600" dirty="0">
                <a:solidFill>
                  <a:schemeClr val="tx1"/>
                </a:solidFill>
                <a:latin typeface="Calisto MT" pitchFamily="18" charset="0"/>
              </a:rPr>
              <a:t>p</a:t>
            </a:r>
            <a:r>
              <a:rPr lang="en-GB" sz="1600" dirty="0" smtClean="0">
                <a:solidFill>
                  <a:schemeClr val="tx1"/>
                </a:solidFill>
                <a:latin typeface="Calisto MT" pitchFamily="18" charset="0"/>
              </a:rPr>
              <a:t>rofession     solider </a:t>
            </a:r>
          </a:p>
        </p:txBody>
      </p:sp>
      <p:sp>
        <p:nvSpPr>
          <p:cNvPr id="4" name="TextBox 3"/>
          <p:cNvSpPr txBox="1"/>
          <p:nvPr/>
        </p:nvSpPr>
        <p:spPr>
          <a:xfrm>
            <a:off x="137592" y="6237312"/>
            <a:ext cx="8856984" cy="261610"/>
          </a:xfrm>
          <a:prstGeom prst="rect">
            <a:avLst/>
          </a:prstGeom>
          <a:noFill/>
        </p:spPr>
        <p:txBody>
          <a:bodyPr wrap="square" rtlCol="0">
            <a:spAutoFit/>
          </a:bodyPr>
          <a:lstStyle/>
          <a:p>
            <a:r>
              <a:rPr lang="en-GB" sz="1100" b="1" i="1" dirty="0" smtClean="0"/>
              <a:t>Note: please encourage your child to present work in their homework book to a high standard.</a:t>
            </a:r>
            <a:endParaRPr lang="en-GB" sz="1100" b="1" i="1" dirty="0"/>
          </a:p>
        </p:txBody>
      </p:sp>
    </p:spTree>
    <p:extLst>
      <p:ext uri="{BB962C8B-B14F-4D97-AF65-F5344CB8AC3E}">
        <p14:creationId xmlns:p14="http://schemas.microsoft.com/office/powerpoint/2010/main" val="1497045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2394</TotalTime>
  <Words>139</Words>
  <Application>Microsoft Office PowerPoint</Application>
  <PresentationFormat>On-screen Show (4:3)</PresentationFormat>
  <Paragraphs>13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Calisto MT</vt:lpstr>
      <vt:lpstr>Office Theme</vt:lpstr>
      <vt:lpstr>HOMEWORK due in Wednesday 17th January</vt:lpstr>
    </vt:vector>
  </TitlesOfParts>
  <Company>T&amp;W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HOMEWORK FOR WEDNESDAY 5th NOVEMBER:</dc:title>
  <dc:creator>Moody, Nicola</dc:creator>
  <cp:lastModifiedBy>Green, Lesley - Newport Jun (A)</cp:lastModifiedBy>
  <cp:revision>23</cp:revision>
  <cp:lastPrinted>2016-12-07T13:43:03Z</cp:lastPrinted>
  <dcterms:created xsi:type="dcterms:W3CDTF">2014-10-18T20:39:50Z</dcterms:created>
  <dcterms:modified xsi:type="dcterms:W3CDTF">2018-01-12T10:36:57Z</dcterms:modified>
</cp:coreProperties>
</file>