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
  </p:handoutMasterIdLst>
  <p:sldIdLst>
    <p:sldId id="256" r:id="rId2"/>
    <p:sldId id="257" r:id="rId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2" d="100"/>
          <a:sy n="92" d="100"/>
        </p:scale>
        <p:origin x="142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43" cy="49747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64" y="0"/>
            <a:ext cx="2946443" cy="497474"/>
          </a:xfrm>
          <a:prstGeom prst="rect">
            <a:avLst/>
          </a:prstGeom>
        </p:spPr>
        <p:txBody>
          <a:bodyPr vert="horz" lIns="91440" tIns="45720" rIns="91440" bIns="45720" rtlCol="0"/>
          <a:lstStyle>
            <a:lvl1pPr algn="r">
              <a:defRPr sz="1200"/>
            </a:lvl1pPr>
          </a:lstStyle>
          <a:p>
            <a:fld id="{C7DBFA90-D28A-4773-AAB9-536A446A3CFF}" type="datetimeFigureOut">
              <a:rPr lang="en-GB" smtClean="0"/>
              <a:t>02/02/2018</a:t>
            </a:fld>
            <a:endParaRPr lang="en-GB"/>
          </a:p>
        </p:txBody>
      </p:sp>
      <p:sp>
        <p:nvSpPr>
          <p:cNvPr id="4" name="Footer Placeholder 3"/>
          <p:cNvSpPr>
            <a:spLocks noGrp="1"/>
          </p:cNvSpPr>
          <p:nvPr>
            <p:ph type="ftr" sz="quarter" idx="2"/>
          </p:nvPr>
        </p:nvSpPr>
        <p:spPr>
          <a:xfrm>
            <a:off x="1" y="9429165"/>
            <a:ext cx="2946443" cy="49747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64" y="9429165"/>
            <a:ext cx="2946443" cy="497473"/>
          </a:xfrm>
          <a:prstGeom prst="rect">
            <a:avLst/>
          </a:prstGeom>
        </p:spPr>
        <p:txBody>
          <a:bodyPr vert="horz" lIns="91440" tIns="45720" rIns="91440" bIns="45720" rtlCol="0" anchor="b"/>
          <a:lstStyle>
            <a:lvl1pPr algn="r">
              <a:defRPr sz="1200"/>
            </a:lvl1pPr>
          </a:lstStyle>
          <a:p>
            <a:fld id="{4ADF88B3-5141-49E2-92BD-9726B5F437CA}" type="slidenum">
              <a:rPr lang="en-GB" smtClean="0"/>
              <a:t>‹#›</a:t>
            </a:fld>
            <a:endParaRPr lang="en-GB"/>
          </a:p>
        </p:txBody>
      </p:sp>
    </p:spTree>
    <p:extLst>
      <p:ext uri="{BB962C8B-B14F-4D97-AF65-F5344CB8AC3E}">
        <p14:creationId xmlns:p14="http://schemas.microsoft.com/office/powerpoint/2010/main" val="26912274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02/02/2018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1255450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02/02/2018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230870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02/02/2018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1887646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02/02/2018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3622578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ED40E5-D753-4175-A96E-DF35B57C59C9}" type="datetimeFigureOut">
              <a:rPr lang="en-GB" smtClean="0"/>
              <a:t>02/02/2018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822313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2ED40E5-D753-4175-A96E-DF35B57C59C9}" type="datetimeFigureOut">
              <a:rPr lang="en-GB" smtClean="0"/>
              <a:t>02/02/2018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4033920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2ED40E5-D753-4175-A96E-DF35B57C59C9}" type="datetimeFigureOut">
              <a:rPr lang="en-GB" smtClean="0"/>
              <a:t>02/02/2018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3302242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2ED40E5-D753-4175-A96E-DF35B57C59C9}" type="datetimeFigureOut">
              <a:rPr lang="en-GB" smtClean="0"/>
              <a:t>02/02/2018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863465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ED40E5-D753-4175-A96E-DF35B57C59C9}" type="datetimeFigureOut">
              <a:rPr lang="en-GB" smtClean="0"/>
              <a:t>02/02/2018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284079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D40E5-D753-4175-A96E-DF35B57C59C9}" type="datetimeFigureOut">
              <a:rPr lang="en-GB" smtClean="0"/>
              <a:t>02/02/2018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666163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D40E5-D753-4175-A96E-DF35B57C59C9}" type="datetimeFigureOut">
              <a:rPr lang="en-GB" smtClean="0"/>
              <a:t>02/02/2018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4139209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ED40E5-D753-4175-A96E-DF35B57C59C9}" type="datetimeFigureOut">
              <a:rPr lang="en-GB" smtClean="0"/>
              <a:t>02/02/2018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1722A1-3989-4738-85B4-B587E2EA06D0}" type="slidenum">
              <a:rPr lang="en-GB" smtClean="0"/>
              <a:t>‹#›</a:t>
            </a:fld>
            <a:endParaRPr lang="en-GB"/>
          </a:p>
        </p:txBody>
      </p:sp>
    </p:spTree>
    <p:extLst>
      <p:ext uri="{BB962C8B-B14F-4D97-AF65-F5344CB8AC3E}">
        <p14:creationId xmlns:p14="http://schemas.microsoft.com/office/powerpoint/2010/main" val="3209494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32" y="0"/>
            <a:ext cx="9155832" cy="1470025"/>
          </a:xfrm>
        </p:spPr>
        <p:txBody>
          <a:bodyPr>
            <a:normAutofit/>
          </a:bodyPr>
          <a:lstStyle/>
          <a:p>
            <a:r>
              <a:rPr lang="en-GB" sz="3600" u="sng" dirty="0" smtClean="0">
                <a:latin typeface="Calisto MT" pitchFamily="18" charset="0"/>
              </a:rPr>
              <a:t>HOMEWORK</a:t>
            </a:r>
            <a:br>
              <a:rPr lang="en-GB" sz="3600" u="sng" dirty="0" smtClean="0">
                <a:latin typeface="Calisto MT" pitchFamily="18" charset="0"/>
              </a:rPr>
            </a:br>
            <a:r>
              <a:rPr lang="en-GB" sz="1400" b="1" u="sng" dirty="0" smtClean="0">
                <a:latin typeface="Calisto MT" pitchFamily="18" charset="0"/>
              </a:rPr>
              <a:t>due in Wednesday 7</a:t>
            </a:r>
            <a:r>
              <a:rPr lang="en-GB" sz="1400" b="1" u="sng" baseline="30000" dirty="0" smtClean="0">
                <a:latin typeface="Calisto MT" pitchFamily="18" charset="0"/>
              </a:rPr>
              <a:t>th</a:t>
            </a:r>
            <a:r>
              <a:rPr lang="en-GB" sz="1400" b="1" u="sng" dirty="0" smtClean="0">
                <a:latin typeface="Calisto MT" pitchFamily="18" charset="0"/>
              </a:rPr>
              <a:t> February</a:t>
            </a:r>
            <a:endParaRPr lang="en-GB" sz="3600" b="1" u="sng" dirty="0">
              <a:latin typeface="Calisto MT" pitchFamily="18" charset="0"/>
            </a:endParaRPr>
          </a:p>
        </p:txBody>
      </p:sp>
      <p:sp>
        <p:nvSpPr>
          <p:cNvPr id="3" name="Subtitle 2"/>
          <p:cNvSpPr>
            <a:spLocks noGrp="1"/>
          </p:cNvSpPr>
          <p:nvPr>
            <p:ph type="subTitle" idx="1"/>
          </p:nvPr>
        </p:nvSpPr>
        <p:spPr>
          <a:xfrm>
            <a:off x="15986" y="1340768"/>
            <a:ext cx="9118848" cy="1752600"/>
          </a:xfrm>
        </p:spPr>
        <p:txBody>
          <a:bodyPr>
            <a:noAutofit/>
          </a:bodyPr>
          <a:lstStyle/>
          <a:p>
            <a:pPr marL="514350" indent="-514350">
              <a:buAutoNum type="arabicParenR"/>
            </a:pPr>
            <a:r>
              <a:rPr lang="en-GB" sz="1600" dirty="0" smtClean="0">
                <a:solidFill>
                  <a:schemeClr val="tx1"/>
                </a:solidFill>
                <a:latin typeface="Calisto MT" pitchFamily="18" charset="0"/>
              </a:rPr>
              <a:t>Read at least 3 times  and ask an adult to sign your reading </a:t>
            </a:r>
            <a:r>
              <a:rPr lang="en-GB" sz="1600" dirty="0">
                <a:solidFill>
                  <a:schemeClr val="tx1"/>
                </a:solidFill>
                <a:latin typeface="Calisto MT" pitchFamily="18" charset="0"/>
              </a:rPr>
              <a:t>d</a:t>
            </a:r>
            <a:r>
              <a:rPr lang="en-GB" sz="1600" dirty="0" smtClean="0">
                <a:solidFill>
                  <a:schemeClr val="tx1"/>
                </a:solidFill>
                <a:latin typeface="Calisto MT" pitchFamily="18" charset="0"/>
              </a:rPr>
              <a:t>iary to confirm.</a:t>
            </a:r>
          </a:p>
          <a:p>
            <a:pPr marL="514350" indent="-514350">
              <a:buAutoNum type="arabicParenR"/>
            </a:pPr>
            <a:r>
              <a:rPr lang="en-GB" sz="1600" dirty="0" smtClean="0">
                <a:solidFill>
                  <a:schemeClr val="tx1"/>
                </a:solidFill>
                <a:latin typeface="Calisto MT" pitchFamily="18" charset="0"/>
              </a:rPr>
              <a:t>Learn your spellings.  Complete </a:t>
            </a:r>
            <a:r>
              <a:rPr lang="en-GB" sz="1600" b="1" u="sng" dirty="0" smtClean="0">
                <a:solidFill>
                  <a:schemeClr val="tx1"/>
                </a:solidFill>
                <a:latin typeface="Calisto MT" pitchFamily="18" charset="0"/>
              </a:rPr>
              <a:t>detailed sentences </a:t>
            </a:r>
            <a:r>
              <a:rPr lang="en-GB" sz="1600" dirty="0" smtClean="0">
                <a:solidFill>
                  <a:schemeClr val="tx1"/>
                </a:solidFill>
                <a:latin typeface="Calisto MT" pitchFamily="18" charset="0"/>
              </a:rPr>
              <a:t>and </a:t>
            </a:r>
            <a:r>
              <a:rPr lang="en-GB" sz="1600" b="1" u="sng" dirty="0" smtClean="0">
                <a:solidFill>
                  <a:schemeClr val="tx1"/>
                </a:solidFill>
                <a:latin typeface="Calisto MT" pitchFamily="18" charset="0"/>
              </a:rPr>
              <a:t>definitions</a:t>
            </a:r>
            <a:r>
              <a:rPr lang="en-GB" sz="1600" dirty="0" smtClean="0">
                <a:solidFill>
                  <a:schemeClr val="tx1"/>
                </a:solidFill>
                <a:latin typeface="Calisto MT" pitchFamily="18" charset="0"/>
              </a:rPr>
              <a:t> in your homework book.</a:t>
            </a:r>
          </a:p>
          <a:p>
            <a:r>
              <a:rPr lang="en-GB" sz="1600" dirty="0" smtClean="0">
                <a:solidFill>
                  <a:schemeClr val="tx1"/>
                </a:solidFill>
                <a:latin typeface="Calisto MT" pitchFamily="18" charset="0"/>
              </a:rPr>
              <a:t>3</a:t>
            </a:r>
            <a:r>
              <a:rPr lang="en-GB" sz="1600" b="1" dirty="0" smtClean="0">
                <a:solidFill>
                  <a:schemeClr val="tx1"/>
                </a:solidFill>
                <a:latin typeface="Calisto MT" pitchFamily="18" charset="0"/>
              </a:rPr>
              <a:t>) Complete SPAG questions. </a:t>
            </a:r>
          </a:p>
          <a:p>
            <a:endParaRPr lang="en-GB" sz="1600" b="1" dirty="0">
              <a:solidFill>
                <a:schemeClr val="tx1"/>
              </a:solidFill>
              <a:latin typeface="Calisto MT" pitchFamily="18" charset="0"/>
            </a:endParaRPr>
          </a:p>
          <a:p>
            <a:r>
              <a:rPr lang="en-GB" sz="1600" dirty="0" smtClean="0">
                <a:solidFill>
                  <a:schemeClr val="tx1"/>
                </a:solidFill>
                <a:latin typeface="Calisto MT" pitchFamily="18" charset="0"/>
              </a:rPr>
              <a:t>Due to the changes in the Literacy curriculum children in Year 6 are expected to be secure with all KS2 spellings.  There will be no choice of spellings, in terms of degree of difficulty.  All children, of all abilities, need to learn the following for next term:</a:t>
            </a:r>
          </a:p>
          <a:p>
            <a:r>
              <a:rPr lang="en-GB" sz="1600" b="1" dirty="0">
                <a:solidFill>
                  <a:schemeClr val="tx1"/>
                </a:solidFill>
                <a:latin typeface="Calisto MT" pitchFamily="18" charset="0"/>
              </a:rPr>
              <a:t>a</a:t>
            </a:r>
            <a:r>
              <a:rPr lang="en-GB" sz="1600" b="1" dirty="0" smtClean="0">
                <a:solidFill>
                  <a:schemeClr val="tx1"/>
                </a:solidFill>
                <a:latin typeface="Calisto MT" pitchFamily="18" charset="0"/>
              </a:rPr>
              <a:t>ppreciate    convenience </a:t>
            </a:r>
          </a:p>
          <a:p>
            <a:r>
              <a:rPr lang="en-GB" sz="1600" b="1" dirty="0">
                <a:solidFill>
                  <a:schemeClr val="tx1"/>
                </a:solidFill>
                <a:latin typeface="Calisto MT" pitchFamily="18" charset="0"/>
              </a:rPr>
              <a:t>e</a:t>
            </a:r>
            <a:r>
              <a:rPr lang="en-GB" sz="1600" b="1" dirty="0" smtClean="0">
                <a:solidFill>
                  <a:schemeClr val="tx1"/>
                </a:solidFill>
                <a:latin typeface="Calisto MT" pitchFamily="18" charset="0"/>
              </a:rPr>
              <a:t>xistence    immediately </a:t>
            </a:r>
          </a:p>
          <a:p>
            <a:r>
              <a:rPr lang="en-GB" sz="1600" b="1" dirty="0">
                <a:solidFill>
                  <a:schemeClr val="tx1"/>
                </a:solidFill>
                <a:latin typeface="Calisto MT" pitchFamily="18" charset="0"/>
              </a:rPr>
              <a:t>p</a:t>
            </a:r>
            <a:r>
              <a:rPr lang="en-GB" sz="1600" b="1" dirty="0" smtClean="0">
                <a:solidFill>
                  <a:schemeClr val="tx1"/>
                </a:solidFill>
                <a:latin typeface="Calisto MT" pitchFamily="18" charset="0"/>
              </a:rPr>
              <a:t>ersuade     signature </a:t>
            </a:r>
          </a:p>
          <a:p>
            <a:r>
              <a:rPr lang="en-GB" sz="1600" b="1" dirty="0">
                <a:solidFill>
                  <a:schemeClr val="tx1"/>
                </a:solidFill>
                <a:latin typeface="Calisto MT" pitchFamily="18" charset="0"/>
              </a:rPr>
              <a:t>s</a:t>
            </a:r>
            <a:r>
              <a:rPr lang="en-GB" sz="1600" b="1" dirty="0" smtClean="0">
                <a:solidFill>
                  <a:schemeClr val="tx1"/>
                </a:solidFill>
                <a:latin typeface="Calisto MT" pitchFamily="18" charset="0"/>
              </a:rPr>
              <a:t>ymbol      temperature </a:t>
            </a:r>
          </a:p>
          <a:p>
            <a:r>
              <a:rPr lang="en-GB" sz="1600" b="1" dirty="0">
                <a:solidFill>
                  <a:schemeClr val="tx1"/>
                </a:solidFill>
                <a:latin typeface="Calisto MT" pitchFamily="18" charset="0"/>
              </a:rPr>
              <a:t>v</a:t>
            </a:r>
            <a:r>
              <a:rPr lang="en-GB" sz="1600" b="1" dirty="0" smtClean="0">
                <a:solidFill>
                  <a:schemeClr val="tx1"/>
                </a:solidFill>
                <a:latin typeface="Calisto MT" pitchFamily="18" charset="0"/>
              </a:rPr>
              <a:t>egetable       yacht </a:t>
            </a:r>
          </a:p>
        </p:txBody>
      </p:sp>
      <p:sp>
        <p:nvSpPr>
          <p:cNvPr id="4" name="TextBox 3"/>
          <p:cNvSpPr txBox="1"/>
          <p:nvPr/>
        </p:nvSpPr>
        <p:spPr>
          <a:xfrm>
            <a:off x="137592" y="6237312"/>
            <a:ext cx="8856984" cy="261610"/>
          </a:xfrm>
          <a:prstGeom prst="rect">
            <a:avLst/>
          </a:prstGeom>
          <a:noFill/>
        </p:spPr>
        <p:txBody>
          <a:bodyPr wrap="square" rtlCol="0">
            <a:spAutoFit/>
          </a:bodyPr>
          <a:lstStyle/>
          <a:p>
            <a:r>
              <a:rPr lang="en-GB" sz="1100" b="1" i="1" dirty="0" smtClean="0"/>
              <a:t>Note: please encourage your child to present work in their homework book to a high standard.</a:t>
            </a:r>
            <a:endParaRPr lang="en-GB" sz="1100" b="1" i="1" dirty="0"/>
          </a:p>
        </p:txBody>
      </p:sp>
    </p:spTree>
    <p:extLst>
      <p:ext uri="{BB962C8B-B14F-4D97-AF65-F5344CB8AC3E}">
        <p14:creationId xmlns:p14="http://schemas.microsoft.com/office/powerpoint/2010/main" val="1497045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32" y="0"/>
            <a:ext cx="9155832" cy="1470025"/>
          </a:xfrm>
        </p:spPr>
        <p:txBody>
          <a:bodyPr>
            <a:normAutofit/>
          </a:bodyPr>
          <a:lstStyle/>
          <a:p>
            <a:r>
              <a:rPr lang="en-GB" sz="3600" u="sng" dirty="0" smtClean="0">
                <a:latin typeface="Calisto MT" pitchFamily="18" charset="0"/>
              </a:rPr>
              <a:t>HOMEWORK</a:t>
            </a:r>
            <a:br>
              <a:rPr lang="en-GB" sz="3600" u="sng" dirty="0" smtClean="0">
                <a:latin typeface="Calisto MT" pitchFamily="18" charset="0"/>
              </a:rPr>
            </a:br>
            <a:r>
              <a:rPr lang="en-GB" sz="1400" b="1" u="sng" dirty="0" smtClean="0">
                <a:latin typeface="Calisto MT" pitchFamily="18" charset="0"/>
              </a:rPr>
              <a:t>due in Wednesday 7</a:t>
            </a:r>
            <a:r>
              <a:rPr lang="en-GB" sz="1400" b="1" u="sng" baseline="30000" dirty="0" smtClean="0">
                <a:latin typeface="Calisto MT" pitchFamily="18" charset="0"/>
              </a:rPr>
              <a:t>th</a:t>
            </a:r>
            <a:r>
              <a:rPr lang="en-GB" sz="1400" b="1" u="sng" dirty="0" smtClean="0">
                <a:latin typeface="Calisto MT" pitchFamily="18" charset="0"/>
              </a:rPr>
              <a:t> February</a:t>
            </a:r>
            <a:endParaRPr lang="en-GB" sz="3600" b="1" u="sng" dirty="0">
              <a:latin typeface="Calisto MT" pitchFamily="18" charset="0"/>
            </a:endParaRPr>
          </a:p>
        </p:txBody>
      </p:sp>
      <p:sp>
        <p:nvSpPr>
          <p:cNvPr id="3" name="Subtitle 2"/>
          <p:cNvSpPr>
            <a:spLocks noGrp="1"/>
          </p:cNvSpPr>
          <p:nvPr>
            <p:ph type="subTitle" idx="1"/>
          </p:nvPr>
        </p:nvSpPr>
        <p:spPr>
          <a:xfrm>
            <a:off x="15986" y="1340768"/>
            <a:ext cx="9118848" cy="1752600"/>
          </a:xfrm>
        </p:spPr>
        <p:txBody>
          <a:bodyPr>
            <a:noAutofit/>
          </a:bodyPr>
          <a:lstStyle/>
          <a:p>
            <a:pPr marL="514350" indent="-514350">
              <a:buAutoNum type="arabicParenR"/>
            </a:pPr>
            <a:r>
              <a:rPr lang="en-GB" sz="1600" dirty="0" smtClean="0">
                <a:solidFill>
                  <a:schemeClr val="tx1"/>
                </a:solidFill>
                <a:latin typeface="Calisto MT" pitchFamily="18" charset="0"/>
              </a:rPr>
              <a:t>Read at least 3 times  and ask an adult to sign your reading </a:t>
            </a:r>
            <a:r>
              <a:rPr lang="en-GB" sz="1600" dirty="0">
                <a:solidFill>
                  <a:schemeClr val="tx1"/>
                </a:solidFill>
                <a:latin typeface="Calisto MT" pitchFamily="18" charset="0"/>
              </a:rPr>
              <a:t>d</a:t>
            </a:r>
            <a:r>
              <a:rPr lang="en-GB" sz="1600" dirty="0" smtClean="0">
                <a:solidFill>
                  <a:schemeClr val="tx1"/>
                </a:solidFill>
                <a:latin typeface="Calisto MT" pitchFamily="18" charset="0"/>
              </a:rPr>
              <a:t>iary to confirm.</a:t>
            </a:r>
          </a:p>
          <a:p>
            <a:pPr marL="514350" indent="-514350">
              <a:buAutoNum type="arabicParenR"/>
            </a:pPr>
            <a:r>
              <a:rPr lang="en-GB" sz="1600" dirty="0" smtClean="0">
                <a:solidFill>
                  <a:schemeClr val="tx1"/>
                </a:solidFill>
                <a:latin typeface="Calisto MT" pitchFamily="18" charset="0"/>
              </a:rPr>
              <a:t>Learn your spellings.  Complete </a:t>
            </a:r>
            <a:r>
              <a:rPr lang="en-GB" sz="1600" b="1" u="sng" dirty="0" smtClean="0">
                <a:solidFill>
                  <a:schemeClr val="tx1"/>
                </a:solidFill>
                <a:latin typeface="Calisto MT" pitchFamily="18" charset="0"/>
              </a:rPr>
              <a:t>detailed sentences </a:t>
            </a:r>
            <a:r>
              <a:rPr lang="en-GB" sz="1600" dirty="0" smtClean="0">
                <a:solidFill>
                  <a:schemeClr val="tx1"/>
                </a:solidFill>
                <a:latin typeface="Calisto MT" pitchFamily="18" charset="0"/>
              </a:rPr>
              <a:t>and </a:t>
            </a:r>
            <a:r>
              <a:rPr lang="en-GB" sz="1600" b="1" u="sng" dirty="0" smtClean="0">
                <a:solidFill>
                  <a:schemeClr val="tx1"/>
                </a:solidFill>
                <a:latin typeface="Calisto MT" pitchFamily="18" charset="0"/>
              </a:rPr>
              <a:t>definitions</a:t>
            </a:r>
            <a:r>
              <a:rPr lang="en-GB" sz="1600" dirty="0" smtClean="0">
                <a:solidFill>
                  <a:schemeClr val="tx1"/>
                </a:solidFill>
                <a:latin typeface="Calisto MT" pitchFamily="18" charset="0"/>
              </a:rPr>
              <a:t> in your homework book.</a:t>
            </a:r>
          </a:p>
          <a:p>
            <a:r>
              <a:rPr lang="en-GB" sz="1600" dirty="0" smtClean="0">
                <a:solidFill>
                  <a:schemeClr val="tx1"/>
                </a:solidFill>
                <a:latin typeface="Calisto MT" pitchFamily="18" charset="0"/>
              </a:rPr>
              <a:t>3</a:t>
            </a:r>
            <a:r>
              <a:rPr lang="en-GB" sz="1600" b="1" dirty="0" smtClean="0">
                <a:solidFill>
                  <a:schemeClr val="tx1"/>
                </a:solidFill>
                <a:latin typeface="Calisto MT" pitchFamily="18" charset="0"/>
              </a:rPr>
              <a:t>) Complete SPAG questions. </a:t>
            </a:r>
          </a:p>
          <a:p>
            <a:endParaRPr lang="en-GB" sz="1600" b="1" dirty="0">
              <a:solidFill>
                <a:schemeClr val="tx1"/>
              </a:solidFill>
              <a:latin typeface="Calisto MT" pitchFamily="18" charset="0"/>
            </a:endParaRPr>
          </a:p>
          <a:p>
            <a:r>
              <a:rPr lang="en-GB" sz="1600" dirty="0" smtClean="0">
                <a:solidFill>
                  <a:schemeClr val="tx1"/>
                </a:solidFill>
                <a:latin typeface="Calisto MT" pitchFamily="18" charset="0"/>
              </a:rPr>
              <a:t>Due to the changes in the Literacy curriculum children in Year 6 are expected to be secure with all KS2 spellings.  There will be no choice of spellings, in terms of degree of difficulty.  All children, of all abilities, need to learn the following for next term:</a:t>
            </a:r>
          </a:p>
          <a:p>
            <a:r>
              <a:rPr lang="en-GB" sz="1600" b="1" dirty="0">
                <a:solidFill>
                  <a:schemeClr val="tx1"/>
                </a:solidFill>
                <a:latin typeface="Calisto MT" pitchFamily="18" charset="0"/>
              </a:rPr>
              <a:t>a</a:t>
            </a:r>
            <a:r>
              <a:rPr lang="en-GB" sz="1600" b="1" dirty="0" smtClean="0">
                <a:solidFill>
                  <a:schemeClr val="tx1"/>
                </a:solidFill>
                <a:latin typeface="Calisto MT" pitchFamily="18" charset="0"/>
              </a:rPr>
              <a:t>ppreciate    convenience </a:t>
            </a:r>
          </a:p>
          <a:p>
            <a:r>
              <a:rPr lang="en-GB" sz="1600" b="1" dirty="0">
                <a:solidFill>
                  <a:schemeClr val="tx1"/>
                </a:solidFill>
                <a:latin typeface="Calisto MT" pitchFamily="18" charset="0"/>
              </a:rPr>
              <a:t>e</a:t>
            </a:r>
            <a:r>
              <a:rPr lang="en-GB" sz="1600" b="1" dirty="0" smtClean="0">
                <a:solidFill>
                  <a:schemeClr val="tx1"/>
                </a:solidFill>
                <a:latin typeface="Calisto MT" pitchFamily="18" charset="0"/>
              </a:rPr>
              <a:t>xistence    immediately </a:t>
            </a:r>
          </a:p>
          <a:p>
            <a:r>
              <a:rPr lang="en-GB" sz="1600" b="1" dirty="0">
                <a:solidFill>
                  <a:schemeClr val="tx1"/>
                </a:solidFill>
                <a:latin typeface="Calisto MT" pitchFamily="18" charset="0"/>
              </a:rPr>
              <a:t>p</a:t>
            </a:r>
            <a:r>
              <a:rPr lang="en-GB" sz="1600" b="1" dirty="0" smtClean="0">
                <a:solidFill>
                  <a:schemeClr val="tx1"/>
                </a:solidFill>
                <a:latin typeface="Calisto MT" pitchFamily="18" charset="0"/>
              </a:rPr>
              <a:t>ersuade     signature </a:t>
            </a:r>
          </a:p>
          <a:p>
            <a:r>
              <a:rPr lang="en-GB" sz="1600" b="1" dirty="0">
                <a:solidFill>
                  <a:schemeClr val="tx1"/>
                </a:solidFill>
                <a:latin typeface="Calisto MT" pitchFamily="18" charset="0"/>
              </a:rPr>
              <a:t>s</a:t>
            </a:r>
            <a:r>
              <a:rPr lang="en-GB" sz="1600" b="1" dirty="0" smtClean="0">
                <a:solidFill>
                  <a:schemeClr val="tx1"/>
                </a:solidFill>
                <a:latin typeface="Calisto MT" pitchFamily="18" charset="0"/>
              </a:rPr>
              <a:t>ymbol      temperature </a:t>
            </a:r>
          </a:p>
          <a:p>
            <a:r>
              <a:rPr lang="en-GB" sz="1600" b="1" dirty="0">
                <a:solidFill>
                  <a:schemeClr val="tx1"/>
                </a:solidFill>
                <a:latin typeface="Calisto MT" pitchFamily="18" charset="0"/>
              </a:rPr>
              <a:t>v</a:t>
            </a:r>
            <a:r>
              <a:rPr lang="en-GB" sz="1600" b="1" dirty="0" smtClean="0">
                <a:solidFill>
                  <a:schemeClr val="tx1"/>
                </a:solidFill>
                <a:latin typeface="Calisto MT" pitchFamily="18" charset="0"/>
              </a:rPr>
              <a:t>egetable       yacht </a:t>
            </a:r>
          </a:p>
        </p:txBody>
      </p:sp>
      <p:sp>
        <p:nvSpPr>
          <p:cNvPr id="4" name="TextBox 3"/>
          <p:cNvSpPr txBox="1"/>
          <p:nvPr/>
        </p:nvSpPr>
        <p:spPr>
          <a:xfrm>
            <a:off x="137592" y="6237312"/>
            <a:ext cx="8856984" cy="261610"/>
          </a:xfrm>
          <a:prstGeom prst="rect">
            <a:avLst/>
          </a:prstGeom>
          <a:noFill/>
        </p:spPr>
        <p:txBody>
          <a:bodyPr wrap="square" rtlCol="0">
            <a:spAutoFit/>
          </a:bodyPr>
          <a:lstStyle/>
          <a:p>
            <a:r>
              <a:rPr lang="en-GB" sz="1100" b="1" i="1" dirty="0" smtClean="0"/>
              <a:t>Note: please encourage your child to present work in their homework book to a high standard.</a:t>
            </a:r>
            <a:endParaRPr lang="en-GB" sz="1100" b="1" i="1" dirty="0"/>
          </a:p>
        </p:txBody>
      </p:sp>
    </p:spTree>
    <p:extLst>
      <p:ext uri="{BB962C8B-B14F-4D97-AF65-F5344CB8AC3E}">
        <p14:creationId xmlns:p14="http://schemas.microsoft.com/office/powerpoint/2010/main" val="13088559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TotalTime>
  <Words>238</Words>
  <Application>Microsoft Office PowerPoint</Application>
  <PresentationFormat>On-screen Show (4:3)</PresentationFormat>
  <Paragraphs>24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Calisto MT</vt:lpstr>
      <vt:lpstr>Office Theme</vt:lpstr>
      <vt:lpstr>HOMEWORK due in Wednesday 7th February</vt:lpstr>
      <vt:lpstr>HOMEWORK due in Wednesday 7th February</vt:lpstr>
    </vt:vector>
  </TitlesOfParts>
  <Company>T&amp;W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HOMEWORK FOR WEDNESDAY 5th NOVEMBER:</dc:title>
  <dc:creator>Moody, Nicola</dc:creator>
  <cp:lastModifiedBy>Green, Lesley - Newport Jun (A)</cp:lastModifiedBy>
  <cp:revision>28</cp:revision>
  <cp:lastPrinted>2017-02-01T08:27:09Z</cp:lastPrinted>
  <dcterms:created xsi:type="dcterms:W3CDTF">2014-10-18T20:39:50Z</dcterms:created>
  <dcterms:modified xsi:type="dcterms:W3CDTF">2018-02-02T13:18:26Z</dcterms:modified>
</cp:coreProperties>
</file>