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6" r:id="rId2"/>
    <p:sldId id="257"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9" d="100"/>
          <a:sy n="69" d="100"/>
        </p:scale>
        <p:origin x="828"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43" cy="49747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64" y="0"/>
            <a:ext cx="2946443" cy="497474"/>
          </a:xfrm>
          <a:prstGeom prst="rect">
            <a:avLst/>
          </a:prstGeom>
        </p:spPr>
        <p:txBody>
          <a:bodyPr vert="horz" lIns="91440" tIns="45720" rIns="91440" bIns="45720" rtlCol="0"/>
          <a:lstStyle>
            <a:lvl1pPr algn="r">
              <a:defRPr sz="1200"/>
            </a:lvl1pPr>
          </a:lstStyle>
          <a:p>
            <a:fld id="{C7DBFA90-D28A-4773-AAB9-536A446A3CFF}" type="datetimeFigureOut">
              <a:rPr lang="en-GB" smtClean="0"/>
              <a:t>16/12/2018</a:t>
            </a:fld>
            <a:endParaRPr lang="en-GB"/>
          </a:p>
        </p:txBody>
      </p:sp>
      <p:sp>
        <p:nvSpPr>
          <p:cNvPr id="4" name="Footer Placeholder 3"/>
          <p:cNvSpPr>
            <a:spLocks noGrp="1"/>
          </p:cNvSpPr>
          <p:nvPr>
            <p:ph type="ftr" sz="quarter" idx="2"/>
          </p:nvPr>
        </p:nvSpPr>
        <p:spPr>
          <a:xfrm>
            <a:off x="1" y="9429165"/>
            <a:ext cx="2946443" cy="49747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64" y="9429165"/>
            <a:ext cx="2946443" cy="497473"/>
          </a:xfrm>
          <a:prstGeom prst="rect">
            <a:avLst/>
          </a:prstGeom>
        </p:spPr>
        <p:txBody>
          <a:bodyPr vert="horz" lIns="91440" tIns="45720" rIns="91440" bIns="45720" rtlCol="0" anchor="b"/>
          <a:lstStyle>
            <a:lvl1pPr algn="r">
              <a:defRPr sz="1200"/>
            </a:lvl1pPr>
          </a:lstStyle>
          <a:p>
            <a:fld id="{4ADF88B3-5141-49E2-92BD-9726B5F437CA}" type="slidenum">
              <a:rPr lang="en-GB" smtClean="0"/>
              <a:t>‹#›</a:t>
            </a:fld>
            <a:endParaRPr lang="en-GB"/>
          </a:p>
        </p:txBody>
      </p:sp>
    </p:spTree>
    <p:extLst>
      <p:ext uri="{BB962C8B-B14F-4D97-AF65-F5344CB8AC3E}">
        <p14:creationId xmlns:p14="http://schemas.microsoft.com/office/powerpoint/2010/main" val="26912274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25545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3087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88764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6225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D40E5-D753-4175-A96E-DF35B57C59C9}" type="datetimeFigureOut">
              <a:rPr lang="en-GB" smtClean="0"/>
              <a:t>16/12/2018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2231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ED40E5-D753-4175-A96E-DF35B57C59C9}" type="datetimeFigureOut">
              <a:rPr lang="en-GB" smtClean="0"/>
              <a:t>16/12/2018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03392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2ED40E5-D753-4175-A96E-DF35B57C59C9}" type="datetimeFigureOut">
              <a:rPr lang="en-GB" smtClean="0"/>
              <a:t>16/12/2018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30224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ED40E5-D753-4175-A96E-DF35B57C59C9}" type="datetimeFigureOut">
              <a:rPr lang="en-GB" smtClean="0"/>
              <a:t>16/12/2018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6346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D40E5-D753-4175-A96E-DF35B57C59C9}" type="datetimeFigureOut">
              <a:rPr lang="en-GB" smtClean="0"/>
              <a:t>16/12/2018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84079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16/12/2018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66616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16/12/2018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139209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D40E5-D753-4175-A96E-DF35B57C59C9}" type="datetimeFigureOut">
              <a:rPr lang="en-GB" smtClean="0"/>
              <a:t>16/12/2018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722A1-3989-4738-85B4-B587E2EA06D0}" type="slidenum">
              <a:rPr lang="en-GB" smtClean="0"/>
              <a:t>‹#›</a:t>
            </a:fld>
            <a:endParaRPr lang="en-GB"/>
          </a:p>
        </p:txBody>
      </p:sp>
    </p:spTree>
    <p:extLst>
      <p:ext uri="{BB962C8B-B14F-4D97-AF65-F5344CB8AC3E}">
        <p14:creationId xmlns:p14="http://schemas.microsoft.com/office/powerpoint/2010/main" val="320949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a:t>
            </a:r>
            <a:r>
              <a:rPr lang="en-GB" sz="1400" b="1" u="sng" dirty="0" smtClean="0">
                <a:latin typeface="Calisto MT" pitchFamily="18" charset="0"/>
              </a:rPr>
              <a:t>23</a:t>
            </a:r>
            <a:r>
              <a:rPr lang="en-GB" sz="1400" b="1" u="sng" baseline="30000" dirty="0" smtClean="0">
                <a:latin typeface="Calisto MT" pitchFamily="18" charset="0"/>
              </a:rPr>
              <a:t>rd</a:t>
            </a:r>
            <a:r>
              <a:rPr lang="en-GB" sz="1400" b="1" u="sng" dirty="0" smtClean="0">
                <a:latin typeface="Calisto MT" pitchFamily="18" charset="0"/>
              </a:rPr>
              <a:t> </a:t>
            </a:r>
            <a:r>
              <a:rPr lang="en-GB" sz="1400" b="1" u="sng" dirty="0" smtClean="0">
                <a:latin typeface="Calisto MT" pitchFamily="18" charset="0"/>
              </a:rPr>
              <a:t>January</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3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Learn your spellings.  Complete </a:t>
            </a:r>
            <a:r>
              <a:rPr lang="en-GB" sz="1600" u="sng" dirty="0" smtClean="0">
                <a:solidFill>
                  <a:schemeClr val="tx1"/>
                </a:solidFill>
                <a:latin typeface="Calisto MT" pitchFamily="18" charset="0"/>
              </a:rPr>
              <a:t>detailed sentences </a:t>
            </a:r>
            <a:r>
              <a:rPr lang="en-GB" sz="1600" dirty="0" smtClean="0">
                <a:solidFill>
                  <a:schemeClr val="tx1"/>
                </a:solidFill>
                <a:latin typeface="Calisto MT" pitchFamily="18" charset="0"/>
              </a:rPr>
              <a:t>and </a:t>
            </a:r>
            <a:r>
              <a:rPr lang="en-GB" sz="1600" u="sng" dirty="0" smtClean="0">
                <a:solidFill>
                  <a:schemeClr val="tx1"/>
                </a:solidFill>
                <a:latin typeface="Calisto MT" pitchFamily="18" charset="0"/>
              </a:rPr>
              <a:t>definitions</a:t>
            </a:r>
            <a:r>
              <a:rPr lang="en-GB" sz="1600" dirty="0" smtClean="0">
                <a:solidFill>
                  <a:schemeClr val="tx1"/>
                </a:solidFill>
                <a:latin typeface="Calisto MT" pitchFamily="18" charset="0"/>
              </a:rPr>
              <a:t> in your homework book.</a:t>
            </a:r>
          </a:p>
          <a:p>
            <a:pPr marL="514350" indent="-514350">
              <a:buAutoNum type="arabicParenR"/>
            </a:pPr>
            <a:r>
              <a:rPr lang="en-GB" sz="1600" dirty="0" smtClean="0">
                <a:solidFill>
                  <a:schemeClr val="tx1"/>
                </a:solidFill>
                <a:latin typeface="Calisto MT" pitchFamily="18" charset="0"/>
              </a:rPr>
              <a:t>Children to </a:t>
            </a:r>
            <a:r>
              <a:rPr lang="en-GB" sz="1600" dirty="0" smtClean="0">
                <a:solidFill>
                  <a:schemeClr val="tx1"/>
                </a:solidFill>
                <a:latin typeface="Calisto MT" pitchFamily="18" charset="0"/>
              </a:rPr>
              <a:t>complete the fractions activity choosing an appropriate level of challenge.  Mixed fraction calculations</a:t>
            </a:r>
            <a:endParaRPr lang="en-GB" sz="1600" dirty="0" smtClean="0">
              <a:solidFill>
                <a:schemeClr val="tx1"/>
              </a:solidFill>
              <a:latin typeface="Calisto MT" pitchFamily="18" charset="0"/>
            </a:endParaRPr>
          </a:p>
          <a:p>
            <a:r>
              <a:rPr lang="en-GB" sz="1600" dirty="0">
                <a:solidFill>
                  <a:schemeClr val="tx1"/>
                </a:solidFill>
                <a:latin typeface="Calisto MT" pitchFamily="18" charset="0"/>
              </a:rPr>
              <a:t>To support with understanding definitions for spellings, the </a:t>
            </a:r>
            <a:r>
              <a:rPr lang="en-GB" sz="1600" b="1" dirty="0">
                <a:solidFill>
                  <a:schemeClr val="tx1"/>
                </a:solidFill>
                <a:latin typeface="Calisto MT" pitchFamily="18" charset="0"/>
              </a:rPr>
              <a:t>‘Collins children’s cobuild dictionary’ </a:t>
            </a:r>
            <a:r>
              <a:rPr lang="en-GB" sz="1600" dirty="0">
                <a:solidFill>
                  <a:schemeClr val="tx1"/>
                </a:solidFill>
                <a:latin typeface="Calisto MT" pitchFamily="18" charset="0"/>
              </a:rPr>
              <a:t>is a very useful tool. </a:t>
            </a: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graphicFrame>
        <p:nvGraphicFramePr>
          <p:cNvPr id="7" name="Table 6"/>
          <p:cNvGraphicFramePr>
            <a:graphicFrameLocks noGrp="1"/>
          </p:cNvGraphicFramePr>
          <p:nvPr>
            <p:extLst>
              <p:ext uri="{D42A27DB-BD31-4B8C-83A1-F6EECF244321}">
                <p14:modId xmlns:p14="http://schemas.microsoft.com/office/powerpoint/2010/main" val="3982887006"/>
              </p:ext>
            </p:extLst>
          </p:nvPr>
        </p:nvGraphicFramePr>
        <p:xfrm>
          <a:off x="1475656" y="3380036"/>
          <a:ext cx="6096000" cy="21082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731651150"/>
                    </a:ext>
                  </a:extLst>
                </a:gridCol>
                <a:gridCol w="3048000">
                  <a:extLst>
                    <a:ext uri="{9D8B030D-6E8A-4147-A177-3AD203B41FA5}">
                      <a16:colId xmlns:a16="http://schemas.microsoft.com/office/drawing/2014/main" val="1083444421"/>
                    </a:ext>
                  </a:extLst>
                </a:gridCol>
              </a:tblGrid>
              <a:tr h="370840">
                <a:tc>
                  <a:txBody>
                    <a:bodyPr/>
                    <a:lstStyle/>
                    <a:p>
                      <a:pPr algn="ctr"/>
                      <a:r>
                        <a:rPr lang="en-GB" dirty="0" smtClean="0">
                          <a:solidFill>
                            <a:schemeClr val="tx1"/>
                          </a:solidFill>
                        </a:rPr>
                        <a:t>Year 3/4</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solidFill>
                            <a:schemeClr val="tx1"/>
                          </a:solidFill>
                        </a:rPr>
                        <a:t>Year 5/6</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25550795"/>
                  </a:ext>
                </a:extLst>
              </a:tr>
              <a:tr h="370840">
                <a:tc>
                  <a:txBody>
                    <a:bodyPr/>
                    <a:lstStyle/>
                    <a:p>
                      <a:r>
                        <a:rPr lang="en-GB" dirty="0" smtClean="0"/>
                        <a:t>actual       learn</a:t>
                      </a:r>
                    </a:p>
                    <a:p>
                      <a:r>
                        <a:rPr lang="en-GB" dirty="0" smtClean="0"/>
                        <a:t>early       group</a:t>
                      </a:r>
                    </a:p>
                    <a:p>
                      <a:r>
                        <a:rPr lang="en-GB" dirty="0" smtClean="0"/>
                        <a:t>heard      circle</a:t>
                      </a:r>
                    </a:p>
                    <a:p>
                      <a:r>
                        <a:rPr lang="en-GB" dirty="0" smtClean="0"/>
                        <a:t>often    build</a:t>
                      </a:r>
                    </a:p>
                    <a:p>
                      <a:r>
                        <a:rPr lang="en-GB" dirty="0" smtClean="0"/>
                        <a:t>eight     eighth</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t>accompany     apparent </a:t>
                      </a:r>
                    </a:p>
                    <a:p>
                      <a:r>
                        <a:rPr lang="en-GB" dirty="0" smtClean="0"/>
                        <a:t>committee      correspond </a:t>
                      </a:r>
                    </a:p>
                    <a:p>
                      <a:r>
                        <a:rPr lang="en-GB" dirty="0" smtClean="0"/>
                        <a:t>determined     equipped </a:t>
                      </a:r>
                    </a:p>
                    <a:p>
                      <a:r>
                        <a:rPr lang="en-GB" dirty="0" smtClean="0"/>
                        <a:t>familiar      leisure </a:t>
                      </a:r>
                    </a:p>
                    <a:p>
                      <a:r>
                        <a:rPr lang="en-GB" dirty="0" smtClean="0"/>
                        <a:t>profession     solider </a:t>
                      </a:r>
                    </a:p>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8421538"/>
                  </a:ext>
                </a:extLst>
              </a:tr>
            </a:tbl>
          </a:graphicData>
        </a:graphic>
      </p:graphicFrame>
    </p:spTree>
    <p:extLst>
      <p:ext uri="{BB962C8B-B14F-4D97-AF65-F5344CB8AC3E}">
        <p14:creationId xmlns:p14="http://schemas.microsoft.com/office/powerpoint/2010/main" val="1497045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10</a:t>
            </a:r>
            <a:r>
              <a:rPr lang="en-GB" sz="1400" b="1" u="sng" baseline="30000" dirty="0" smtClean="0">
                <a:latin typeface="Calisto MT" pitchFamily="18" charset="0"/>
              </a:rPr>
              <a:t>th</a:t>
            </a:r>
            <a:r>
              <a:rPr lang="en-GB" sz="1400" b="1" u="sng" dirty="0" smtClean="0">
                <a:latin typeface="Calisto MT" pitchFamily="18" charset="0"/>
              </a:rPr>
              <a:t>  January</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3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Learn your spellings.  Complete </a:t>
            </a:r>
            <a:r>
              <a:rPr lang="en-GB" sz="1600" u="sng" dirty="0" smtClean="0">
                <a:solidFill>
                  <a:schemeClr val="tx1"/>
                </a:solidFill>
                <a:latin typeface="Calisto MT" pitchFamily="18" charset="0"/>
              </a:rPr>
              <a:t>detailed sentences </a:t>
            </a:r>
            <a:r>
              <a:rPr lang="en-GB" sz="1600" dirty="0" smtClean="0">
                <a:solidFill>
                  <a:schemeClr val="tx1"/>
                </a:solidFill>
                <a:latin typeface="Calisto MT" pitchFamily="18" charset="0"/>
              </a:rPr>
              <a:t>and </a:t>
            </a:r>
            <a:r>
              <a:rPr lang="en-GB" sz="1600" u="sng" dirty="0" smtClean="0">
                <a:solidFill>
                  <a:schemeClr val="tx1"/>
                </a:solidFill>
                <a:latin typeface="Calisto MT" pitchFamily="18" charset="0"/>
              </a:rPr>
              <a:t>definitions</a:t>
            </a:r>
            <a:r>
              <a:rPr lang="en-GB" sz="1600" dirty="0" smtClean="0">
                <a:solidFill>
                  <a:schemeClr val="tx1"/>
                </a:solidFill>
                <a:latin typeface="Calisto MT" pitchFamily="18" charset="0"/>
              </a:rPr>
              <a:t> in your homework book.</a:t>
            </a:r>
          </a:p>
          <a:p>
            <a:pPr marL="514350" indent="-514350">
              <a:buAutoNum type="arabicParenR"/>
            </a:pPr>
            <a:r>
              <a:rPr lang="en-GB" sz="1600" dirty="0" smtClean="0">
                <a:solidFill>
                  <a:schemeClr val="tx1"/>
                </a:solidFill>
                <a:latin typeface="Calisto MT" pitchFamily="18" charset="0"/>
              </a:rPr>
              <a:t>Children to complete 3 sections from the fractions worksheet. Children can choose which sections to complete based on confidence. </a:t>
            </a:r>
          </a:p>
          <a:p>
            <a:pPr marL="514350" indent="-514350">
              <a:buAutoNum type="arabicParenR"/>
            </a:pPr>
            <a:endParaRPr lang="en-GB" sz="1600" dirty="0" smtClean="0">
              <a:solidFill>
                <a:schemeClr val="tx1"/>
              </a:solidFill>
              <a:latin typeface="Calisto MT" pitchFamily="18" charset="0"/>
            </a:endParaRPr>
          </a:p>
          <a:p>
            <a:r>
              <a:rPr lang="en-GB" sz="1600" dirty="0">
                <a:solidFill>
                  <a:schemeClr val="tx1"/>
                </a:solidFill>
                <a:latin typeface="Calisto MT" pitchFamily="18" charset="0"/>
              </a:rPr>
              <a:t>To support with understanding definitions for spellings, the </a:t>
            </a:r>
            <a:r>
              <a:rPr lang="en-GB" sz="1600" b="1" dirty="0">
                <a:solidFill>
                  <a:schemeClr val="tx1"/>
                </a:solidFill>
                <a:latin typeface="Calisto MT" pitchFamily="18" charset="0"/>
              </a:rPr>
              <a:t>‘Collins children’s cobuild dictionary’ </a:t>
            </a:r>
            <a:r>
              <a:rPr lang="en-GB" sz="1600" dirty="0">
                <a:solidFill>
                  <a:schemeClr val="tx1"/>
                </a:solidFill>
                <a:latin typeface="Calisto MT" pitchFamily="18" charset="0"/>
              </a:rPr>
              <a:t>is a very useful tool. </a:t>
            </a: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term:</a:t>
            </a:r>
          </a:p>
          <a:p>
            <a:r>
              <a:rPr lang="en-GB" sz="1600" b="1" dirty="0">
                <a:solidFill>
                  <a:schemeClr val="tx1"/>
                </a:solidFill>
                <a:latin typeface="Calisto MT" pitchFamily="18" charset="0"/>
              </a:rPr>
              <a:t>a</a:t>
            </a:r>
            <a:r>
              <a:rPr lang="en-GB" sz="1600" b="1" dirty="0" smtClean="0">
                <a:solidFill>
                  <a:schemeClr val="tx1"/>
                </a:solidFill>
                <a:latin typeface="Calisto MT" pitchFamily="18" charset="0"/>
              </a:rPr>
              <a:t>ccommodate    cemetery </a:t>
            </a:r>
          </a:p>
          <a:p>
            <a:r>
              <a:rPr lang="en-GB" sz="1600" b="1" dirty="0">
                <a:solidFill>
                  <a:schemeClr val="tx1"/>
                </a:solidFill>
                <a:latin typeface="Calisto MT" pitchFamily="18" charset="0"/>
              </a:rPr>
              <a:t>c</a:t>
            </a:r>
            <a:r>
              <a:rPr lang="en-GB" sz="1600" b="1" dirty="0" smtClean="0">
                <a:solidFill>
                  <a:schemeClr val="tx1"/>
                </a:solidFill>
                <a:latin typeface="Calisto MT" pitchFamily="18" charset="0"/>
              </a:rPr>
              <a:t>ompetition     develop </a:t>
            </a:r>
          </a:p>
          <a:p>
            <a:r>
              <a:rPr lang="en-GB" sz="1600" b="1" dirty="0">
                <a:solidFill>
                  <a:schemeClr val="tx1"/>
                </a:solidFill>
                <a:latin typeface="Calisto MT" pitchFamily="18" charset="0"/>
              </a:rPr>
              <a:t>e</a:t>
            </a:r>
            <a:r>
              <a:rPr lang="en-GB" sz="1600" b="1" dirty="0" smtClean="0">
                <a:solidFill>
                  <a:schemeClr val="tx1"/>
                </a:solidFill>
                <a:latin typeface="Calisto MT" pitchFamily="18" charset="0"/>
              </a:rPr>
              <a:t>xcellent     forty </a:t>
            </a:r>
          </a:p>
          <a:p>
            <a:r>
              <a:rPr lang="en-GB" sz="1600" b="1" dirty="0">
                <a:solidFill>
                  <a:schemeClr val="tx1"/>
                </a:solidFill>
                <a:latin typeface="Calisto MT" pitchFamily="18" charset="0"/>
              </a:rPr>
              <a:t>m</a:t>
            </a:r>
            <a:r>
              <a:rPr lang="en-GB" sz="1600" b="1" dirty="0" smtClean="0">
                <a:solidFill>
                  <a:schemeClr val="tx1"/>
                </a:solidFill>
                <a:latin typeface="Calisto MT" pitchFamily="18" charset="0"/>
              </a:rPr>
              <a:t>arvellous     nuisance </a:t>
            </a:r>
          </a:p>
          <a:p>
            <a:r>
              <a:rPr lang="en-GB" sz="1600" b="1" dirty="0">
                <a:solidFill>
                  <a:schemeClr val="tx1"/>
                </a:solidFill>
                <a:latin typeface="Calisto MT" pitchFamily="18" charset="0"/>
              </a:rPr>
              <a:t>p</a:t>
            </a:r>
            <a:r>
              <a:rPr lang="en-GB" sz="1600" b="1" dirty="0" smtClean="0">
                <a:solidFill>
                  <a:schemeClr val="tx1"/>
                </a:solidFill>
                <a:latin typeface="Calisto MT" pitchFamily="18" charset="0"/>
              </a:rPr>
              <a:t>hysical     sacrifice</a:t>
            </a: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
        <p:nvSpPr>
          <p:cNvPr id="5" name="Rectangle 4"/>
          <p:cNvSpPr/>
          <p:nvPr/>
        </p:nvSpPr>
        <p:spPr>
          <a:xfrm>
            <a:off x="161502" y="5589240"/>
            <a:ext cx="8856984"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81608" y="5728610"/>
            <a:ext cx="8568952" cy="369332"/>
          </a:xfrm>
          <a:prstGeom prst="rect">
            <a:avLst/>
          </a:prstGeom>
          <a:noFill/>
        </p:spPr>
        <p:txBody>
          <a:bodyPr wrap="square" rtlCol="0">
            <a:spAutoFit/>
          </a:bodyPr>
          <a:lstStyle/>
          <a:p>
            <a:r>
              <a:rPr lang="en-GB" dirty="0" smtClean="0"/>
              <a:t>The year 6 team want to wish you a very Happy New Year.</a:t>
            </a:r>
            <a:endParaRPr lang="en-GB" dirty="0"/>
          </a:p>
        </p:txBody>
      </p:sp>
    </p:spTree>
    <p:extLst>
      <p:ext uri="{BB962C8B-B14F-4D97-AF65-F5344CB8AC3E}">
        <p14:creationId xmlns:p14="http://schemas.microsoft.com/office/powerpoint/2010/main" val="3830531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2397</TotalTime>
  <Words>280</Words>
  <Application>Microsoft Office PowerPoint</Application>
  <PresentationFormat>On-screen Show (4:3)</PresentationFormat>
  <Paragraphs>32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Calisto MT</vt:lpstr>
      <vt:lpstr>Office Theme</vt:lpstr>
      <vt:lpstr>HOMEWORK due in Wednesday 23rd January</vt:lpstr>
      <vt:lpstr>HOMEWORK due in Wednesday 10th  January</vt:lpstr>
    </vt:vector>
  </TitlesOfParts>
  <Company>T&amp;W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FOR WEDNESDAY 5th NOVEMBER:</dc:title>
  <dc:creator>Moody, Nicola</dc:creator>
  <cp:lastModifiedBy>Sherry, Lynne</cp:lastModifiedBy>
  <cp:revision>23</cp:revision>
  <cp:lastPrinted>2016-12-07T13:43:03Z</cp:lastPrinted>
  <dcterms:created xsi:type="dcterms:W3CDTF">2014-10-18T20:39:50Z</dcterms:created>
  <dcterms:modified xsi:type="dcterms:W3CDTF">2018-12-16T12:28:19Z</dcterms:modified>
</cp:coreProperties>
</file>