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BBEDE8-626F-41CB-A138-774EEBA90ACF}" type="datetimeFigureOut">
              <a:rPr lang="en-GB" smtClean="0"/>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4C5974-6FB2-4DB5-AFCA-7F3E4BD9B617}" type="slidenum">
              <a:rPr lang="en-GB" smtClean="0"/>
              <a:t>‹#›</a:t>
            </a:fld>
            <a:endParaRPr lang="en-GB"/>
          </a:p>
        </p:txBody>
      </p:sp>
    </p:spTree>
    <p:extLst>
      <p:ext uri="{BB962C8B-B14F-4D97-AF65-F5344CB8AC3E}">
        <p14:creationId xmlns:p14="http://schemas.microsoft.com/office/powerpoint/2010/main" val="2358972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BBEDE8-626F-41CB-A138-774EEBA90ACF}" type="datetimeFigureOut">
              <a:rPr lang="en-GB" smtClean="0"/>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4C5974-6FB2-4DB5-AFCA-7F3E4BD9B617}" type="slidenum">
              <a:rPr lang="en-GB" smtClean="0"/>
              <a:t>‹#›</a:t>
            </a:fld>
            <a:endParaRPr lang="en-GB"/>
          </a:p>
        </p:txBody>
      </p:sp>
    </p:spTree>
    <p:extLst>
      <p:ext uri="{BB962C8B-B14F-4D97-AF65-F5344CB8AC3E}">
        <p14:creationId xmlns:p14="http://schemas.microsoft.com/office/powerpoint/2010/main" val="181365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BBEDE8-626F-41CB-A138-774EEBA90ACF}" type="datetimeFigureOut">
              <a:rPr lang="en-GB" smtClean="0"/>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4C5974-6FB2-4DB5-AFCA-7F3E4BD9B617}" type="slidenum">
              <a:rPr lang="en-GB" smtClean="0"/>
              <a:t>‹#›</a:t>
            </a:fld>
            <a:endParaRPr lang="en-GB"/>
          </a:p>
        </p:txBody>
      </p:sp>
    </p:spTree>
    <p:extLst>
      <p:ext uri="{BB962C8B-B14F-4D97-AF65-F5344CB8AC3E}">
        <p14:creationId xmlns:p14="http://schemas.microsoft.com/office/powerpoint/2010/main" val="234706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BBEDE8-626F-41CB-A138-774EEBA90ACF}" type="datetimeFigureOut">
              <a:rPr lang="en-GB" smtClean="0"/>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4C5974-6FB2-4DB5-AFCA-7F3E4BD9B617}" type="slidenum">
              <a:rPr lang="en-GB" smtClean="0"/>
              <a:t>‹#›</a:t>
            </a:fld>
            <a:endParaRPr lang="en-GB"/>
          </a:p>
        </p:txBody>
      </p:sp>
    </p:spTree>
    <p:extLst>
      <p:ext uri="{BB962C8B-B14F-4D97-AF65-F5344CB8AC3E}">
        <p14:creationId xmlns:p14="http://schemas.microsoft.com/office/powerpoint/2010/main" val="426848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BBEDE8-626F-41CB-A138-774EEBA90ACF}" type="datetimeFigureOut">
              <a:rPr lang="en-GB" smtClean="0"/>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4C5974-6FB2-4DB5-AFCA-7F3E4BD9B617}" type="slidenum">
              <a:rPr lang="en-GB" smtClean="0"/>
              <a:t>‹#›</a:t>
            </a:fld>
            <a:endParaRPr lang="en-GB"/>
          </a:p>
        </p:txBody>
      </p:sp>
    </p:spTree>
    <p:extLst>
      <p:ext uri="{BB962C8B-B14F-4D97-AF65-F5344CB8AC3E}">
        <p14:creationId xmlns:p14="http://schemas.microsoft.com/office/powerpoint/2010/main" val="3390339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BBEDE8-626F-41CB-A138-774EEBA90ACF}" type="datetimeFigureOut">
              <a:rPr lang="en-GB" smtClean="0"/>
              <a:t>14/11/2019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4C5974-6FB2-4DB5-AFCA-7F3E4BD9B617}" type="slidenum">
              <a:rPr lang="en-GB" smtClean="0"/>
              <a:t>‹#›</a:t>
            </a:fld>
            <a:endParaRPr lang="en-GB"/>
          </a:p>
        </p:txBody>
      </p:sp>
    </p:spTree>
    <p:extLst>
      <p:ext uri="{BB962C8B-B14F-4D97-AF65-F5344CB8AC3E}">
        <p14:creationId xmlns:p14="http://schemas.microsoft.com/office/powerpoint/2010/main" val="578903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BBEDE8-626F-41CB-A138-774EEBA90ACF}" type="datetimeFigureOut">
              <a:rPr lang="en-GB" smtClean="0"/>
              <a:t>14/11/2019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4C5974-6FB2-4DB5-AFCA-7F3E4BD9B617}" type="slidenum">
              <a:rPr lang="en-GB" smtClean="0"/>
              <a:t>‹#›</a:t>
            </a:fld>
            <a:endParaRPr lang="en-GB"/>
          </a:p>
        </p:txBody>
      </p:sp>
    </p:spTree>
    <p:extLst>
      <p:ext uri="{BB962C8B-B14F-4D97-AF65-F5344CB8AC3E}">
        <p14:creationId xmlns:p14="http://schemas.microsoft.com/office/powerpoint/2010/main" val="2395905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BBEDE8-626F-41CB-A138-774EEBA90ACF}" type="datetimeFigureOut">
              <a:rPr lang="en-GB" smtClean="0"/>
              <a:t>14/11/2019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4C5974-6FB2-4DB5-AFCA-7F3E4BD9B617}" type="slidenum">
              <a:rPr lang="en-GB" smtClean="0"/>
              <a:t>‹#›</a:t>
            </a:fld>
            <a:endParaRPr lang="en-GB"/>
          </a:p>
        </p:txBody>
      </p:sp>
    </p:spTree>
    <p:extLst>
      <p:ext uri="{BB962C8B-B14F-4D97-AF65-F5344CB8AC3E}">
        <p14:creationId xmlns:p14="http://schemas.microsoft.com/office/powerpoint/2010/main" val="12100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BEDE8-626F-41CB-A138-774EEBA90ACF}" type="datetimeFigureOut">
              <a:rPr lang="en-GB" smtClean="0"/>
              <a:t>14/11/2019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4C5974-6FB2-4DB5-AFCA-7F3E4BD9B617}" type="slidenum">
              <a:rPr lang="en-GB" smtClean="0"/>
              <a:t>‹#›</a:t>
            </a:fld>
            <a:endParaRPr lang="en-GB"/>
          </a:p>
        </p:txBody>
      </p:sp>
    </p:spTree>
    <p:extLst>
      <p:ext uri="{BB962C8B-B14F-4D97-AF65-F5344CB8AC3E}">
        <p14:creationId xmlns:p14="http://schemas.microsoft.com/office/powerpoint/2010/main" val="114001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BBEDE8-626F-41CB-A138-774EEBA90ACF}" type="datetimeFigureOut">
              <a:rPr lang="en-GB" smtClean="0"/>
              <a:t>14/11/2019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4C5974-6FB2-4DB5-AFCA-7F3E4BD9B617}" type="slidenum">
              <a:rPr lang="en-GB" smtClean="0"/>
              <a:t>‹#›</a:t>
            </a:fld>
            <a:endParaRPr lang="en-GB"/>
          </a:p>
        </p:txBody>
      </p:sp>
    </p:spTree>
    <p:extLst>
      <p:ext uri="{BB962C8B-B14F-4D97-AF65-F5344CB8AC3E}">
        <p14:creationId xmlns:p14="http://schemas.microsoft.com/office/powerpoint/2010/main" val="84710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BBEDE8-626F-41CB-A138-774EEBA90ACF}" type="datetimeFigureOut">
              <a:rPr lang="en-GB" smtClean="0"/>
              <a:t>14/11/2019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4C5974-6FB2-4DB5-AFCA-7F3E4BD9B617}" type="slidenum">
              <a:rPr lang="en-GB" smtClean="0"/>
              <a:t>‹#›</a:t>
            </a:fld>
            <a:endParaRPr lang="en-GB"/>
          </a:p>
        </p:txBody>
      </p:sp>
    </p:spTree>
    <p:extLst>
      <p:ext uri="{BB962C8B-B14F-4D97-AF65-F5344CB8AC3E}">
        <p14:creationId xmlns:p14="http://schemas.microsoft.com/office/powerpoint/2010/main" val="121062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BEDE8-626F-41CB-A138-774EEBA90ACF}" type="datetimeFigureOut">
              <a:rPr lang="en-GB" smtClean="0"/>
              <a:t>14/11/2019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C5974-6FB2-4DB5-AFCA-7F3E4BD9B617}" type="slidenum">
              <a:rPr lang="en-GB" smtClean="0"/>
              <a:t>‹#›</a:t>
            </a:fld>
            <a:endParaRPr lang="en-GB"/>
          </a:p>
        </p:txBody>
      </p:sp>
    </p:spTree>
    <p:extLst>
      <p:ext uri="{BB962C8B-B14F-4D97-AF65-F5344CB8AC3E}">
        <p14:creationId xmlns:p14="http://schemas.microsoft.com/office/powerpoint/2010/main" val="434446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pellzone.com/word_lists/list-29.ht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27324367"/>
              </p:ext>
            </p:extLst>
          </p:nvPr>
        </p:nvGraphicFramePr>
        <p:xfrm>
          <a:off x="157020" y="1507233"/>
          <a:ext cx="9555940" cy="3444240"/>
        </p:xfrm>
        <a:graphic>
          <a:graphicData uri="http://schemas.openxmlformats.org/drawingml/2006/table">
            <a:tbl>
              <a:tblPr firstRow="1" firstCol="1" lastRow="1" lastCol="1" bandRow="1" bandCol="1"/>
              <a:tblGrid>
                <a:gridCol w="2460025">
                  <a:extLst>
                    <a:ext uri="{9D8B030D-6E8A-4147-A177-3AD203B41FA5}">
                      <a16:colId xmlns:a16="http://schemas.microsoft.com/office/drawing/2014/main" val="1606130386"/>
                    </a:ext>
                  </a:extLst>
                </a:gridCol>
                <a:gridCol w="2240815">
                  <a:extLst>
                    <a:ext uri="{9D8B030D-6E8A-4147-A177-3AD203B41FA5}">
                      <a16:colId xmlns:a16="http://schemas.microsoft.com/office/drawing/2014/main" val="2220071265"/>
                    </a:ext>
                  </a:extLst>
                </a:gridCol>
                <a:gridCol w="2427550">
                  <a:extLst>
                    <a:ext uri="{9D8B030D-6E8A-4147-A177-3AD203B41FA5}">
                      <a16:colId xmlns:a16="http://schemas.microsoft.com/office/drawing/2014/main" val="4084409135"/>
                    </a:ext>
                  </a:extLst>
                </a:gridCol>
                <a:gridCol w="2427550">
                  <a:extLst>
                    <a:ext uri="{9D8B030D-6E8A-4147-A177-3AD203B41FA5}">
                      <a16:colId xmlns:a16="http://schemas.microsoft.com/office/drawing/2014/main" val="1277036176"/>
                    </a:ext>
                  </a:extLst>
                </a:gridCol>
              </a:tblGrid>
              <a:tr h="234908">
                <a:tc>
                  <a:txBody>
                    <a:bodyPr/>
                    <a:lstStyle/>
                    <a:p>
                      <a:pPr algn="ctr">
                        <a:spcAft>
                          <a:spcPts val="0"/>
                        </a:spcAft>
                      </a:pPr>
                      <a:r>
                        <a:rPr lang="en-US" sz="1600" b="1" dirty="0">
                          <a:solidFill>
                            <a:schemeClr val="bg1"/>
                          </a:solidFill>
                          <a:effectLst/>
                          <a:latin typeface="XCCW Joined 1a" panose="03050602040000000000" pitchFamily="66" charset="0"/>
                          <a:ea typeface="Times New Roman" panose="02020603050405020304" pitchFamily="18" charset="0"/>
                        </a:rPr>
                        <a:t>Blue</a:t>
                      </a:r>
                      <a:endParaRPr lang="en-GB" sz="1200" dirty="0">
                        <a:solidFill>
                          <a:schemeClr val="bg1"/>
                        </a:solidFill>
                        <a:effectLst/>
                        <a:latin typeface="XCCW Joined 1a" panose="03050602040000000000" pitchFamily="66"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a:txBody>
                    <a:bodyPr/>
                    <a:lstStyle/>
                    <a:p>
                      <a:pPr algn="ctr">
                        <a:spcAft>
                          <a:spcPts val="0"/>
                        </a:spcAft>
                      </a:pPr>
                      <a:r>
                        <a:rPr lang="en-US" sz="1600" b="1" dirty="0">
                          <a:effectLst/>
                          <a:latin typeface="XCCW Joined 1a" panose="03050602040000000000" pitchFamily="66" charset="0"/>
                          <a:ea typeface="Times New Roman" panose="02020603050405020304" pitchFamily="18" charset="0"/>
                        </a:rPr>
                        <a:t>Yellow</a:t>
                      </a:r>
                      <a:endParaRPr lang="en-GB" sz="1200" dirty="0">
                        <a:effectLst/>
                        <a:latin typeface="XCCW Joined 1a" panose="03050602040000000000" pitchFamily="66"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1600" b="1" dirty="0">
                          <a:effectLst/>
                          <a:latin typeface="XCCW Joined 1a" panose="03050602040000000000" pitchFamily="66" charset="0"/>
                          <a:ea typeface="Times New Roman" panose="02020603050405020304" pitchFamily="18" charset="0"/>
                        </a:rPr>
                        <a:t>Green</a:t>
                      </a:r>
                      <a:endParaRPr lang="en-GB" sz="1200" dirty="0">
                        <a:effectLst/>
                        <a:latin typeface="XCCW Joined 1a" panose="03050602040000000000" pitchFamily="66"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ctr">
                        <a:spcAft>
                          <a:spcPts val="0"/>
                        </a:spcAft>
                      </a:pPr>
                      <a:r>
                        <a:rPr lang="en-GB" sz="1600" b="1" dirty="0" smtClean="0">
                          <a:solidFill>
                            <a:schemeClr val="bg1"/>
                          </a:solidFill>
                          <a:effectLst/>
                          <a:latin typeface="XCCW Joined 1a" panose="03050602040000000000" pitchFamily="66" charset="0"/>
                          <a:ea typeface="Times New Roman" panose="02020603050405020304" pitchFamily="18" charset="0"/>
                        </a:rPr>
                        <a:t>Red</a:t>
                      </a:r>
                      <a:endParaRPr lang="en-GB" sz="1600" b="1" dirty="0">
                        <a:solidFill>
                          <a:schemeClr val="bg1"/>
                        </a:solidFill>
                        <a:effectLst/>
                        <a:latin typeface="XCCW Joined 1a" panose="03050602040000000000" pitchFamily="66"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679239003"/>
                  </a:ext>
                </a:extLst>
              </a:tr>
              <a:tr h="2540800">
                <a:tc>
                  <a:txBody>
                    <a:bodyPr/>
                    <a:lstStyle/>
                    <a:p>
                      <a:pPr algn="ctr">
                        <a:spcAft>
                          <a:spcPts val="0"/>
                        </a:spcAft>
                      </a:pPr>
                      <a:endParaRPr lang="en-GB" sz="1400" dirty="0" smtClean="0">
                        <a:solidFill>
                          <a:srgbClr val="FF0000"/>
                        </a:solidFill>
                        <a:effectLst/>
                        <a:latin typeface="XCCW Joined 1a" panose="03050602040000000000" pitchFamily="66" charset="0"/>
                        <a:ea typeface="Times New Roman" panose="02020603050405020304" pitchFamily="18" charset="0"/>
                      </a:endParaRPr>
                    </a:p>
                    <a:p>
                      <a:pPr algn="ctr">
                        <a:spcAft>
                          <a:spcPts val="0"/>
                        </a:spcAft>
                      </a:pPr>
                      <a:r>
                        <a:rPr lang="en-GB" sz="1400" dirty="0" smtClean="0">
                          <a:solidFill>
                            <a:srgbClr val="FF0000"/>
                          </a:solidFill>
                          <a:effectLst/>
                          <a:latin typeface="XCCW Joined 1a" panose="03050602040000000000" pitchFamily="66" charset="0"/>
                          <a:ea typeface="Times New Roman" panose="02020603050405020304" pitchFamily="18" charset="0"/>
                        </a:rPr>
                        <a:t>Category</a:t>
                      </a:r>
                    </a:p>
                    <a:p>
                      <a:pPr algn="ctr">
                        <a:spcAft>
                          <a:spcPts val="0"/>
                        </a:spcAft>
                      </a:pPr>
                      <a:r>
                        <a:rPr lang="en-GB" sz="1400" dirty="0" smtClean="0">
                          <a:solidFill>
                            <a:srgbClr val="FF0000"/>
                          </a:solidFill>
                          <a:effectLst/>
                          <a:latin typeface="XCCW Joined 1a" panose="03050602040000000000" pitchFamily="66" charset="0"/>
                          <a:ea typeface="Times New Roman" panose="02020603050405020304" pitchFamily="18" charset="0"/>
                        </a:rPr>
                        <a:t>Cemetery</a:t>
                      </a:r>
                    </a:p>
                    <a:p>
                      <a:pPr algn="ctr">
                        <a:spcAft>
                          <a:spcPts val="0"/>
                        </a:spcAft>
                      </a:pPr>
                      <a:r>
                        <a:rPr lang="en-GB" sz="1400" dirty="0" smtClean="0">
                          <a:solidFill>
                            <a:srgbClr val="FF0000"/>
                          </a:solidFill>
                          <a:effectLst/>
                          <a:latin typeface="XCCW Joined 1a" panose="03050602040000000000" pitchFamily="66" charset="0"/>
                          <a:ea typeface="Times New Roman" panose="02020603050405020304" pitchFamily="18" charset="0"/>
                        </a:rPr>
                        <a:t>Develop </a:t>
                      </a:r>
                    </a:p>
                    <a:p>
                      <a:pPr algn="ctr">
                        <a:spcAft>
                          <a:spcPts val="0"/>
                        </a:spcAft>
                      </a:pPr>
                      <a:endParaRPr lang="en-GB" sz="1400" dirty="0" smtClean="0">
                        <a:solidFill>
                          <a:srgbClr val="FF0000"/>
                        </a:solidFill>
                        <a:effectLst/>
                        <a:latin typeface="XCCW Joined 1a" panose="03050602040000000000" pitchFamily="66" charset="0"/>
                        <a:ea typeface="Times New Roman" panose="02020603050405020304" pitchFamily="18" charset="0"/>
                      </a:endParaRPr>
                    </a:p>
                    <a:p>
                      <a:pPr algn="ctr">
                        <a:spcAft>
                          <a:spcPts val="0"/>
                        </a:spcAft>
                      </a:pPr>
                      <a:r>
                        <a:rPr lang="en-GB" sz="1400" dirty="0" smtClean="0">
                          <a:solidFill>
                            <a:srgbClr val="00B0F0"/>
                          </a:solidFill>
                          <a:effectLst/>
                          <a:latin typeface="XCCW Joined 1a" panose="03050602040000000000" pitchFamily="66" charset="0"/>
                          <a:ea typeface="Times New Roman" panose="02020603050405020304" pitchFamily="18" charset="0"/>
                        </a:rPr>
                        <a:t>Led</a:t>
                      </a:r>
                    </a:p>
                    <a:p>
                      <a:pPr algn="ctr">
                        <a:spcAft>
                          <a:spcPts val="0"/>
                        </a:spcAft>
                      </a:pPr>
                      <a:r>
                        <a:rPr lang="en-GB" sz="1400" dirty="0" smtClean="0">
                          <a:solidFill>
                            <a:srgbClr val="00B0F0"/>
                          </a:solidFill>
                          <a:effectLst/>
                          <a:latin typeface="XCCW Joined 1a" panose="03050602040000000000" pitchFamily="66" charset="0"/>
                          <a:ea typeface="Times New Roman" panose="02020603050405020304" pitchFamily="18" charset="0"/>
                        </a:rPr>
                        <a:t>Lead</a:t>
                      </a:r>
                    </a:p>
                    <a:p>
                      <a:pPr algn="ctr">
                        <a:spcAft>
                          <a:spcPts val="0"/>
                        </a:spcAft>
                      </a:pPr>
                      <a:r>
                        <a:rPr lang="en-GB" sz="1400" dirty="0" smtClean="0">
                          <a:solidFill>
                            <a:srgbClr val="00B0F0"/>
                          </a:solidFill>
                          <a:effectLst/>
                          <a:latin typeface="XCCW Joined 1a" panose="03050602040000000000" pitchFamily="66" charset="0"/>
                          <a:ea typeface="Times New Roman" panose="02020603050405020304" pitchFamily="18" charset="0"/>
                        </a:rPr>
                        <a:t>Steel</a:t>
                      </a:r>
                    </a:p>
                    <a:p>
                      <a:pPr algn="ctr">
                        <a:spcAft>
                          <a:spcPts val="0"/>
                        </a:spcAft>
                      </a:pPr>
                      <a:r>
                        <a:rPr lang="en-GB" sz="1400" dirty="0" smtClean="0">
                          <a:solidFill>
                            <a:srgbClr val="00B0F0"/>
                          </a:solidFill>
                          <a:effectLst/>
                          <a:latin typeface="XCCW Joined 1a" panose="03050602040000000000" pitchFamily="66" charset="0"/>
                          <a:ea typeface="Times New Roman" panose="02020603050405020304" pitchFamily="18" charset="0"/>
                        </a:rPr>
                        <a:t>Steal</a:t>
                      </a:r>
                    </a:p>
                    <a:p>
                      <a:pPr algn="ctr">
                        <a:spcAft>
                          <a:spcPts val="0"/>
                        </a:spcAft>
                      </a:pPr>
                      <a:endParaRPr lang="en-GB" sz="1400" dirty="0" smtClean="0">
                        <a:solidFill>
                          <a:srgbClr val="00B0F0"/>
                        </a:solidFill>
                        <a:effectLst/>
                        <a:latin typeface="XCCW Joined 1a" panose="03050602040000000000" pitchFamily="66" charset="0"/>
                        <a:ea typeface="Times New Roman" panose="02020603050405020304" pitchFamily="18" charset="0"/>
                      </a:endParaRPr>
                    </a:p>
                    <a:p>
                      <a:pPr algn="ctr">
                        <a:spcAft>
                          <a:spcPts val="0"/>
                        </a:spcAft>
                      </a:pPr>
                      <a:r>
                        <a:rPr lang="en-GB" sz="1400" dirty="0" smtClean="0">
                          <a:solidFill>
                            <a:srgbClr val="7030A0"/>
                          </a:solidFill>
                          <a:effectLst/>
                          <a:latin typeface="XCCW Joined 1a" panose="03050602040000000000" pitchFamily="66" charset="0"/>
                          <a:ea typeface="Times New Roman" panose="02020603050405020304" pitchFamily="18" charset="0"/>
                        </a:rPr>
                        <a:t>Controversy</a:t>
                      </a:r>
                    </a:p>
                    <a:p>
                      <a:pPr algn="ctr">
                        <a:spcAft>
                          <a:spcPts val="0"/>
                        </a:spcAft>
                      </a:pPr>
                      <a:r>
                        <a:rPr lang="en-GB" sz="1400" dirty="0" smtClean="0">
                          <a:solidFill>
                            <a:srgbClr val="7030A0"/>
                          </a:solidFill>
                          <a:effectLst/>
                          <a:latin typeface="XCCW Joined 1a" panose="03050602040000000000" pitchFamily="66" charset="0"/>
                          <a:ea typeface="Times New Roman" panose="02020603050405020304" pitchFamily="18" charset="0"/>
                        </a:rPr>
                        <a:t>Framework</a:t>
                      </a:r>
                    </a:p>
                    <a:p>
                      <a:pPr algn="ctr">
                        <a:spcAft>
                          <a:spcPts val="0"/>
                        </a:spcAft>
                      </a:pPr>
                      <a:r>
                        <a:rPr lang="en-GB" sz="1400" dirty="0" smtClean="0">
                          <a:solidFill>
                            <a:srgbClr val="7030A0"/>
                          </a:solidFill>
                          <a:effectLst/>
                          <a:latin typeface="XCCW Joined 1a" panose="03050602040000000000" pitchFamily="66" charset="0"/>
                          <a:ea typeface="Times New Roman" panose="02020603050405020304" pitchFamily="18" charset="0"/>
                        </a:rPr>
                        <a:t>licence</a:t>
                      </a:r>
                    </a:p>
                    <a:p>
                      <a:pPr algn="ctr">
                        <a:spcAft>
                          <a:spcPts val="0"/>
                        </a:spcAft>
                      </a:pPr>
                      <a:endParaRPr lang="en-GB" sz="1400" dirty="0" smtClean="0">
                        <a:solidFill>
                          <a:srgbClr val="0070C0"/>
                        </a:solidFill>
                        <a:effectLst/>
                        <a:latin typeface="XCCW Joined 1a" panose="03050602040000000000" pitchFamily="66" charset="0"/>
                        <a:ea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400" dirty="0" smtClean="0">
                        <a:solidFill>
                          <a:srgbClr val="FF0000"/>
                        </a:solidFill>
                        <a:effectLst/>
                        <a:latin typeface="XCCW Joined 1a" panose="03050602040000000000" pitchFamily="66" charset="0"/>
                        <a:ea typeface="Times New Roman" panose="02020603050405020304" pitchFamily="18" charset="0"/>
                      </a:endParaRPr>
                    </a:p>
                    <a:p>
                      <a:pPr algn="ctr">
                        <a:spcAft>
                          <a:spcPts val="0"/>
                        </a:spcAft>
                      </a:pPr>
                      <a:r>
                        <a:rPr lang="en-GB" sz="1400" dirty="0" smtClean="0">
                          <a:solidFill>
                            <a:srgbClr val="FF0000"/>
                          </a:solidFill>
                          <a:effectLst/>
                          <a:latin typeface="XCCW Joined 1a" panose="03050602040000000000" pitchFamily="66" charset="0"/>
                          <a:ea typeface="Times New Roman" panose="02020603050405020304" pitchFamily="18" charset="0"/>
                        </a:rPr>
                        <a:t>Bargain</a:t>
                      </a:r>
                    </a:p>
                    <a:p>
                      <a:pPr algn="ctr">
                        <a:spcAft>
                          <a:spcPts val="0"/>
                        </a:spcAft>
                      </a:pPr>
                      <a:r>
                        <a:rPr lang="en-GB" sz="1400" dirty="0" smtClean="0">
                          <a:solidFill>
                            <a:srgbClr val="FF0000"/>
                          </a:solidFill>
                          <a:effectLst/>
                          <a:latin typeface="XCCW Joined 1a" panose="03050602040000000000" pitchFamily="66" charset="0"/>
                          <a:ea typeface="Times New Roman" panose="02020603050405020304" pitchFamily="18" charset="0"/>
                        </a:rPr>
                        <a:t>Bruise</a:t>
                      </a:r>
                    </a:p>
                    <a:p>
                      <a:pPr algn="ctr">
                        <a:spcAft>
                          <a:spcPts val="0"/>
                        </a:spcAft>
                      </a:pPr>
                      <a:endParaRPr lang="en-GB" sz="1400" dirty="0" smtClean="0">
                        <a:solidFill>
                          <a:srgbClr val="0070C0"/>
                        </a:solidFill>
                        <a:effectLst/>
                        <a:latin typeface="XCCW Joined 1a" panose="03050602040000000000" pitchFamily="66" charset="0"/>
                        <a:ea typeface="Times New Roman" panose="02020603050405020304" pitchFamily="18" charset="0"/>
                      </a:endParaRPr>
                    </a:p>
                    <a:p>
                      <a:pPr algn="ctr">
                        <a:spcAft>
                          <a:spcPts val="0"/>
                        </a:spcAft>
                      </a:pPr>
                      <a:r>
                        <a:rPr lang="en-GB" sz="1400" dirty="0" smtClean="0">
                          <a:solidFill>
                            <a:schemeClr val="accent6"/>
                          </a:solidFill>
                          <a:effectLst/>
                          <a:latin typeface="XCCW Joined 1a" panose="03050602040000000000" pitchFamily="66" charset="0"/>
                          <a:ea typeface="Times New Roman" panose="02020603050405020304" pitchFamily="18" charset="0"/>
                        </a:rPr>
                        <a:t>Opposite</a:t>
                      </a:r>
                    </a:p>
                    <a:p>
                      <a:pPr algn="ctr">
                        <a:spcAft>
                          <a:spcPts val="0"/>
                        </a:spcAft>
                      </a:pPr>
                      <a:r>
                        <a:rPr lang="en-GB" sz="1400" dirty="0" smtClean="0">
                          <a:solidFill>
                            <a:schemeClr val="accent6"/>
                          </a:solidFill>
                          <a:effectLst/>
                          <a:latin typeface="XCCW Joined 1a" panose="03050602040000000000" pitchFamily="66" charset="0"/>
                          <a:ea typeface="Times New Roman" panose="02020603050405020304" pitchFamily="18" charset="0"/>
                        </a:rPr>
                        <a:t>Ordinary</a:t>
                      </a:r>
                    </a:p>
                    <a:p>
                      <a:pPr algn="ctr">
                        <a:spcAft>
                          <a:spcPts val="0"/>
                        </a:spcAft>
                      </a:pPr>
                      <a:endParaRPr lang="en-GB" sz="1400" dirty="0" smtClean="0">
                        <a:solidFill>
                          <a:schemeClr val="accent6"/>
                        </a:solidFill>
                        <a:effectLst/>
                        <a:latin typeface="XCCW Joined 1a" panose="03050602040000000000" pitchFamily="66" charset="0"/>
                        <a:ea typeface="Times New Roman" panose="02020603050405020304" pitchFamily="18" charset="0"/>
                      </a:endParaRPr>
                    </a:p>
                    <a:p>
                      <a:pPr algn="ctr">
                        <a:spcAft>
                          <a:spcPts val="0"/>
                        </a:spcAft>
                      </a:pPr>
                      <a:r>
                        <a:rPr lang="en-GB" sz="1400" dirty="0" smtClean="0">
                          <a:solidFill>
                            <a:srgbClr val="00B0F0"/>
                          </a:solidFill>
                          <a:effectLst/>
                          <a:latin typeface="XCCW Joined 1a" panose="03050602040000000000" pitchFamily="66" charset="0"/>
                          <a:ea typeface="Times New Roman" panose="02020603050405020304" pitchFamily="18" charset="0"/>
                        </a:rPr>
                        <a:t>Affect </a:t>
                      </a:r>
                    </a:p>
                    <a:p>
                      <a:pPr algn="ctr">
                        <a:spcAft>
                          <a:spcPts val="0"/>
                        </a:spcAft>
                      </a:pPr>
                      <a:r>
                        <a:rPr lang="en-GB" sz="1400" dirty="0" smtClean="0">
                          <a:solidFill>
                            <a:srgbClr val="00B0F0"/>
                          </a:solidFill>
                          <a:effectLst/>
                          <a:latin typeface="XCCW Joined 1a" panose="03050602040000000000" pitchFamily="66" charset="0"/>
                          <a:ea typeface="Times New Roman" panose="02020603050405020304" pitchFamily="18" charset="0"/>
                        </a:rPr>
                        <a:t>Effect</a:t>
                      </a:r>
                    </a:p>
                    <a:p>
                      <a:pPr algn="ctr">
                        <a:spcAft>
                          <a:spcPts val="0"/>
                        </a:spcAft>
                      </a:pPr>
                      <a:r>
                        <a:rPr lang="en-GB" sz="1400" dirty="0" smtClean="0">
                          <a:solidFill>
                            <a:srgbClr val="00B0F0"/>
                          </a:solidFill>
                          <a:effectLst/>
                          <a:latin typeface="XCCW Joined 1a" panose="03050602040000000000" pitchFamily="66" charset="0"/>
                          <a:ea typeface="Times New Roman" panose="02020603050405020304" pitchFamily="18" charset="0"/>
                        </a:rPr>
                        <a:t>Led</a:t>
                      </a:r>
                    </a:p>
                    <a:p>
                      <a:pPr algn="ctr">
                        <a:spcAft>
                          <a:spcPts val="0"/>
                        </a:spcAft>
                      </a:pPr>
                      <a:r>
                        <a:rPr lang="en-GB" sz="1400" dirty="0" smtClean="0">
                          <a:solidFill>
                            <a:srgbClr val="00B0F0"/>
                          </a:solidFill>
                          <a:effectLst/>
                          <a:latin typeface="XCCW Joined 1a" panose="03050602040000000000" pitchFamily="66" charset="0"/>
                          <a:ea typeface="Times New Roman" panose="02020603050405020304" pitchFamily="18" charset="0"/>
                        </a:rPr>
                        <a:t>lead</a:t>
                      </a:r>
                    </a:p>
                    <a:p>
                      <a:pPr algn="ctr">
                        <a:spcAft>
                          <a:spcPts val="0"/>
                        </a:spcAft>
                      </a:pPr>
                      <a:endParaRPr lang="en-GB" sz="1400" dirty="0" smtClean="0">
                        <a:solidFill>
                          <a:srgbClr val="0070C0"/>
                        </a:solidFill>
                        <a:effectLst/>
                        <a:latin typeface="XCCW Joined 1a" panose="03050602040000000000" pitchFamily="66" charset="0"/>
                        <a:ea typeface="Times New Roman" panose="02020603050405020304" pitchFamily="18" charset="0"/>
                      </a:endParaRPr>
                    </a:p>
                    <a:p>
                      <a:pPr algn="ctr">
                        <a:spcAft>
                          <a:spcPts val="0"/>
                        </a:spcAft>
                      </a:pPr>
                      <a:r>
                        <a:rPr lang="en-GB" sz="1400" dirty="0" smtClean="0">
                          <a:solidFill>
                            <a:srgbClr val="7030A0"/>
                          </a:solidFill>
                          <a:effectLst/>
                          <a:latin typeface="XCCW Joined 1a" panose="03050602040000000000" pitchFamily="66" charset="0"/>
                          <a:ea typeface="Times New Roman" panose="02020603050405020304" pitchFamily="18" charset="0"/>
                        </a:rPr>
                        <a:t>Framework</a:t>
                      </a:r>
                    </a:p>
                    <a:p>
                      <a:pPr algn="ctr">
                        <a:spcAft>
                          <a:spcPts val="0"/>
                        </a:spcAft>
                      </a:pPr>
                      <a:r>
                        <a:rPr lang="en-GB" sz="1400" dirty="0" smtClean="0">
                          <a:solidFill>
                            <a:srgbClr val="7030A0"/>
                          </a:solidFill>
                          <a:effectLst/>
                          <a:latin typeface="XCCW Joined 1a" panose="03050602040000000000" pitchFamily="66" charset="0"/>
                          <a:ea typeface="Times New Roman" panose="02020603050405020304" pitchFamily="18" charset="0"/>
                        </a:rPr>
                        <a:t>licence</a:t>
                      </a:r>
                    </a:p>
                    <a:p>
                      <a:pPr algn="ctr">
                        <a:spcAft>
                          <a:spcPts val="0"/>
                        </a:spcAft>
                      </a:pPr>
                      <a:endParaRPr lang="en-GB" sz="1400" dirty="0" smtClean="0">
                        <a:solidFill>
                          <a:srgbClr val="0070C0"/>
                        </a:solidFill>
                        <a:effectLst/>
                        <a:latin typeface="XCCW Joined 1a" panose="03050602040000000000" pitchFamily="66" charset="0"/>
                        <a:ea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400" dirty="0" smtClean="0">
                        <a:solidFill>
                          <a:srgbClr val="FF0000"/>
                        </a:solidFill>
                        <a:effectLst/>
                        <a:latin typeface="XCCW Joined 1a" panose="03050602040000000000" pitchFamily="66" charset="0"/>
                        <a:ea typeface="Times New Roman" panose="02020603050405020304" pitchFamily="18" charset="0"/>
                      </a:endParaRPr>
                    </a:p>
                    <a:p>
                      <a:pPr algn="ctr">
                        <a:spcAft>
                          <a:spcPts val="0"/>
                        </a:spcAft>
                      </a:pPr>
                      <a:r>
                        <a:rPr lang="en-GB" sz="1400" dirty="0" smtClean="0">
                          <a:solidFill>
                            <a:srgbClr val="FF0000"/>
                          </a:solidFill>
                          <a:effectLst/>
                          <a:latin typeface="XCCW Joined 1a" panose="03050602040000000000" pitchFamily="66" charset="0"/>
                          <a:ea typeface="Times New Roman" panose="02020603050405020304" pitchFamily="18" charset="0"/>
                        </a:rPr>
                        <a:t>Average </a:t>
                      </a:r>
                    </a:p>
                    <a:p>
                      <a:pPr algn="ctr">
                        <a:spcAft>
                          <a:spcPts val="0"/>
                        </a:spcAft>
                      </a:pPr>
                      <a:r>
                        <a:rPr lang="en-GB" sz="1400" dirty="0" smtClean="0">
                          <a:solidFill>
                            <a:srgbClr val="FF0000"/>
                          </a:solidFill>
                          <a:effectLst/>
                          <a:latin typeface="XCCW Joined 1a" panose="03050602040000000000" pitchFamily="66" charset="0"/>
                          <a:ea typeface="Times New Roman" panose="02020603050405020304" pitchFamily="18" charset="0"/>
                        </a:rPr>
                        <a:t>Awkward </a:t>
                      </a:r>
                    </a:p>
                    <a:p>
                      <a:pPr algn="ctr">
                        <a:spcAft>
                          <a:spcPts val="0"/>
                        </a:spcAft>
                      </a:pPr>
                      <a:endParaRPr lang="en-GB" sz="1400" dirty="0" smtClean="0">
                        <a:effectLst/>
                        <a:latin typeface="XCCW Joined 1a" panose="03050602040000000000" pitchFamily="66" charset="0"/>
                        <a:ea typeface="Times New Roman" panose="02020603050405020304" pitchFamily="18" charset="0"/>
                      </a:endParaRPr>
                    </a:p>
                    <a:p>
                      <a:pPr algn="ctr">
                        <a:spcAft>
                          <a:spcPts val="0"/>
                        </a:spcAft>
                      </a:pPr>
                      <a:r>
                        <a:rPr lang="en-GB" sz="1400" dirty="0" smtClean="0">
                          <a:solidFill>
                            <a:schemeClr val="accent6"/>
                          </a:solidFill>
                          <a:effectLst/>
                          <a:latin typeface="XCCW Joined 1a" panose="03050602040000000000" pitchFamily="66" charset="0"/>
                          <a:ea typeface="Times New Roman" panose="02020603050405020304" pitchFamily="18" charset="0"/>
                        </a:rPr>
                        <a:t>Pressure</a:t>
                      </a:r>
                    </a:p>
                    <a:p>
                      <a:pPr algn="ctr">
                        <a:spcAft>
                          <a:spcPts val="0"/>
                        </a:spcAft>
                      </a:pPr>
                      <a:r>
                        <a:rPr lang="en-GB" sz="1400" dirty="0" smtClean="0">
                          <a:solidFill>
                            <a:schemeClr val="accent6"/>
                          </a:solidFill>
                          <a:effectLst/>
                          <a:latin typeface="XCCW Joined 1a" panose="03050602040000000000" pitchFamily="66" charset="0"/>
                          <a:ea typeface="Times New Roman" panose="02020603050405020304" pitchFamily="18" charset="0"/>
                        </a:rPr>
                        <a:t>Particular</a:t>
                      </a:r>
                    </a:p>
                    <a:p>
                      <a:pPr algn="ctr">
                        <a:spcAft>
                          <a:spcPts val="0"/>
                        </a:spcAft>
                      </a:pPr>
                      <a:r>
                        <a:rPr lang="en-GB" sz="1400" dirty="0" smtClean="0">
                          <a:solidFill>
                            <a:schemeClr val="accent6"/>
                          </a:solidFill>
                          <a:effectLst/>
                          <a:latin typeface="XCCW Joined 1a" panose="03050602040000000000" pitchFamily="66" charset="0"/>
                          <a:ea typeface="Times New Roman" panose="02020603050405020304" pitchFamily="18" charset="0"/>
                        </a:rPr>
                        <a:t>Calendar</a:t>
                      </a:r>
                    </a:p>
                    <a:p>
                      <a:pPr algn="ctr">
                        <a:spcAft>
                          <a:spcPts val="0"/>
                        </a:spcAft>
                      </a:pPr>
                      <a:endParaRPr lang="en-GB" sz="1400" dirty="0" smtClean="0">
                        <a:solidFill>
                          <a:schemeClr val="accent6"/>
                        </a:solidFill>
                        <a:effectLst/>
                        <a:latin typeface="XCCW Joined 1a" panose="03050602040000000000" pitchFamily="66" charset="0"/>
                        <a:ea typeface="Times New Roman" panose="02020603050405020304" pitchFamily="18" charset="0"/>
                      </a:endParaRPr>
                    </a:p>
                    <a:p>
                      <a:pPr algn="ctr">
                        <a:spcAft>
                          <a:spcPts val="0"/>
                        </a:spcAft>
                      </a:pPr>
                      <a:r>
                        <a:rPr lang="en-GB" sz="1400" dirty="0" smtClean="0">
                          <a:solidFill>
                            <a:srgbClr val="00B0F0"/>
                          </a:solidFill>
                          <a:effectLst/>
                          <a:latin typeface="XCCW Joined 1a" panose="03050602040000000000" pitchFamily="66" charset="0"/>
                          <a:ea typeface="Times New Roman" panose="02020603050405020304" pitchFamily="18" charset="0"/>
                        </a:rPr>
                        <a:t>Passed</a:t>
                      </a:r>
                    </a:p>
                    <a:p>
                      <a:pPr algn="ctr">
                        <a:spcAft>
                          <a:spcPts val="0"/>
                        </a:spcAft>
                      </a:pPr>
                      <a:r>
                        <a:rPr lang="en-GB" sz="1400" dirty="0" smtClean="0">
                          <a:solidFill>
                            <a:srgbClr val="00B0F0"/>
                          </a:solidFill>
                          <a:effectLst/>
                          <a:latin typeface="XCCW Joined 1a" panose="03050602040000000000" pitchFamily="66" charset="0"/>
                          <a:ea typeface="Times New Roman" panose="02020603050405020304" pitchFamily="18" charset="0"/>
                        </a:rPr>
                        <a:t>Past</a:t>
                      </a:r>
                    </a:p>
                    <a:p>
                      <a:pPr algn="ctr">
                        <a:spcAft>
                          <a:spcPts val="0"/>
                        </a:spcAft>
                      </a:pPr>
                      <a:r>
                        <a:rPr lang="en-GB" sz="1400" dirty="0" smtClean="0">
                          <a:solidFill>
                            <a:srgbClr val="00B0F0"/>
                          </a:solidFill>
                          <a:effectLst/>
                          <a:latin typeface="XCCW Joined 1a" panose="03050602040000000000" pitchFamily="66" charset="0"/>
                          <a:ea typeface="Times New Roman" panose="02020603050405020304" pitchFamily="18" charset="0"/>
                        </a:rPr>
                        <a:t>Affect</a:t>
                      </a:r>
                    </a:p>
                    <a:p>
                      <a:pPr algn="ctr">
                        <a:spcAft>
                          <a:spcPts val="0"/>
                        </a:spcAft>
                      </a:pPr>
                      <a:r>
                        <a:rPr lang="en-GB" sz="1400" dirty="0" smtClean="0">
                          <a:solidFill>
                            <a:srgbClr val="00B0F0"/>
                          </a:solidFill>
                          <a:effectLst/>
                          <a:latin typeface="XCCW Joined 1a" panose="03050602040000000000" pitchFamily="66" charset="0"/>
                          <a:ea typeface="Times New Roman" panose="02020603050405020304" pitchFamily="18" charset="0"/>
                        </a:rPr>
                        <a:t>Effect</a:t>
                      </a:r>
                    </a:p>
                    <a:p>
                      <a:pPr algn="ctr">
                        <a:spcAft>
                          <a:spcPts val="0"/>
                        </a:spcAft>
                      </a:pPr>
                      <a:endParaRPr lang="en-GB" sz="1400" dirty="0" smtClean="0">
                        <a:solidFill>
                          <a:srgbClr val="00B0F0"/>
                        </a:solidFill>
                        <a:effectLst/>
                        <a:latin typeface="XCCW Joined 1a" panose="03050602040000000000" pitchFamily="66" charset="0"/>
                        <a:ea typeface="Times New Roman" panose="02020603050405020304" pitchFamily="18" charset="0"/>
                      </a:endParaRPr>
                    </a:p>
                    <a:p>
                      <a:pPr algn="ctr">
                        <a:spcAft>
                          <a:spcPts val="0"/>
                        </a:spcAft>
                      </a:pPr>
                      <a:r>
                        <a:rPr lang="en-GB" sz="1400" dirty="0" smtClean="0">
                          <a:solidFill>
                            <a:schemeClr val="tx1"/>
                          </a:solidFill>
                          <a:effectLst/>
                          <a:latin typeface="XCCW Joined 1a" panose="03050602040000000000" pitchFamily="66" charset="0"/>
                          <a:ea typeface="Times New Roman" panose="02020603050405020304" pitchFamily="18" charset="0"/>
                        </a:rPr>
                        <a:t>through</a:t>
                      </a:r>
                      <a:endParaRPr lang="en-GB" sz="1400" dirty="0" smtClean="0">
                        <a:solidFill>
                          <a:schemeClr val="accent6"/>
                        </a:solidFill>
                        <a:effectLst/>
                        <a:latin typeface="XCCW Joined 1a" panose="03050602040000000000" pitchFamily="66" charset="0"/>
                        <a:ea typeface="Times New Roman" panose="02020603050405020304" pitchFamily="18" charset="0"/>
                      </a:endParaRPr>
                    </a:p>
                    <a:p>
                      <a:pPr algn="ctr">
                        <a:spcAft>
                          <a:spcPts val="0"/>
                        </a:spcAft>
                      </a:pPr>
                      <a:endParaRPr lang="en-GB" sz="1400" dirty="0">
                        <a:solidFill>
                          <a:schemeClr val="accent6"/>
                        </a:solidFill>
                        <a:effectLst/>
                        <a:latin typeface="XCCW Joined 1a" panose="03050602040000000000" pitchFamily="66" charset="0"/>
                        <a:ea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400" dirty="0" smtClean="0">
                        <a:effectLst/>
                        <a:latin typeface="XCCW Joined 1a" panose="03050602040000000000" pitchFamily="66" charset="0"/>
                        <a:ea typeface="Times New Roman" panose="02020603050405020304" pitchFamily="18" charset="0"/>
                      </a:endParaRPr>
                    </a:p>
                    <a:p>
                      <a:pPr algn="ctr">
                        <a:spcAft>
                          <a:spcPts val="0"/>
                        </a:spcAft>
                      </a:pPr>
                      <a:r>
                        <a:rPr lang="en-GB" sz="1400" dirty="0" smtClean="0">
                          <a:effectLst/>
                          <a:latin typeface="XCCW Joined 1a" panose="03050602040000000000" pitchFamily="66" charset="0"/>
                          <a:ea typeface="Times New Roman" panose="02020603050405020304" pitchFamily="18" charset="0"/>
                        </a:rPr>
                        <a:t>Fox</a:t>
                      </a:r>
                    </a:p>
                    <a:p>
                      <a:pPr algn="ctr">
                        <a:spcAft>
                          <a:spcPts val="0"/>
                        </a:spcAft>
                      </a:pPr>
                      <a:r>
                        <a:rPr lang="en-GB" sz="1400" dirty="0" smtClean="0">
                          <a:effectLst/>
                          <a:latin typeface="XCCW Joined 1a" panose="03050602040000000000" pitchFamily="66" charset="0"/>
                          <a:ea typeface="Times New Roman" panose="02020603050405020304" pitchFamily="18" charset="0"/>
                        </a:rPr>
                        <a:t>Through</a:t>
                      </a:r>
                    </a:p>
                    <a:p>
                      <a:pPr algn="ctr">
                        <a:spcAft>
                          <a:spcPts val="0"/>
                        </a:spcAft>
                      </a:pPr>
                      <a:r>
                        <a:rPr lang="en-GB" sz="1400" dirty="0" smtClean="0">
                          <a:effectLst/>
                          <a:latin typeface="XCCW Joined 1a" panose="03050602040000000000" pitchFamily="66" charset="0"/>
                          <a:ea typeface="Times New Roman" panose="02020603050405020304" pitchFamily="18" charset="0"/>
                        </a:rPr>
                        <a:t>Way</a:t>
                      </a:r>
                    </a:p>
                    <a:p>
                      <a:pPr algn="ctr">
                        <a:spcAft>
                          <a:spcPts val="0"/>
                        </a:spcAft>
                      </a:pPr>
                      <a:r>
                        <a:rPr lang="en-GB" sz="1400" dirty="0" smtClean="0">
                          <a:effectLst/>
                          <a:latin typeface="XCCW Joined 1a" panose="03050602040000000000" pitchFamily="66" charset="0"/>
                          <a:ea typeface="Times New Roman" panose="02020603050405020304" pitchFamily="18" charset="0"/>
                        </a:rPr>
                        <a:t>Been</a:t>
                      </a:r>
                    </a:p>
                    <a:p>
                      <a:pPr algn="ctr">
                        <a:spcAft>
                          <a:spcPts val="0"/>
                        </a:spcAft>
                      </a:pPr>
                      <a:r>
                        <a:rPr lang="en-GB" sz="1400" dirty="0" smtClean="0">
                          <a:effectLst/>
                          <a:latin typeface="XCCW Joined 1a" panose="03050602040000000000" pitchFamily="66" charset="0"/>
                          <a:ea typeface="Times New Roman" panose="02020603050405020304" pitchFamily="18" charset="0"/>
                        </a:rPr>
                        <a:t>Stop</a:t>
                      </a:r>
                    </a:p>
                    <a:p>
                      <a:pPr algn="ctr">
                        <a:spcAft>
                          <a:spcPts val="0"/>
                        </a:spcAft>
                      </a:pPr>
                      <a:r>
                        <a:rPr lang="en-GB" sz="1400" dirty="0" smtClean="0">
                          <a:effectLst/>
                          <a:latin typeface="XCCW Joined 1a" panose="03050602040000000000" pitchFamily="66" charset="0"/>
                          <a:ea typeface="Times New Roman" panose="02020603050405020304" pitchFamily="18" charset="0"/>
                        </a:rPr>
                        <a:t>Must</a:t>
                      </a:r>
                    </a:p>
                    <a:p>
                      <a:pPr algn="ctr">
                        <a:spcAft>
                          <a:spcPts val="0"/>
                        </a:spcAft>
                      </a:pPr>
                      <a:r>
                        <a:rPr lang="en-GB" sz="1400" dirty="0" smtClean="0">
                          <a:effectLst/>
                          <a:latin typeface="XCCW Joined 1a" panose="03050602040000000000" pitchFamily="66" charset="0"/>
                          <a:ea typeface="Times New Roman" panose="02020603050405020304" pitchFamily="18" charset="0"/>
                        </a:rPr>
                        <a:t>Red</a:t>
                      </a:r>
                    </a:p>
                    <a:p>
                      <a:pPr algn="ctr">
                        <a:spcAft>
                          <a:spcPts val="0"/>
                        </a:spcAft>
                      </a:pPr>
                      <a:r>
                        <a:rPr lang="en-GB" sz="1400" dirty="0" smtClean="0">
                          <a:effectLst/>
                          <a:latin typeface="XCCW Joined 1a" panose="03050602040000000000" pitchFamily="66" charset="0"/>
                          <a:ea typeface="Times New Roman" panose="02020603050405020304" pitchFamily="18" charset="0"/>
                        </a:rPr>
                        <a:t>Door</a:t>
                      </a:r>
                    </a:p>
                    <a:p>
                      <a:pPr algn="ctr">
                        <a:spcAft>
                          <a:spcPts val="0"/>
                        </a:spcAft>
                      </a:pPr>
                      <a:r>
                        <a:rPr lang="en-GB" sz="1400" dirty="0" smtClean="0">
                          <a:effectLst/>
                          <a:latin typeface="XCCW Joined 1a" panose="03050602040000000000" pitchFamily="66" charset="0"/>
                          <a:ea typeface="Times New Roman" panose="02020603050405020304" pitchFamily="18" charset="0"/>
                        </a:rPr>
                        <a:t>Right</a:t>
                      </a:r>
                    </a:p>
                    <a:p>
                      <a:pPr algn="ctr">
                        <a:spcAft>
                          <a:spcPts val="0"/>
                        </a:spcAft>
                      </a:pPr>
                      <a:r>
                        <a:rPr lang="en-GB" sz="1400" dirty="0" smtClean="0">
                          <a:effectLst/>
                          <a:latin typeface="XCCW Joined 1a" panose="03050602040000000000" pitchFamily="66" charset="0"/>
                          <a:ea typeface="Times New Roman" panose="02020603050405020304" pitchFamily="18" charset="0"/>
                        </a:rPr>
                        <a:t>Sea</a:t>
                      </a:r>
                    </a:p>
                    <a:p>
                      <a:pPr algn="ctr">
                        <a:spcAft>
                          <a:spcPts val="0"/>
                        </a:spcAft>
                      </a:pPr>
                      <a:endParaRPr lang="en-GB" sz="1400" dirty="0" smtClean="0">
                        <a:effectLst/>
                        <a:latin typeface="XCCW Joined 1a" panose="03050602040000000000" pitchFamily="66" charset="0"/>
                        <a:ea typeface="Times New Roman" panose="02020603050405020304" pitchFamily="18"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7452974"/>
                  </a:ext>
                </a:extLst>
              </a:tr>
            </a:tbl>
          </a:graphicData>
        </a:graphic>
      </p:graphicFrame>
      <p:sp>
        <p:nvSpPr>
          <p:cNvPr id="2" name="TextBox 1"/>
          <p:cNvSpPr txBox="1"/>
          <p:nvPr/>
        </p:nvSpPr>
        <p:spPr>
          <a:xfrm>
            <a:off x="3385226" y="-1011678"/>
            <a:ext cx="6420256" cy="646331"/>
          </a:xfrm>
          <a:prstGeom prst="rect">
            <a:avLst/>
          </a:prstGeom>
          <a:noFill/>
        </p:spPr>
        <p:txBody>
          <a:bodyPr wrap="square" rtlCol="0">
            <a:spAutoFit/>
          </a:bodyPr>
          <a:lstStyle/>
          <a:p>
            <a:r>
              <a:rPr lang="en-GB" dirty="0" smtClean="0">
                <a:hlinkClick r:id="rId2"/>
              </a:rPr>
              <a:t>https://www.spellzone.com/word_lists/list-29.htm</a:t>
            </a:r>
            <a:endParaRPr lang="en-GB" dirty="0" smtClean="0"/>
          </a:p>
          <a:p>
            <a:endParaRPr lang="en-GB" dirty="0"/>
          </a:p>
        </p:txBody>
      </p:sp>
      <p:sp>
        <p:nvSpPr>
          <p:cNvPr id="6" name="Rectangle 5"/>
          <p:cNvSpPr/>
          <p:nvPr/>
        </p:nvSpPr>
        <p:spPr>
          <a:xfrm>
            <a:off x="157020" y="124083"/>
            <a:ext cx="7536873" cy="1200329"/>
          </a:xfrm>
          <a:prstGeom prst="rect">
            <a:avLst/>
          </a:prstGeom>
          <a:ln>
            <a:solidFill>
              <a:schemeClr val="tx1"/>
            </a:solidFill>
          </a:ln>
        </p:spPr>
        <p:txBody>
          <a:bodyPr wrap="square">
            <a:spAutoFit/>
          </a:bodyPr>
          <a:lstStyle/>
          <a:p>
            <a:pPr>
              <a:spcAft>
                <a:spcPts val="0"/>
              </a:spcAft>
            </a:pPr>
            <a:r>
              <a:rPr lang="en-GB" sz="1200" b="1" dirty="0">
                <a:latin typeface="XCCW Joined 1a" panose="03050602040000000000" pitchFamily="66" charset="0"/>
                <a:ea typeface="Times New Roman" panose="02020603050405020304" pitchFamily="18" charset="0"/>
              </a:rPr>
              <a:t>Homework for </a:t>
            </a:r>
            <a:r>
              <a:rPr lang="en-GB" sz="1200" b="1" u="sng" dirty="0">
                <a:latin typeface="XCCW Joined 1a" panose="03050602040000000000" pitchFamily="66" charset="0"/>
                <a:ea typeface="Times New Roman" panose="02020603050405020304" pitchFamily="18" charset="0"/>
              </a:rPr>
              <a:t>Wednesday </a:t>
            </a:r>
            <a:r>
              <a:rPr lang="en-GB" sz="1200" b="1" u="sng" dirty="0" smtClean="0">
                <a:latin typeface="XCCW Joined 1a" panose="03050602040000000000" pitchFamily="66" charset="0"/>
                <a:ea typeface="Times New Roman" panose="02020603050405020304" pitchFamily="18" charset="0"/>
              </a:rPr>
              <a:t>27</a:t>
            </a:r>
            <a:r>
              <a:rPr lang="en-GB" sz="1200" b="1" u="sng" baseline="30000" dirty="0" smtClean="0">
                <a:latin typeface="XCCW Joined 1a" panose="03050602040000000000" pitchFamily="66" charset="0"/>
                <a:ea typeface="Times New Roman" panose="02020603050405020304" pitchFamily="18" charset="0"/>
              </a:rPr>
              <a:t>th</a:t>
            </a:r>
            <a:r>
              <a:rPr lang="en-GB" sz="1200" b="1" u="sng" dirty="0" smtClean="0">
                <a:latin typeface="XCCW Joined 1a" panose="03050602040000000000" pitchFamily="66" charset="0"/>
                <a:ea typeface="Times New Roman" panose="02020603050405020304" pitchFamily="18" charset="0"/>
              </a:rPr>
              <a:t> November:</a:t>
            </a:r>
            <a:endParaRPr lang="en-GB" sz="1200" dirty="0">
              <a:latin typeface="XCCW Joined 1a" panose="03050602040000000000" pitchFamily="66" charset="0"/>
              <a:ea typeface="Times New Roman" panose="02020603050405020304" pitchFamily="18" charset="0"/>
            </a:endParaRPr>
          </a:p>
          <a:p>
            <a:pPr>
              <a:spcAft>
                <a:spcPts val="0"/>
              </a:spcAft>
            </a:pPr>
            <a:r>
              <a:rPr lang="en-GB" sz="1200" b="1" dirty="0">
                <a:solidFill>
                  <a:srgbClr val="FF0000"/>
                </a:solidFill>
                <a:latin typeface="XCCW Joined 1a" panose="03050602040000000000" pitchFamily="66" charset="0"/>
                <a:ea typeface="Times New Roman" panose="02020603050405020304" pitchFamily="18" charset="0"/>
              </a:rPr>
              <a:t> </a:t>
            </a:r>
            <a:endParaRPr lang="en-GB" sz="1000" dirty="0">
              <a:solidFill>
                <a:srgbClr val="FF0000"/>
              </a:solidFill>
              <a:latin typeface="XCCW Joined 1a" panose="03050602040000000000" pitchFamily="66" charset="0"/>
              <a:ea typeface="Times New Roman" panose="02020603050405020304" pitchFamily="18" charset="0"/>
            </a:endParaRPr>
          </a:p>
          <a:p>
            <a:pPr marL="342900" lvl="0" indent="-342900">
              <a:spcAft>
                <a:spcPts val="0"/>
              </a:spcAft>
              <a:buFont typeface="+mj-lt"/>
              <a:buAutoNum type="arabicPeriod"/>
            </a:pPr>
            <a:r>
              <a:rPr lang="en-GB" sz="1200" dirty="0">
                <a:latin typeface="XCCW Joined 1a" panose="03050602040000000000" pitchFamily="66" charset="0"/>
                <a:ea typeface="Times New Roman" panose="02020603050405020304" pitchFamily="18" charset="0"/>
              </a:rPr>
              <a:t>Read at least 3</a:t>
            </a:r>
            <a:r>
              <a:rPr lang="en-GB" sz="1200" dirty="0" smtClean="0">
                <a:latin typeface="XCCW Joined 1a" panose="03050602040000000000" pitchFamily="66" charset="0"/>
                <a:ea typeface="Times New Roman" panose="02020603050405020304" pitchFamily="18" charset="0"/>
              </a:rPr>
              <a:t> </a:t>
            </a:r>
            <a:r>
              <a:rPr lang="en-GB" sz="1200" dirty="0">
                <a:latin typeface="XCCW Joined 1a" panose="03050602040000000000" pitchFamily="66" charset="0"/>
                <a:ea typeface="Times New Roman" panose="02020603050405020304" pitchFamily="18" charset="0"/>
              </a:rPr>
              <a:t>times at home and get home reading signed by an adult.</a:t>
            </a:r>
          </a:p>
          <a:p>
            <a:pPr marL="342900" lvl="0" indent="-342900">
              <a:spcAft>
                <a:spcPts val="0"/>
              </a:spcAft>
              <a:buFont typeface="+mj-lt"/>
              <a:buAutoNum type="arabicPeriod"/>
            </a:pPr>
            <a:r>
              <a:rPr lang="en-GB" sz="1200" dirty="0">
                <a:latin typeface="XCCW Joined 1a" panose="03050602040000000000" pitchFamily="66" charset="0"/>
                <a:ea typeface="Times New Roman" panose="02020603050405020304" pitchFamily="18" charset="0"/>
              </a:rPr>
              <a:t>Learn spellings and write a sentence for EACH word</a:t>
            </a:r>
            <a:r>
              <a:rPr lang="en-GB" sz="1200" dirty="0" smtClean="0">
                <a:latin typeface="XCCW Joined 1a" panose="03050602040000000000" pitchFamily="66" charset="0"/>
                <a:ea typeface="Times New Roman" panose="02020603050405020304" pitchFamily="18" charset="0"/>
              </a:rPr>
              <a:t>.</a:t>
            </a:r>
          </a:p>
          <a:p>
            <a:pPr marL="342900" lvl="0" indent="-342900">
              <a:spcAft>
                <a:spcPts val="0"/>
              </a:spcAft>
              <a:buFont typeface="+mj-lt"/>
              <a:buAutoNum type="arabicPeriod"/>
            </a:pPr>
            <a:r>
              <a:rPr lang="en-GB" sz="1200" dirty="0">
                <a:latin typeface="XCCW Joined 1a" panose="03050602040000000000" pitchFamily="66" charset="0"/>
                <a:ea typeface="Times New Roman" panose="02020603050405020304" pitchFamily="18" charset="0"/>
              </a:rPr>
              <a:t>Complete this weeks set challenges on TTRS</a:t>
            </a:r>
            <a:r>
              <a:rPr lang="en-GB" sz="1200" dirty="0" smtClean="0">
                <a:latin typeface="XCCW Joined 1a" panose="03050602040000000000" pitchFamily="66" charset="0"/>
                <a:ea typeface="Times New Roman" panose="02020603050405020304" pitchFamily="18" charset="0"/>
              </a:rPr>
              <a:t>.</a:t>
            </a:r>
            <a:endParaRPr lang="en-GB" sz="1200" dirty="0">
              <a:latin typeface="XCCW Joined 1a" panose="03050602040000000000" pitchFamily="66" charset="0"/>
              <a:ea typeface="Times New Roman" panose="02020603050405020304" pitchFamily="18" charset="0"/>
            </a:endParaRPr>
          </a:p>
          <a:p>
            <a:pPr marL="342900" lvl="0" indent="-342900">
              <a:spcAft>
                <a:spcPts val="0"/>
              </a:spcAft>
              <a:buFont typeface="+mj-lt"/>
              <a:buAutoNum type="arabicPeriod"/>
            </a:pPr>
            <a:r>
              <a:rPr lang="en-GB" sz="1200" dirty="0" smtClean="0">
                <a:latin typeface="XCCW Joined 1a" panose="03050602040000000000" pitchFamily="66" charset="0"/>
                <a:ea typeface="Times New Roman" panose="02020603050405020304" pitchFamily="18" charset="0"/>
              </a:rPr>
              <a:t>Continuation of the Courageous Advocate homework set last week.</a:t>
            </a:r>
            <a:endParaRPr lang="en-GB" sz="1200" dirty="0">
              <a:latin typeface="XCCW Joined 1a" panose="03050602040000000000" pitchFamily="66" charset="0"/>
              <a:ea typeface="Times New Roman" panose="02020603050405020304" pitchFamily="18" charset="0"/>
            </a:endParaRPr>
          </a:p>
        </p:txBody>
      </p:sp>
      <p:sp>
        <p:nvSpPr>
          <p:cNvPr id="9" name="Text Box 2"/>
          <p:cNvSpPr txBox="1">
            <a:spLocks noChangeArrowheads="1"/>
          </p:cNvSpPr>
          <p:nvPr/>
        </p:nvSpPr>
        <p:spPr bwMode="auto">
          <a:xfrm>
            <a:off x="9905999" y="3339824"/>
            <a:ext cx="2073563" cy="841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1100" b="0" i="0" u="none" strike="noStrike" cap="none" normalizeH="0" baseline="0" dirty="0" smtClean="0">
                <a:ln>
                  <a:noFill/>
                </a:ln>
                <a:solidFill>
                  <a:schemeClr val="tx1"/>
                </a:solidFill>
                <a:effectLst/>
                <a:latin typeface="XCCW Joined 1a" panose="03050602040000000000" pitchFamily="66" charset="0"/>
              </a:rPr>
              <a:t>My spelling colour is;</a:t>
            </a:r>
            <a:endParaRPr kumimoji="0" lang="en-US" altLang="en-US" sz="1800" b="0" i="0" u="none" strike="noStrike" cap="none" normalizeH="0" baseline="0" dirty="0" smtClean="0">
              <a:ln>
                <a:noFill/>
              </a:ln>
              <a:solidFill>
                <a:schemeClr val="tx1"/>
              </a:solidFill>
              <a:effectLst/>
              <a:latin typeface="XCCW Joined 1a" panose="03050602040000000000" pitchFamily="66" charset="0"/>
            </a:endParaRPr>
          </a:p>
        </p:txBody>
      </p:sp>
      <p:sp>
        <p:nvSpPr>
          <p:cNvPr id="10" name="Text Box 2"/>
          <p:cNvSpPr txBox="1">
            <a:spLocks noChangeArrowheads="1"/>
          </p:cNvSpPr>
          <p:nvPr/>
        </p:nvSpPr>
        <p:spPr bwMode="auto">
          <a:xfrm>
            <a:off x="9906000" y="85291"/>
            <a:ext cx="2073563" cy="3055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1100" b="0" i="0" u="none" strike="noStrike" cap="none" normalizeH="0" baseline="0" dirty="0" smtClean="0">
                <a:ln>
                  <a:noFill/>
                </a:ln>
                <a:solidFill>
                  <a:srgbClr val="FF0000"/>
                </a:solidFill>
                <a:effectLst/>
                <a:latin typeface="XCCW Joined 1a" panose="03050602040000000000" pitchFamily="66" charset="0"/>
              </a:rPr>
              <a:t>Red Words – Year 5 National Curriculum Autumn 1 words</a:t>
            </a:r>
            <a:r>
              <a:rPr kumimoji="0" lang="en-GB" altLang="en-US" sz="1100" b="0" i="0" u="none" strike="noStrike" cap="none" normalizeH="0" baseline="0" dirty="0" smtClean="0">
                <a:ln>
                  <a:noFill/>
                </a:ln>
                <a:solidFill>
                  <a:schemeClr val="tx1"/>
                </a:solidFill>
                <a:effectLst/>
                <a:latin typeface="XCCW Joined 1a" panose="03050602040000000000" pitchFamily="66" charset="0"/>
              </a:rPr>
              <a:t>.</a:t>
            </a:r>
          </a:p>
          <a:p>
            <a:pPr marL="0" marR="0" lvl="0" indent="0" algn="l" defTabSz="914400" rtl="0" eaLnBrk="0" fontAlgn="base" latinLnBrk="0" hangingPunct="0">
              <a:lnSpc>
                <a:spcPct val="100000"/>
              </a:lnSpc>
              <a:spcBef>
                <a:spcPct val="0"/>
              </a:spcBef>
              <a:spcAft>
                <a:spcPts val="800"/>
              </a:spcAft>
              <a:buClrTx/>
              <a:buSzTx/>
              <a:buFontTx/>
              <a:buNone/>
              <a:tabLst/>
            </a:pPr>
            <a:r>
              <a:rPr lang="en-GB" altLang="en-US" sz="1100" dirty="0" smtClean="0">
                <a:solidFill>
                  <a:srgbClr val="0070C0"/>
                </a:solidFill>
                <a:latin typeface="XCCW Joined 1a" panose="03050602040000000000" pitchFamily="66" charset="0"/>
              </a:rPr>
              <a:t>Blue Words – Non-nonsense spelling words for year 5</a:t>
            </a:r>
          </a:p>
          <a:p>
            <a:pPr lvl="0" eaLnBrk="0" fontAlgn="base" hangingPunct="0">
              <a:spcBef>
                <a:spcPct val="0"/>
              </a:spcBef>
              <a:spcAft>
                <a:spcPts val="800"/>
              </a:spcAft>
            </a:pPr>
            <a:r>
              <a:rPr lang="en-GB" altLang="en-US" sz="1100" dirty="0">
                <a:solidFill>
                  <a:srgbClr val="7030A0"/>
                </a:solidFill>
                <a:latin typeface="XCCW Joined 1a" panose="03050602040000000000" pitchFamily="66" charset="0"/>
              </a:rPr>
              <a:t>Purple Words – </a:t>
            </a:r>
            <a:r>
              <a:rPr lang="en-GB" altLang="en-US" sz="1100" dirty="0" err="1">
                <a:solidFill>
                  <a:srgbClr val="7030A0"/>
                </a:solidFill>
                <a:latin typeface="XCCW Joined 1a" panose="03050602040000000000" pitchFamily="66" charset="0"/>
              </a:rPr>
              <a:t>Yr</a:t>
            </a:r>
            <a:r>
              <a:rPr lang="en-GB" altLang="en-US" sz="1100" dirty="0">
                <a:solidFill>
                  <a:srgbClr val="7030A0"/>
                </a:solidFill>
                <a:latin typeface="XCCW Joined 1a" panose="03050602040000000000" pitchFamily="66" charset="0"/>
              </a:rPr>
              <a:t> 5 Academic word list</a:t>
            </a:r>
            <a:r>
              <a:rPr lang="en-GB" altLang="en-US" sz="1100" dirty="0" smtClean="0">
                <a:solidFill>
                  <a:srgbClr val="7030A0"/>
                </a:solidFill>
                <a:latin typeface="XCCW Joined 1a" panose="03050602040000000000" pitchFamily="66" charset="0"/>
              </a:rPr>
              <a:t>.</a:t>
            </a:r>
            <a:endParaRPr lang="en-GB" altLang="en-US" sz="1100" dirty="0" smtClean="0">
              <a:solidFill>
                <a:srgbClr val="0070C0"/>
              </a:solidFill>
              <a:latin typeface="XCCW Joined 1a" panose="03050602040000000000" pitchFamily="66"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lang="en-GB" altLang="en-US" sz="1100" dirty="0" smtClean="0">
                <a:solidFill>
                  <a:schemeClr val="accent6"/>
                </a:solidFill>
                <a:latin typeface="XCCW Joined 1a" panose="03050602040000000000" pitchFamily="66" charset="0"/>
              </a:rPr>
              <a:t>Green Words – National Curriculum words from </a:t>
            </a:r>
            <a:r>
              <a:rPr lang="en-GB" altLang="en-US" sz="1100" dirty="0" err="1" smtClean="0">
                <a:solidFill>
                  <a:schemeClr val="accent6"/>
                </a:solidFill>
                <a:latin typeface="XCCW Joined 1a" panose="03050602040000000000" pitchFamily="66" charset="0"/>
              </a:rPr>
              <a:t>prev</a:t>
            </a:r>
            <a:r>
              <a:rPr lang="en-GB" altLang="en-US" sz="1100" dirty="0" smtClean="0">
                <a:solidFill>
                  <a:schemeClr val="accent6"/>
                </a:solidFill>
                <a:latin typeface="XCCW Joined 1a" panose="03050602040000000000" pitchFamily="66" charset="0"/>
              </a:rPr>
              <a:t> years. </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1100" b="0" i="0" u="none" strike="noStrike" cap="none" normalizeH="0" baseline="0" dirty="0" smtClean="0">
                <a:ln>
                  <a:noFill/>
                </a:ln>
                <a:effectLst/>
                <a:latin typeface="XCCW Joined 1a" panose="03050602040000000000" pitchFamily="66" charset="0"/>
              </a:rPr>
              <a:t>Black Words</a:t>
            </a:r>
            <a:r>
              <a:rPr kumimoji="0" lang="en-GB" altLang="en-US" sz="1100" b="0" i="0" u="none" strike="noStrike" cap="none" normalizeH="0" dirty="0" smtClean="0">
                <a:ln>
                  <a:noFill/>
                </a:ln>
                <a:effectLst/>
                <a:latin typeface="XCCW Joined 1a" panose="03050602040000000000" pitchFamily="66" charset="0"/>
              </a:rPr>
              <a:t> – high frequency expected knowledge words</a:t>
            </a:r>
          </a:p>
          <a:p>
            <a:pPr marL="0" marR="0" lvl="0" indent="0" algn="l" defTabSz="914400" rtl="0" eaLnBrk="0" fontAlgn="base" latinLnBrk="0" hangingPunct="0">
              <a:lnSpc>
                <a:spcPct val="100000"/>
              </a:lnSpc>
              <a:spcBef>
                <a:spcPct val="0"/>
              </a:spcBef>
              <a:spcAft>
                <a:spcPts val="800"/>
              </a:spcAft>
              <a:buClrTx/>
              <a:buSzTx/>
              <a:buFontTx/>
              <a:buNone/>
              <a:tabLst/>
            </a:pPr>
            <a:endParaRPr kumimoji="0" lang="en-US" altLang="en-US" sz="1800" b="0" i="0" u="none" strike="noStrike" cap="none" normalizeH="0" baseline="0" dirty="0" smtClean="0">
              <a:ln>
                <a:noFill/>
              </a:ln>
              <a:effectLst/>
              <a:latin typeface="XCCW Joined 1a" panose="03050602040000000000" pitchFamily="66" charset="0"/>
            </a:endParaRPr>
          </a:p>
        </p:txBody>
      </p:sp>
      <p:sp>
        <p:nvSpPr>
          <p:cNvPr id="8" name="Rectangle 7"/>
          <p:cNvSpPr/>
          <p:nvPr/>
        </p:nvSpPr>
        <p:spPr>
          <a:xfrm>
            <a:off x="157020" y="5012944"/>
            <a:ext cx="11722025" cy="1754326"/>
          </a:xfrm>
          <a:prstGeom prst="rect">
            <a:avLst/>
          </a:prstGeom>
          <a:ln>
            <a:solidFill>
              <a:schemeClr val="tx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0"/>
              </a:spcAft>
            </a:pPr>
            <a:r>
              <a:rPr lang="en-GB" sz="1200" b="1" u="sng" dirty="0" smtClean="0">
                <a:latin typeface="XCCW Joined 1a" panose="03050602040000000000" pitchFamily="66" charset="0"/>
                <a:ea typeface="Times New Roman" panose="02020603050405020304" pitchFamily="18" charset="0"/>
              </a:rPr>
              <a:t>Homework </a:t>
            </a:r>
            <a:r>
              <a:rPr lang="en-GB" sz="1200" b="1" u="sng" dirty="0">
                <a:latin typeface="XCCW Joined 1a" panose="03050602040000000000" pitchFamily="66" charset="0"/>
                <a:ea typeface="Times New Roman" panose="02020603050405020304" pitchFamily="18" charset="0"/>
              </a:rPr>
              <a:t>task</a:t>
            </a:r>
            <a:r>
              <a:rPr lang="en-GB" sz="1200" b="1" u="sng" dirty="0" smtClean="0">
                <a:latin typeface="XCCW Joined 1a" panose="03050602040000000000" pitchFamily="66" charset="0"/>
                <a:ea typeface="Times New Roman" panose="02020603050405020304" pitchFamily="18" charset="0"/>
              </a:rPr>
              <a:t>: Create a fact sheet for our Courageous Advocate</a:t>
            </a:r>
          </a:p>
          <a:p>
            <a:pPr>
              <a:spcAft>
                <a:spcPts val="0"/>
              </a:spcAft>
            </a:pPr>
            <a:r>
              <a:rPr lang="en-GB" sz="1200" dirty="0" smtClean="0">
                <a:latin typeface="XCCW Joined 1a" panose="03050602040000000000" pitchFamily="66" charset="0"/>
                <a:ea typeface="Times New Roman" panose="02020603050405020304" pitchFamily="18" charset="0"/>
              </a:rPr>
              <a:t>Each half term each class will be given a Courageous Advocate to look at. </a:t>
            </a:r>
            <a:r>
              <a:rPr lang="en-GB" sz="1200" dirty="0">
                <a:latin typeface="XCCW Joined 1a" panose="03050602040000000000" pitchFamily="66" charset="0"/>
                <a:ea typeface="Times New Roman" panose="02020603050405020304" pitchFamily="18" charset="0"/>
              </a:rPr>
              <a:t>A courageous advocate is some who stands up for what they believe in, even if their opinion is not the opinion of the majority. They speak up for people who can’t speak up for themselves and raise awareness through their actions. </a:t>
            </a:r>
            <a:r>
              <a:rPr lang="en-GB" sz="1200" dirty="0" smtClean="0">
                <a:latin typeface="XCCW Joined 1a" panose="03050602040000000000" pitchFamily="66" charset="0"/>
                <a:ea typeface="Times New Roman" panose="02020603050405020304" pitchFamily="18" charset="0"/>
              </a:rPr>
              <a:t>We </a:t>
            </a:r>
            <a:r>
              <a:rPr lang="en-GB" sz="1200" dirty="0">
                <a:latin typeface="XCCW Joined 1a" panose="03050602040000000000" pitchFamily="66" charset="0"/>
                <a:ea typeface="Times New Roman" panose="02020603050405020304" pitchFamily="18" charset="0"/>
              </a:rPr>
              <a:t>would like the children to complete </a:t>
            </a:r>
            <a:r>
              <a:rPr lang="en-GB" sz="1200" dirty="0" smtClean="0">
                <a:latin typeface="XCCW Joined 1a" panose="03050602040000000000" pitchFamily="66" charset="0"/>
                <a:ea typeface="Times New Roman" panose="02020603050405020304" pitchFamily="18" charset="0"/>
              </a:rPr>
              <a:t>a fact sheet for their classes Courageous Advocate. </a:t>
            </a:r>
            <a:r>
              <a:rPr lang="en-GB" sz="1200" dirty="0">
                <a:latin typeface="XCCW Joined 1a" panose="03050602040000000000" pitchFamily="66" charset="0"/>
                <a:ea typeface="Times New Roman" panose="02020603050405020304" pitchFamily="18" charset="0"/>
              </a:rPr>
              <a:t>They can work </a:t>
            </a:r>
            <a:r>
              <a:rPr lang="en-GB" sz="1200" dirty="0" smtClean="0">
                <a:latin typeface="XCCW Joined 1a" panose="03050602040000000000" pitchFamily="66" charset="0"/>
                <a:ea typeface="Times New Roman" panose="02020603050405020304" pitchFamily="18" charset="0"/>
              </a:rPr>
              <a:t>on the given fact sheet or create something themselves using an electronic programme.</a:t>
            </a:r>
            <a:endParaRPr lang="en-GB" sz="1200" dirty="0">
              <a:latin typeface="XCCW Joined 1a" panose="03050602040000000000" pitchFamily="66" charset="0"/>
              <a:ea typeface="Times New Roman" panose="02020603050405020304" pitchFamily="18" charset="0"/>
            </a:endParaRPr>
          </a:p>
          <a:p>
            <a:pPr>
              <a:spcAft>
                <a:spcPts val="0"/>
              </a:spcAft>
            </a:pPr>
            <a:r>
              <a:rPr lang="en-GB" sz="1200" dirty="0" smtClean="0">
                <a:latin typeface="XCCW Joined 1a" panose="03050602040000000000" pitchFamily="66" charset="0"/>
                <a:ea typeface="Times New Roman" panose="02020603050405020304" pitchFamily="18" charset="0"/>
              </a:rPr>
              <a:t>The children will need to complete 1 box on Who their courageous advocate is? 1 box on  What they are a courageous advocate for? And one box on What impact did they have on the lives of people today? </a:t>
            </a:r>
          </a:p>
          <a:p>
            <a:pPr>
              <a:spcAft>
                <a:spcPts val="0"/>
              </a:spcAft>
            </a:pPr>
            <a:r>
              <a:rPr lang="en-GB" sz="1200" dirty="0" smtClean="0">
                <a:latin typeface="XCCW Joined 1a" panose="03050602040000000000" pitchFamily="66" charset="0"/>
                <a:ea typeface="Times New Roman" panose="02020603050405020304" pitchFamily="18" charset="0"/>
              </a:rPr>
              <a:t>The other boxes can contain other facts associated with the person, pictures of the person or anything else suitable. </a:t>
            </a:r>
            <a:endParaRPr lang="en-GB" sz="1200" dirty="0">
              <a:latin typeface="XCCW Joined 1a" panose="03050602040000000000" pitchFamily="66" charset="0"/>
              <a:ea typeface="Times New Roman" panose="02020603050405020304" pitchFamily="18" charset="0"/>
            </a:endParaRPr>
          </a:p>
        </p:txBody>
      </p:sp>
    </p:spTree>
    <p:extLst>
      <p:ext uri="{BB962C8B-B14F-4D97-AF65-F5344CB8AC3E}">
        <p14:creationId xmlns:p14="http://schemas.microsoft.com/office/powerpoint/2010/main" val="2925285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271</Words>
  <Application>Microsoft Office PowerPoint</Application>
  <PresentationFormat>Widescreen</PresentationFormat>
  <Paragraphs>73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XCCW Joined 1a</vt:lpstr>
      <vt:lpstr>Office Theme</vt:lpstr>
      <vt:lpstr>PowerPoint Presentation</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Moody, Ben</dc:creator>
  <cp:lastModifiedBy>Moody, Ben</cp:lastModifiedBy>
  <cp:revision>20</cp:revision>
  <cp:lastPrinted>2019-10-09T20:02:07Z</cp:lastPrinted>
  <dcterms:created xsi:type="dcterms:W3CDTF">2019-10-02T20:01:46Z</dcterms:created>
  <dcterms:modified xsi:type="dcterms:W3CDTF">2019-11-14T11:05:00Z</dcterms:modified>
</cp:coreProperties>
</file>