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6" r:id="rId4"/>
    <p:sldId id="257"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7" d="100"/>
          <a:sy n="67" d="100"/>
        </p:scale>
        <p:origin x="5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4410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25/03/2020</a:t>
            </a:fld>
            <a:endParaRPr lang="en-GB"/>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25/03/2020</a:t>
            </a:fld>
            <a:endParaRPr lang="en-GB"/>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ewportjuniorschool.org.uk/home/key-info/polici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ripadvisor.co.uk/Attraction_Review-g293983-d318946-Reviews-The_Garden_Tomb-Jerusalem_Jerusalem_District.html" TargetMode="External"/><Relationship Id="rId2" Type="http://schemas.openxmlformats.org/officeDocument/2006/relationships/hyperlink" Target="https://gardentomb.com/about" TargetMode="External"/><Relationship Id="rId1" Type="http://schemas.openxmlformats.org/officeDocument/2006/relationships/slideLayout" Target="../slideLayouts/slideLayout7.xml"/><Relationship Id="rId4" Type="http://schemas.openxmlformats.org/officeDocument/2006/relationships/hyperlink" Target="https://www.youtube.com/watch?v=kagLdjf26F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2658" y="2244436"/>
            <a:ext cx="3036035" cy="2087419"/>
          </a:xfrm>
          <a:prstGeom prst="rect">
            <a:avLst/>
          </a:prstGeom>
          <a:noFill/>
        </p:spPr>
        <p:txBody>
          <a:bodyPr wrap="square" rtlCol="0">
            <a:spAutoFit/>
          </a:bodyPr>
          <a:lstStyle/>
          <a:p>
            <a:endParaRPr lang="en-GB" dirty="0"/>
          </a:p>
        </p:txBody>
      </p:sp>
      <p:sp>
        <p:nvSpPr>
          <p:cNvPr id="18" name="Rectangle 17"/>
          <p:cNvSpPr/>
          <p:nvPr/>
        </p:nvSpPr>
        <p:spPr>
          <a:xfrm>
            <a:off x="4375275" y="341311"/>
            <a:ext cx="2758191"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Day 4: Short Division</a:t>
            </a:r>
          </a:p>
        </p:txBody>
      </p:sp>
      <p:sp>
        <p:nvSpPr>
          <p:cNvPr id="19" name="Rectangle 18"/>
          <p:cNvSpPr/>
          <p:nvPr/>
        </p:nvSpPr>
        <p:spPr>
          <a:xfrm>
            <a:off x="207313" y="355240"/>
            <a:ext cx="1409937"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Warm up </a:t>
            </a:r>
          </a:p>
        </p:txBody>
      </p:sp>
      <p:sp>
        <p:nvSpPr>
          <p:cNvPr id="20" name="TextBox 19"/>
          <p:cNvSpPr txBox="1"/>
          <p:nvPr/>
        </p:nvSpPr>
        <p:spPr>
          <a:xfrm>
            <a:off x="1001640" y="55120"/>
            <a:ext cx="11781487" cy="369332"/>
          </a:xfrm>
          <a:prstGeom prst="rect">
            <a:avLst/>
          </a:prstGeom>
          <a:noFill/>
        </p:spPr>
        <p:txBody>
          <a:bodyPr wrap="square" rtlCol="0">
            <a:spAutoFit/>
          </a:bodyPr>
          <a:lstStyle/>
          <a:p>
            <a:r>
              <a:rPr lang="en-GB" i="1" dirty="0"/>
              <a:t>Follow this sheet to revisit a topic from year 6 maths. Complete as much as you feel confident doing</a:t>
            </a:r>
            <a:r>
              <a:rPr lang="en-GB" dirty="0"/>
              <a:t>.</a:t>
            </a:r>
          </a:p>
        </p:txBody>
      </p:sp>
      <p:pic>
        <p:nvPicPr>
          <p:cNvPr id="24" name="Picture 23">
            <a:extLst>
              <a:ext uri="{FF2B5EF4-FFF2-40B4-BE49-F238E27FC236}">
                <a16:creationId xmlns:a16="http://schemas.microsoft.com/office/drawing/2014/main" id="{641B812B-90A7-446C-AB9A-62B2ADCA270B}"/>
              </a:ext>
            </a:extLst>
          </p:cNvPr>
          <p:cNvPicPr>
            <a:picLocks noChangeAspect="1"/>
          </p:cNvPicPr>
          <p:nvPr/>
        </p:nvPicPr>
        <p:blipFill>
          <a:blip r:embed="rId2"/>
          <a:stretch>
            <a:fillRect/>
          </a:stretch>
        </p:blipFill>
        <p:spPr>
          <a:xfrm>
            <a:off x="0" y="3319650"/>
            <a:ext cx="3759514" cy="3483230"/>
          </a:xfrm>
          <a:prstGeom prst="rect">
            <a:avLst/>
          </a:prstGeom>
        </p:spPr>
      </p:pic>
      <p:pic>
        <p:nvPicPr>
          <p:cNvPr id="25" name="Picture 24">
            <a:extLst>
              <a:ext uri="{FF2B5EF4-FFF2-40B4-BE49-F238E27FC236}">
                <a16:creationId xmlns:a16="http://schemas.microsoft.com/office/drawing/2014/main" id="{E1ED4F57-75EE-474B-9E95-96EA67FDF3AF}"/>
              </a:ext>
            </a:extLst>
          </p:cNvPr>
          <p:cNvPicPr>
            <a:picLocks noChangeAspect="1"/>
          </p:cNvPicPr>
          <p:nvPr/>
        </p:nvPicPr>
        <p:blipFill>
          <a:blip r:embed="rId3"/>
          <a:stretch>
            <a:fillRect/>
          </a:stretch>
        </p:blipFill>
        <p:spPr>
          <a:xfrm>
            <a:off x="137514" y="816905"/>
            <a:ext cx="3443752" cy="2612095"/>
          </a:xfrm>
          <a:prstGeom prst="rect">
            <a:avLst/>
          </a:prstGeom>
        </p:spPr>
      </p:pic>
      <p:pic>
        <p:nvPicPr>
          <p:cNvPr id="26" name="Picture 25">
            <a:extLst>
              <a:ext uri="{FF2B5EF4-FFF2-40B4-BE49-F238E27FC236}">
                <a16:creationId xmlns:a16="http://schemas.microsoft.com/office/drawing/2014/main" id="{EA6CCA65-3C92-4CCB-A8A7-436F170A62F5}"/>
              </a:ext>
            </a:extLst>
          </p:cNvPr>
          <p:cNvPicPr>
            <a:picLocks noChangeAspect="1"/>
          </p:cNvPicPr>
          <p:nvPr/>
        </p:nvPicPr>
        <p:blipFill>
          <a:blip r:embed="rId4"/>
          <a:stretch>
            <a:fillRect/>
          </a:stretch>
        </p:blipFill>
        <p:spPr>
          <a:xfrm>
            <a:off x="3759514" y="5705504"/>
            <a:ext cx="4238092" cy="1019175"/>
          </a:xfrm>
          <a:prstGeom prst="rect">
            <a:avLst/>
          </a:prstGeom>
        </p:spPr>
      </p:pic>
      <p:pic>
        <p:nvPicPr>
          <p:cNvPr id="27" name="Picture 26">
            <a:extLst>
              <a:ext uri="{FF2B5EF4-FFF2-40B4-BE49-F238E27FC236}">
                <a16:creationId xmlns:a16="http://schemas.microsoft.com/office/drawing/2014/main" id="{59956171-7F94-4E80-83C5-8D397B4DB210}"/>
              </a:ext>
            </a:extLst>
          </p:cNvPr>
          <p:cNvPicPr>
            <a:picLocks noChangeAspect="1"/>
          </p:cNvPicPr>
          <p:nvPr/>
        </p:nvPicPr>
        <p:blipFill>
          <a:blip r:embed="rId5"/>
          <a:stretch>
            <a:fillRect/>
          </a:stretch>
        </p:blipFill>
        <p:spPr>
          <a:xfrm>
            <a:off x="3581266" y="874978"/>
            <a:ext cx="4153447" cy="4599059"/>
          </a:xfrm>
          <a:prstGeom prst="rect">
            <a:avLst/>
          </a:prstGeom>
        </p:spPr>
      </p:pic>
      <p:pic>
        <p:nvPicPr>
          <p:cNvPr id="28" name="Picture 27">
            <a:extLst>
              <a:ext uri="{FF2B5EF4-FFF2-40B4-BE49-F238E27FC236}">
                <a16:creationId xmlns:a16="http://schemas.microsoft.com/office/drawing/2014/main" id="{89219D4D-60B8-46D8-8B08-FC18663BD54C}"/>
              </a:ext>
            </a:extLst>
          </p:cNvPr>
          <p:cNvPicPr>
            <a:picLocks noChangeAspect="1"/>
          </p:cNvPicPr>
          <p:nvPr/>
        </p:nvPicPr>
        <p:blipFill>
          <a:blip r:embed="rId6"/>
          <a:stretch>
            <a:fillRect/>
          </a:stretch>
        </p:blipFill>
        <p:spPr>
          <a:xfrm>
            <a:off x="7734713" y="373494"/>
            <a:ext cx="4457287" cy="3307308"/>
          </a:xfrm>
          <a:prstGeom prst="rect">
            <a:avLst/>
          </a:prstGeom>
        </p:spPr>
      </p:pic>
      <p:pic>
        <p:nvPicPr>
          <p:cNvPr id="29" name="Picture 28">
            <a:extLst>
              <a:ext uri="{FF2B5EF4-FFF2-40B4-BE49-F238E27FC236}">
                <a16:creationId xmlns:a16="http://schemas.microsoft.com/office/drawing/2014/main" id="{1B31FE6C-6C4D-4C92-A8BA-D02F59968D22}"/>
              </a:ext>
            </a:extLst>
          </p:cNvPr>
          <p:cNvPicPr>
            <a:picLocks noChangeAspect="1"/>
          </p:cNvPicPr>
          <p:nvPr/>
        </p:nvPicPr>
        <p:blipFill>
          <a:blip r:embed="rId7"/>
          <a:stretch>
            <a:fillRect/>
          </a:stretch>
        </p:blipFill>
        <p:spPr>
          <a:xfrm>
            <a:off x="7997606" y="4024052"/>
            <a:ext cx="4153447" cy="2578807"/>
          </a:xfrm>
          <a:prstGeom prst="rect">
            <a:avLst/>
          </a:prstGeom>
        </p:spPr>
      </p:pic>
    </p:spTree>
    <p:extLst>
      <p:ext uri="{BB962C8B-B14F-4D97-AF65-F5344CB8AC3E}">
        <p14:creationId xmlns:p14="http://schemas.microsoft.com/office/powerpoint/2010/main" val="203189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678E29-56D3-47AA-80DA-B1A7FE0DF95A}"/>
              </a:ext>
            </a:extLst>
          </p:cNvPr>
          <p:cNvSpPr/>
          <p:nvPr/>
        </p:nvSpPr>
        <p:spPr>
          <a:xfrm>
            <a:off x="300038" y="1135858"/>
            <a:ext cx="11501437" cy="192166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4E12DBBD-5759-4C63-BC8B-561A7A72C275}"/>
              </a:ext>
            </a:extLst>
          </p:cNvPr>
          <p:cNvSpPr>
            <a:spLocks noGrp="1"/>
          </p:cNvSpPr>
          <p:nvPr>
            <p:ph type="subTitle" idx="1"/>
          </p:nvPr>
        </p:nvSpPr>
        <p:spPr>
          <a:xfrm>
            <a:off x="64294" y="1287464"/>
            <a:ext cx="10733448" cy="1655762"/>
          </a:xfrm>
        </p:spPr>
        <p:txBody>
          <a:bodyPr/>
          <a:lstStyle/>
          <a:p>
            <a:r>
              <a:rPr lang="en-GB" dirty="0"/>
              <a:t>Recently you have been practising your addition skills and you are really good at these calculations now.  Remember the method most of us use looks like this:</a:t>
            </a:r>
          </a:p>
          <a:p>
            <a:r>
              <a:rPr lang="en-GB" dirty="0"/>
              <a:t>You can look at the calculation policy for more help: </a:t>
            </a:r>
            <a:r>
              <a:rPr lang="en-GB" dirty="0">
                <a:hlinkClick r:id="rId2"/>
              </a:rPr>
              <a:t>https://newportjuniorschool.org.uk/home/key-info/policies/</a:t>
            </a:r>
            <a:r>
              <a:rPr lang="en-GB" dirty="0"/>
              <a:t> </a:t>
            </a:r>
          </a:p>
        </p:txBody>
      </p:sp>
      <p:sp>
        <p:nvSpPr>
          <p:cNvPr id="4" name="Rectangle 3">
            <a:extLst>
              <a:ext uri="{FF2B5EF4-FFF2-40B4-BE49-F238E27FC236}">
                <a16:creationId xmlns:a16="http://schemas.microsoft.com/office/drawing/2014/main" id="{A5F0A27A-A048-4FB7-BBC0-2471C78376C3}"/>
              </a:ext>
            </a:extLst>
          </p:cNvPr>
          <p:cNvSpPr/>
          <p:nvPr/>
        </p:nvSpPr>
        <p:spPr>
          <a:xfrm>
            <a:off x="2032003" y="107455"/>
            <a:ext cx="812799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Thurs</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day’s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Maths</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for Year 6</a:t>
            </a:r>
          </a:p>
        </p:txBody>
      </p:sp>
      <p:graphicFrame>
        <p:nvGraphicFramePr>
          <p:cNvPr id="7" name="Table 7">
            <a:extLst>
              <a:ext uri="{FF2B5EF4-FFF2-40B4-BE49-F238E27FC236}">
                <a16:creationId xmlns:a16="http://schemas.microsoft.com/office/drawing/2014/main" id="{331DB7C5-76A7-4F30-888C-943BF324E69F}"/>
              </a:ext>
            </a:extLst>
          </p:cNvPr>
          <p:cNvGraphicFramePr>
            <a:graphicFrameLocks noGrp="1"/>
          </p:cNvGraphicFramePr>
          <p:nvPr>
            <p:extLst>
              <p:ext uri="{D42A27DB-BD31-4B8C-83A1-F6EECF244321}">
                <p14:modId xmlns:p14="http://schemas.microsoft.com/office/powerpoint/2010/main" val="320751105"/>
              </p:ext>
            </p:extLst>
          </p:nvPr>
        </p:nvGraphicFramePr>
        <p:xfrm>
          <a:off x="397839" y="3162598"/>
          <a:ext cx="11396322" cy="3156716"/>
        </p:xfrm>
        <a:graphic>
          <a:graphicData uri="http://schemas.openxmlformats.org/drawingml/2006/table">
            <a:tbl>
              <a:tblPr firstRow="1" bandRow="1">
                <a:tableStyleId>{5C22544A-7EE6-4342-B048-85BDC9FD1C3A}</a:tableStyleId>
              </a:tblPr>
              <a:tblGrid>
                <a:gridCol w="3798774">
                  <a:extLst>
                    <a:ext uri="{9D8B030D-6E8A-4147-A177-3AD203B41FA5}">
                      <a16:colId xmlns:a16="http://schemas.microsoft.com/office/drawing/2014/main" val="2629130885"/>
                    </a:ext>
                  </a:extLst>
                </a:gridCol>
                <a:gridCol w="3798774">
                  <a:extLst>
                    <a:ext uri="{9D8B030D-6E8A-4147-A177-3AD203B41FA5}">
                      <a16:colId xmlns:a16="http://schemas.microsoft.com/office/drawing/2014/main" val="1020081233"/>
                    </a:ext>
                  </a:extLst>
                </a:gridCol>
                <a:gridCol w="3798774">
                  <a:extLst>
                    <a:ext uri="{9D8B030D-6E8A-4147-A177-3AD203B41FA5}">
                      <a16:colId xmlns:a16="http://schemas.microsoft.com/office/drawing/2014/main" val="2526418999"/>
                    </a:ext>
                  </a:extLst>
                </a:gridCol>
              </a:tblGrid>
              <a:tr h="3156716">
                <a:tc>
                  <a:txBody>
                    <a:bodyPr/>
                    <a:lstStyle/>
                    <a:p>
                      <a:endParaRPr lang="en-GB" dirty="0">
                        <a:solidFill>
                          <a:schemeClr val="bg1"/>
                        </a:solidFill>
                      </a:endParaRPr>
                    </a:p>
                  </a:txBody>
                  <a:tcPr/>
                </a:tc>
                <a:tc>
                  <a:txBody>
                    <a:bodyPr/>
                    <a:lstStyle/>
                    <a:p>
                      <a:endParaRPr lang="en-GB" dirty="0">
                        <a:solidFill>
                          <a:schemeClr val="bg1"/>
                        </a:solidFill>
                      </a:endParaRPr>
                    </a:p>
                  </a:txBody>
                  <a:tcPr/>
                </a:tc>
                <a:tc>
                  <a:txBody>
                    <a:bodyPr/>
                    <a:lstStyle/>
                    <a:p>
                      <a:endParaRPr lang="en-GB" dirty="0">
                        <a:solidFill>
                          <a:schemeClr val="bg1"/>
                        </a:solidFill>
                      </a:endParaRPr>
                    </a:p>
                  </a:txBody>
                  <a:tcPr/>
                </a:tc>
                <a:extLst>
                  <a:ext uri="{0D108BD9-81ED-4DB2-BD59-A6C34878D82A}">
                    <a16:rowId xmlns:a16="http://schemas.microsoft.com/office/drawing/2014/main" val="4226826055"/>
                  </a:ext>
                </a:extLst>
              </a:tr>
            </a:tbl>
          </a:graphicData>
        </a:graphic>
      </p:graphicFrame>
      <p:pic>
        <p:nvPicPr>
          <p:cNvPr id="9" name="Picture 8">
            <a:extLst>
              <a:ext uri="{FF2B5EF4-FFF2-40B4-BE49-F238E27FC236}">
                <a16:creationId xmlns:a16="http://schemas.microsoft.com/office/drawing/2014/main" id="{7E4F0C88-DDEE-47C1-9E9C-1C011732F07B}"/>
              </a:ext>
            </a:extLst>
          </p:cNvPr>
          <p:cNvPicPr>
            <a:picLocks noChangeAspect="1"/>
          </p:cNvPicPr>
          <p:nvPr/>
        </p:nvPicPr>
        <p:blipFill>
          <a:blip r:embed="rId3"/>
          <a:stretch>
            <a:fillRect/>
          </a:stretch>
        </p:blipFill>
        <p:spPr>
          <a:xfrm>
            <a:off x="820662" y="20798"/>
            <a:ext cx="1092995" cy="1109682"/>
          </a:xfrm>
          <a:prstGeom prst="rect">
            <a:avLst/>
          </a:prstGeom>
        </p:spPr>
      </p:pic>
    </p:spTree>
    <p:extLst>
      <p:ext uri="{BB962C8B-B14F-4D97-AF65-F5344CB8AC3E}">
        <p14:creationId xmlns:p14="http://schemas.microsoft.com/office/powerpoint/2010/main" val="26599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403907" y="1273428"/>
            <a:ext cx="10939141" cy="12902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093805-7A61-4AA2-8752-D28CF1AB21BF}"/>
              </a:ext>
            </a:extLst>
          </p:cNvPr>
          <p:cNvSpPr/>
          <p:nvPr/>
        </p:nvSpPr>
        <p:spPr>
          <a:xfrm>
            <a:off x="1854888" y="151208"/>
            <a:ext cx="832516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Thur</a:t>
            </a:r>
            <a:r>
              <a:rPr lang="en-US" sz="5400" b="1" cap="none" spc="0" dirty="0">
                <a:ln w="22225">
                  <a:solidFill>
                    <a:schemeClr val="accent2"/>
                  </a:solidFill>
                  <a:prstDash val="solid"/>
                </a:ln>
                <a:solidFill>
                  <a:schemeClr val="accent2">
                    <a:lumMod val="40000"/>
                    <a:lumOff val="60000"/>
                  </a:schemeClr>
                </a:solidFill>
                <a:effectLst/>
              </a:rPr>
              <a:t>sday’s English for Year 6</a:t>
            </a: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pic>
        <p:nvPicPr>
          <p:cNvPr id="9" name="Picture 8"/>
          <p:cNvPicPr>
            <a:picLocks noChangeAspect="1"/>
          </p:cNvPicPr>
          <p:nvPr/>
        </p:nvPicPr>
        <p:blipFill>
          <a:blip r:embed="rId3"/>
          <a:stretch>
            <a:fillRect/>
          </a:stretch>
        </p:blipFill>
        <p:spPr>
          <a:xfrm>
            <a:off x="2962275" y="990458"/>
            <a:ext cx="4361224" cy="5867542"/>
          </a:xfrm>
          <a:prstGeom prst="rect">
            <a:avLst/>
          </a:prstGeom>
        </p:spPr>
      </p:pic>
      <p:pic>
        <p:nvPicPr>
          <p:cNvPr id="10" name="Picture 9"/>
          <p:cNvPicPr>
            <a:picLocks noChangeAspect="1"/>
          </p:cNvPicPr>
          <p:nvPr/>
        </p:nvPicPr>
        <p:blipFill>
          <a:blip r:embed="rId4"/>
          <a:stretch>
            <a:fillRect/>
          </a:stretch>
        </p:blipFill>
        <p:spPr>
          <a:xfrm>
            <a:off x="7494141" y="893385"/>
            <a:ext cx="4361224" cy="5964615"/>
          </a:xfrm>
          <a:prstGeom prst="rect">
            <a:avLst/>
          </a:prstGeom>
        </p:spPr>
      </p:pic>
      <p:sp>
        <p:nvSpPr>
          <p:cNvPr id="11" name="TextBox 10"/>
          <p:cNvSpPr txBox="1"/>
          <p:nvPr/>
        </p:nvSpPr>
        <p:spPr>
          <a:xfrm>
            <a:off x="193993" y="2682888"/>
            <a:ext cx="2768282" cy="1754326"/>
          </a:xfrm>
          <a:prstGeom prst="rect">
            <a:avLst/>
          </a:prstGeom>
          <a:noFill/>
        </p:spPr>
        <p:txBody>
          <a:bodyPr wrap="square" rtlCol="0">
            <a:spAutoFit/>
          </a:bodyPr>
          <a:lstStyle/>
          <a:p>
            <a:r>
              <a:rPr lang="en-GB" dirty="0"/>
              <a:t>Children are teachers today!</a:t>
            </a:r>
          </a:p>
          <a:p>
            <a:endParaRPr lang="en-GB" dirty="0"/>
          </a:p>
          <a:p>
            <a:r>
              <a:rPr lang="en-GB" dirty="0"/>
              <a:t>Children to mark and spot errors in the SPAG questions.</a:t>
            </a:r>
          </a:p>
        </p:txBody>
      </p:sp>
    </p:spTree>
    <p:extLst>
      <p:ext uri="{BB962C8B-B14F-4D97-AF65-F5344CB8AC3E}">
        <p14:creationId xmlns:p14="http://schemas.microsoft.com/office/powerpoint/2010/main" val="107183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403907" y="1273428"/>
            <a:ext cx="10939141" cy="12902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093805-7A61-4AA2-8752-D28CF1AB21BF}"/>
              </a:ext>
            </a:extLst>
          </p:cNvPr>
          <p:cNvSpPr/>
          <p:nvPr/>
        </p:nvSpPr>
        <p:spPr>
          <a:xfrm>
            <a:off x="1854888" y="151208"/>
            <a:ext cx="832516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Thur</a:t>
            </a:r>
            <a:r>
              <a:rPr lang="en-US" sz="5400" b="1" cap="none" spc="0" dirty="0">
                <a:ln w="22225">
                  <a:solidFill>
                    <a:schemeClr val="accent2"/>
                  </a:solidFill>
                  <a:prstDash val="solid"/>
                </a:ln>
                <a:solidFill>
                  <a:schemeClr val="accent2">
                    <a:lumMod val="40000"/>
                    <a:lumOff val="60000"/>
                  </a:schemeClr>
                </a:solidFill>
                <a:effectLst/>
              </a:rPr>
              <a:t>sday’s English for Year 6</a:t>
            </a: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sp>
        <p:nvSpPr>
          <p:cNvPr id="11" name="TextBox 10"/>
          <p:cNvSpPr txBox="1"/>
          <p:nvPr/>
        </p:nvSpPr>
        <p:spPr>
          <a:xfrm>
            <a:off x="520537" y="2937164"/>
            <a:ext cx="3321790" cy="1200329"/>
          </a:xfrm>
          <a:prstGeom prst="rect">
            <a:avLst/>
          </a:prstGeom>
          <a:noFill/>
        </p:spPr>
        <p:txBody>
          <a:bodyPr wrap="square" rtlCol="0">
            <a:spAutoFit/>
          </a:bodyPr>
          <a:lstStyle/>
          <a:p>
            <a:r>
              <a:rPr lang="en-GB" dirty="0"/>
              <a:t>Children are teachers today!</a:t>
            </a:r>
          </a:p>
          <a:p>
            <a:endParaRPr lang="en-GB" dirty="0"/>
          </a:p>
          <a:p>
            <a:r>
              <a:rPr lang="en-GB" dirty="0"/>
              <a:t>Children to mark and spot errors in the SPAG questions.</a:t>
            </a:r>
          </a:p>
        </p:txBody>
      </p:sp>
      <p:pic>
        <p:nvPicPr>
          <p:cNvPr id="4" name="Picture 3"/>
          <p:cNvPicPr>
            <a:picLocks noChangeAspect="1"/>
          </p:cNvPicPr>
          <p:nvPr/>
        </p:nvPicPr>
        <p:blipFill>
          <a:blip r:embed="rId3"/>
          <a:stretch>
            <a:fillRect/>
          </a:stretch>
        </p:blipFill>
        <p:spPr>
          <a:xfrm>
            <a:off x="4152179" y="1679321"/>
            <a:ext cx="6639621" cy="4940553"/>
          </a:xfrm>
          <a:prstGeom prst="rect">
            <a:avLst/>
          </a:prstGeom>
        </p:spPr>
      </p:pic>
    </p:spTree>
    <p:extLst>
      <p:ext uri="{BB962C8B-B14F-4D97-AF65-F5344CB8AC3E}">
        <p14:creationId xmlns:p14="http://schemas.microsoft.com/office/powerpoint/2010/main" val="1233111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5A79C-6F59-477B-8E14-AB8D295AEEB0}"/>
              </a:ext>
            </a:extLst>
          </p:cNvPr>
          <p:cNvSpPr/>
          <p:nvPr/>
        </p:nvSpPr>
        <p:spPr>
          <a:xfrm>
            <a:off x="2944278" y="-106933"/>
            <a:ext cx="649870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other activity:</a:t>
            </a:r>
          </a:p>
        </p:txBody>
      </p:sp>
      <p:sp>
        <p:nvSpPr>
          <p:cNvPr id="7" name="Rectangle 6"/>
          <p:cNvSpPr/>
          <p:nvPr/>
        </p:nvSpPr>
        <p:spPr>
          <a:xfrm>
            <a:off x="3081792" y="816397"/>
            <a:ext cx="5732851" cy="369332"/>
          </a:xfrm>
          <a:prstGeom prst="rect">
            <a:avLst/>
          </a:prstGeom>
        </p:spPr>
        <p:txBody>
          <a:bodyPr wrap="none">
            <a:spAutoFit/>
          </a:bodyPr>
          <a:lstStyle/>
          <a:p>
            <a:r>
              <a:rPr lang="en-GB" dirty="0"/>
              <a:t>How would a Christian feel after visiting the tomb of Jesus?</a:t>
            </a:r>
          </a:p>
        </p:txBody>
      </p:sp>
      <p:sp>
        <p:nvSpPr>
          <p:cNvPr id="8" name="Rectangle 7"/>
          <p:cNvSpPr/>
          <p:nvPr/>
        </p:nvSpPr>
        <p:spPr>
          <a:xfrm>
            <a:off x="461817" y="1425093"/>
            <a:ext cx="9966037" cy="5078313"/>
          </a:xfrm>
          <a:prstGeom prst="rect">
            <a:avLst/>
          </a:prstGeom>
        </p:spPr>
        <p:txBody>
          <a:bodyPr wrap="square">
            <a:spAutoFit/>
          </a:bodyPr>
          <a:lstStyle/>
          <a:p>
            <a:r>
              <a:rPr lang="en-GB" dirty="0">
                <a:hlinkClick r:id="rId2"/>
              </a:rPr>
              <a:t>https://gardentomb.com/about</a:t>
            </a:r>
            <a:endParaRPr lang="en-GB" dirty="0"/>
          </a:p>
          <a:p>
            <a:endParaRPr lang="en-GB" dirty="0"/>
          </a:p>
          <a:p>
            <a:r>
              <a:rPr lang="en-GB" dirty="0"/>
              <a:t>Use the website to show children that the tomb where Jesus was buried is still a site of Christian worship today. How do you think people feel when they visit this place? Happy? Sad? Curious? </a:t>
            </a:r>
          </a:p>
          <a:p>
            <a:r>
              <a:rPr lang="en-GB" dirty="0"/>
              <a:t>Sentences in book: </a:t>
            </a:r>
          </a:p>
          <a:p>
            <a:r>
              <a:rPr lang="en-GB" dirty="0"/>
              <a:t>A Christian might be happy to visit the tomb because…. </a:t>
            </a:r>
          </a:p>
          <a:p>
            <a:r>
              <a:rPr lang="en-GB" dirty="0"/>
              <a:t>A Christian might be sad to visit the tomb because…. </a:t>
            </a:r>
          </a:p>
          <a:p>
            <a:endParaRPr lang="en-GB" dirty="0"/>
          </a:p>
          <a:p>
            <a:r>
              <a:rPr lang="en-GB" dirty="0">
                <a:hlinkClick r:id="rId3"/>
              </a:rPr>
              <a:t>https://www.tripadvisor.co.uk/Attraction_Review-g293983-d318946-Reviews-The_Garden_Tomb-Jerusalem_Jerusalem_District.html</a:t>
            </a:r>
            <a:r>
              <a:rPr lang="en-GB" dirty="0"/>
              <a:t> </a:t>
            </a:r>
          </a:p>
          <a:p>
            <a:endParaRPr lang="en-GB" dirty="0"/>
          </a:p>
          <a:p>
            <a:r>
              <a:rPr lang="en-GB" dirty="0"/>
              <a:t>Scroll down the read the reviews of the garden tomb. What are people saying about it? Do you think these people are Christians? What do many of them have in common?</a:t>
            </a:r>
          </a:p>
          <a:p>
            <a:endParaRPr lang="en-GB" dirty="0"/>
          </a:p>
          <a:p>
            <a:r>
              <a:rPr lang="en-GB" dirty="0">
                <a:hlinkClick r:id="rId4"/>
              </a:rPr>
              <a:t>https://www.youtube.com/watch?v=kagLdjf26FY</a:t>
            </a:r>
            <a:endParaRPr lang="en-GB" dirty="0"/>
          </a:p>
          <a:p>
            <a:r>
              <a:rPr lang="en-GB" dirty="0"/>
              <a:t>A virtual tour of the tomb. Ask children to imagine they are there visiting the tomb. What impression do they get of the site? Ask children to use their experience from the website to create their own Trip Advisor reviews. Can they create two or three that take on different viewpoints?</a:t>
            </a:r>
          </a:p>
        </p:txBody>
      </p:sp>
    </p:spTree>
    <p:extLst>
      <p:ext uri="{BB962C8B-B14F-4D97-AF65-F5344CB8AC3E}">
        <p14:creationId xmlns:p14="http://schemas.microsoft.com/office/powerpoint/2010/main" val="4088334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345</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Kerr1, Jane</cp:lastModifiedBy>
  <cp:revision>15</cp:revision>
  <dcterms:created xsi:type="dcterms:W3CDTF">2020-03-17T11:23:57Z</dcterms:created>
  <dcterms:modified xsi:type="dcterms:W3CDTF">2020-03-25T10:07:24Z</dcterms:modified>
</cp:coreProperties>
</file>