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9" d="100"/>
          <a:sy n="69" d="100"/>
        </p:scale>
        <p:origin x="4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86DF-4859-4227-BB4C-08CBBC2E0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EDA432-44B2-440D-94AB-561990382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38F458-5647-4406-9441-4FFD23DC84AA}"/>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02356C27-C0F7-4D5B-84CA-C91CDA904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6B30B5-8692-40EE-8BD7-BB007DD9EAE6}"/>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219531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B352-BC8B-48FE-B329-7743BA4B39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5595F8-EBFC-4210-B7DB-2BA5E6D7A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81743-866F-48DB-B092-C3D5D111C1FE}"/>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9B001DB3-F2D7-44D3-9362-EF9EB426F2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3EA62D-0252-474A-A745-976204304508}"/>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46640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48C92-C188-46F4-A481-8BB2287A2D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BF09C7-9760-40B9-A3D7-7EBFCE5630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5B5B0-EE3B-4FAB-83FA-29415FCDDBEB}"/>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5F044ED2-F203-4482-ADB2-E8526BF17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245684-0BBE-4778-8CBD-C4A36F16B8CE}"/>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244105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74A7-3F24-4D20-B6B2-A2B79D7680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155FFC-5842-4FF0-9B51-8C8B23F369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D33A3-206E-49BB-8D42-11988398BCAF}"/>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66F71B8A-0513-402E-BD4E-E61BE5CA68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9C9946-3129-40B3-8AF1-27D82A896BC1}"/>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44571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6516-C07B-4661-A3D1-7A6AB8186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402139-8B4E-42BD-B0E0-34F5D18F9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9DE9FB-D461-4E5F-9E39-01C592DE0F3A}"/>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38BA0CE7-63D7-4C30-9D74-5AEE6BB238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9806B6-65FD-4C40-A6D3-DF9A7F0F2BF3}"/>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17395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4B02-071D-4CCE-81AE-6B64DC482C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B67F6C-ECA1-4F7E-833D-ADF69BF3E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CDD0F-687C-41A5-A6F4-2FEDFF86D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69F3DE-E356-4073-985E-9CA67BAC5553}"/>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6" name="Footer Placeholder 5">
            <a:extLst>
              <a:ext uri="{FF2B5EF4-FFF2-40B4-BE49-F238E27FC236}">
                <a16:creationId xmlns:a16="http://schemas.microsoft.com/office/drawing/2014/main" id="{FC6346C9-AD71-4BB9-9FD5-823F100A26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B863B9-E1B4-43D1-A387-30A2D9D988C8}"/>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370430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F105-3958-4FE8-B766-3902A6C077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70F551-74F6-4DF0-B71B-9CB0F2F29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EE1E7-273A-4F65-A454-F99A548D0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B24909-B7D3-41A7-BABD-60E746C4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6639A-57B9-4DFB-A396-4E84E9A74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E6D5AD-ECA3-4B10-AA78-4CE7D79F5022}"/>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8" name="Footer Placeholder 7">
            <a:extLst>
              <a:ext uri="{FF2B5EF4-FFF2-40B4-BE49-F238E27FC236}">
                <a16:creationId xmlns:a16="http://schemas.microsoft.com/office/drawing/2014/main" id="{1B326770-6BF0-4488-B254-9B93835D10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F6FC0B-3FF9-4AAF-8DB3-4AE132AD15F0}"/>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322506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8FC8-1C9D-4BF3-A7FC-113B9E9A1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11738-9758-4763-8585-B4C0170BA79B}"/>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4" name="Footer Placeholder 3">
            <a:extLst>
              <a:ext uri="{FF2B5EF4-FFF2-40B4-BE49-F238E27FC236}">
                <a16:creationId xmlns:a16="http://schemas.microsoft.com/office/drawing/2014/main" id="{56A513D7-5DE8-4A5C-9365-2C227E1F34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04C291-2DE0-4071-8EB3-406F6FD5E013}"/>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22748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2C59C-3EFD-419E-AEF6-F90AD7B0C500}"/>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3" name="Footer Placeholder 2">
            <a:extLst>
              <a:ext uri="{FF2B5EF4-FFF2-40B4-BE49-F238E27FC236}">
                <a16:creationId xmlns:a16="http://schemas.microsoft.com/office/drawing/2014/main" id="{DD6DA312-5B7F-4504-86F2-8C063DAA6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07C26E-6299-4571-BBD7-7D684CBC83CD}"/>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33308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5D2C-96BB-45B8-BAD2-F0BF3B32D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1DAAF6-3043-458E-A511-F05ADE72B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2BCCB-EDCF-48E8-8354-3158E7F65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C8C05-ABE5-4992-A105-C50F0CFC20D6}"/>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6" name="Footer Placeholder 5">
            <a:extLst>
              <a:ext uri="{FF2B5EF4-FFF2-40B4-BE49-F238E27FC236}">
                <a16:creationId xmlns:a16="http://schemas.microsoft.com/office/drawing/2014/main" id="{DECA8702-6B9A-4B89-AA10-920740BEC8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93F62D-6409-4FC2-96A8-8868B0F2C1E7}"/>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2381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B178-283C-4EEB-9B63-7D6208CD7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8D8528-CB0A-466C-B191-145157D850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7AD3F0-16CA-4E70-B4C2-2734052F1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F3FD7-261D-4573-8750-196C2FB47ADE}"/>
              </a:ext>
            </a:extLst>
          </p:cNvPr>
          <p:cNvSpPr>
            <a:spLocks noGrp="1"/>
          </p:cNvSpPr>
          <p:nvPr>
            <p:ph type="dt" sz="half" idx="10"/>
          </p:nvPr>
        </p:nvSpPr>
        <p:spPr/>
        <p:txBody>
          <a:bodyPr/>
          <a:lstStyle/>
          <a:p>
            <a:fld id="{BFC1D81B-885A-40F5-B207-C90712E8C08E}" type="datetimeFigureOut">
              <a:rPr lang="en-GB" smtClean="0"/>
              <a:t>17/04/2020</a:t>
            </a:fld>
            <a:endParaRPr lang="en-GB"/>
          </a:p>
        </p:txBody>
      </p:sp>
      <p:sp>
        <p:nvSpPr>
          <p:cNvPr id="6" name="Footer Placeholder 5">
            <a:extLst>
              <a:ext uri="{FF2B5EF4-FFF2-40B4-BE49-F238E27FC236}">
                <a16:creationId xmlns:a16="http://schemas.microsoft.com/office/drawing/2014/main" id="{47E0C5D5-C556-44EC-BA62-78FAC0C1E4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A1942D-4CC6-4350-B1A2-DB4FEF117DD9}"/>
              </a:ext>
            </a:extLst>
          </p:cNvPr>
          <p:cNvSpPr>
            <a:spLocks noGrp="1"/>
          </p:cNvSpPr>
          <p:nvPr>
            <p:ph type="sldNum" sz="quarter" idx="12"/>
          </p:nvPr>
        </p:nvSpPr>
        <p:spPr/>
        <p:txBody>
          <a:bodyPr/>
          <a:lstStyle/>
          <a:p>
            <a:fld id="{0D41A6FE-E260-4B62-B7F7-FB7163588F34}" type="slidenum">
              <a:rPr lang="en-GB" smtClean="0"/>
              <a:t>‹#›</a:t>
            </a:fld>
            <a:endParaRPr lang="en-GB"/>
          </a:p>
        </p:txBody>
      </p:sp>
    </p:spTree>
    <p:extLst>
      <p:ext uri="{BB962C8B-B14F-4D97-AF65-F5344CB8AC3E}">
        <p14:creationId xmlns:p14="http://schemas.microsoft.com/office/powerpoint/2010/main" val="23068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EFC89-3A93-4B40-9BED-E1CF270EB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ACEC6-23F7-4E15-9C46-0C1F5CD06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0676F-C2B2-44D5-B8C4-373EF7FAD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1D81B-885A-40F5-B207-C90712E8C08E}" type="datetimeFigureOut">
              <a:rPr lang="en-GB" smtClean="0"/>
              <a:t>17/04/2020</a:t>
            </a:fld>
            <a:endParaRPr lang="en-GB"/>
          </a:p>
        </p:txBody>
      </p:sp>
      <p:sp>
        <p:nvSpPr>
          <p:cNvPr id="5" name="Footer Placeholder 4">
            <a:extLst>
              <a:ext uri="{FF2B5EF4-FFF2-40B4-BE49-F238E27FC236}">
                <a16:creationId xmlns:a16="http://schemas.microsoft.com/office/drawing/2014/main" id="{B34185E3-7E88-495A-99AA-9892A2073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D910A4-8D6C-468F-8764-4DC6374DB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A6FE-E260-4B62-B7F7-FB7163588F34}" type="slidenum">
              <a:rPr lang="en-GB" smtClean="0"/>
              <a:t>‹#›</a:t>
            </a:fld>
            <a:endParaRPr lang="en-GB"/>
          </a:p>
        </p:txBody>
      </p:sp>
    </p:spTree>
    <p:extLst>
      <p:ext uri="{BB962C8B-B14F-4D97-AF65-F5344CB8AC3E}">
        <p14:creationId xmlns:p14="http://schemas.microsoft.com/office/powerpoint/2010/main" val="409299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ewportjuniorschool.org.uk/wp-content/uploads/2019/10/Calculation-Policy.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A45B7-3FAA-4DC3-A311-04263A078E5A}"/>
              </a:ext>
            </a:extLst>
          </p:cNvPr>
          <p:cNvPicPr>
            <a:picLocks noChangeAspect="1"/>
          </p:cNvPicPr>
          <p:nvPr/>
        </p:nvPicPr>
        <p:blipFill rotWithShape="1">
          <a:blip r:embed="rId2"/>
          <a:srcRect l="4075" t="14792" r="22522" b="8125"/>
          <a:stretch/>
        </p:blipFill>
        <p:spPr>
          <a:xfrm>
            <a:off x="1650206" y="78581"/>
            <a:ext cx="9272588" cy="6491690"/>
          </a:xfrm>
          <a:prstGeom prst="rect">
            <a:avLst/>
          </a:prstGeom>
        </p:spPr>
      </p:pic>
    </p:spTree>
    <p:extLst>
      <p:ext uri="{BB962C8B-B14F-4D97-AF65-F5344CB8AC3E}">
        <p14:creationId xmlns:p14="http://schemas.microsoft.com/office/powerpoint/2010/main" val="347734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678E29-56D3-47AA-80DA-B1A7FE0DF95A}"/>
              </a:ext>
            </a:extLst>
          </p:cNvPr>
          <p:cNvSpPr/>
          <p:nvPr/>
        </p:nvSpPr>
        <p:spPr>
          <a:xfrm>
            <a:off x="300038" y="1135858"/>
            <a:ext cx="11501437" cy="192166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4E12DBBD-5759-4C63-BC8B-561A7A72C275}"/>
              </a:ext>
            </a:extLst>
          </p:cNvPr>
          <p:cNvSpPr>
            <a:spLocks noGrp="1"/>
          </p:cNvSpPr>
          <p:nvPr>
            <p:ph type="subTitle" idx="1"/>
          </p:nvPr>
        </p:nvSpPr>
        <p:spPr>
          <a:xfrm>
            <a:off x="92869" y="1152573"/>
            <a:ext cx="10733448" cy="1875134"/>
          </a:xfrm>
        </p:spPr>
        <p:txBody>
          <a:bodyPr>
            <a:noAutofit/>
          </a:bodyPr>
          <a:lstStyle/>
          <a:p>
            <a:r>
              <a:rPr lang="en-GB" sz="2000" dirty="0" smtClean="0"/>
              <a:t>This week we will be focusing on Division. </a:t>
            </a:r>
          </a:p>
          <a:p>
            <a:r>
              <a:rPr lang="en-GB" sz="2000" dirty="0" smtClean="0"/>
              <a:t>The method which will help you solve the calculations is bus stop method.</a:t>
            </a:r>
            <a:endParaRPr lang="en-GB" sz="2000" dirty="0"/>
          </a:p>
          <a:p>
            <a:r>
              <a:rPr lang="en-GB" sz="2000" dirty="0"/>
              <a:t>You can look at the calculation policy for more help: </a:t>
            </a:r>
            <a:endParaRPr lang="en-GB" sz="2000" dirty="0" smtClean="0"/>
          </a:p>
          <a:p>
            <a:r>
              <a:rPr lang="en-GB" sz="2000" dirty="0">
                <a:hlinkClick r:id="rId2"/>
              </a:rPr>
              <a:t>https://</a:t>
            </a:r>
            <a:r>
              <a:rPr lang="en-GB" sz="2000" dirty="0" smtClean="0">
                <a:hlinkClick r:id="rId2"/>
              </a:rPr>
              <a:t>newportjuniorschool.org.uk/wp-content/uploads/2019/10/Calculation-Policy.pdf</a:t>
            </a:r>
            <a:endParaRPr lang="en-GB" sz="2000" dirty="0" smtClean="0"/>
          </a:p>
          <a:p>
            <a:endParaRPr lang="en-GB" sz="2000" dirty="0"/>
          </a:p>
        </p:txBody>
      </p:sp>
      <p:sp>
        <p:nvSpPr>
          <p:cNvPr id="4" name="Rectangle 3">
            <a:extLst>
              <a:ext uri="{FF2B5EF4-FFF2-40B4-BE49-F238E27FC236}">
                <a16:creationId xmlns:a16="http://schemas.microsoft.com/office/drawing/2014/main" id="{A5F0A27A-A048-4FB7-BBC0-2471C78376C3}"/>
              </a:ext>
            </a:extLst>
          </p:cNvPr>
          <p:cNvSpPr/>
          <p:nvPr/>
        </p:nvSpPr>
        <p:spPr>
          <a:xfrm>
            <a:off x="2180985" y="107455"/>
            <a:ext cx="7830029" cy="923330"/>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Tuesday</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 </a:t>
            </a:r>
            <a:r>
              <a:rPr lang="en-US" sz="54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Maths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for Year </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7" name="Table 7">
            <a:extLst>
              <a:ext uri="{FF2B5EF4-FFF2-40B4-BE49-F238E27FC236}">
                <a16:creationId xmlns:a16="http://schemas.microsoft.com/office/drawing/2014/main" id="{331DB7C5-76A7-4F30-888C-943BF324E69F}"/>
              </a:ext>
            </a:extLst>
          </p:cNvPr>
          <p:cNvGraphicFramePr>
            <a:graphicFrameLocks noGrp="1"/>
          </p:cNvGraphicFramePr>
          <p:nvPr>
            <p:extLst>
              <p:ext uri="{D42A27DB-BD31-4B8C-83A1-F6EECF244321}">
                <p14:modId xmlns:p14="http://schemas.microsoft.com/office/powerpoint/2010/main" val="1232711761"/>
              </p:ext>
            </p:extLst>
          </p:nvPr>
        </p:nvGraphicFramePr>
        <p:xfrm>
          <a:off x="300039" y="3162597"/>
          <a:ext cx="11494122" cy="3657600"/>
        </p:xfrm>
        <a:graphic>
          <a:graphicData uri="http://schemas.openxmlformats.org/drawingml/2006/table">
            <a:tbl>
              <a:tblPr firstRow="1" bandRow="1">
                <a:tableStyleId>{5C22544A-7EE6-4342-B048-85BDC9FD1C3A}</a:tableStyleId>
              </a:tblPr>
              <a:tblGrid>
                <a:gridCol w="3831374">
                  <a:extLst>
                    <a:ext uri="{9D8B030D-6E8A-4147-A177-3AD203B41FA5}">
                      <a16:colId xmlns:a16="http://schemas.microsoft.com/office/drawing/2014/main" val="2629130885"/>
                    </a:ext>
                  </a:extLst>
                </a:gridCol>
                <a:gridCol w="3831374">
                  <a:extLst>
                    <a:ext uri="{9D8B030D-6E8A-4147-A177-3AD203B41FA5}">
                      <a16:colId xmlns:a16="http://schemas.microsoft.com/office/drawing/2014/main" val="1020081233"/>
                    </a:ext>
                  </a:extLst>
                </a:gridCol>
                <a:gridCol w="3831374">
                  <a:extLst>
                    <a:ext uri="{9D8B030D-6E8A-4147-A177-3AD203B41FA5}">
                      <a16:colId xmlns:a16="http://schemas.microsoft.com/office/drawing/2014/main" val="2526418999"/>
                    </a:ext>
                  </a:extLst>
                </a:gridCol>
              </a:tblGrid>
              <a:tr h="3427919">
                <a:tc>
                  <a:txBody>
                    <a:bodyPr/>
                    <a:lstStyle/>
                    <a:p>
                      <a:r>
                        <a:rPr lang="en-GB" dirty="0">
                          <a:solidFill>
                            <a:schemeClr val="bg1"/>
                          </a:solidFill>
                        </a:rPr>
                        <a:t>*</a:t>
                      </a:r>
                    </a:p>
                    <a:p>
                      <a:r>
                        <a:rPr lang="en-GB" dirty="0" smtClean="0">
                          <a:solidFill>
                            <a:schemeClr val="bg1"/>
                          </a:solidFill>
                        </a:rPr>
                        <a:t>Please see attached calculations to</a:t>
                      </a:r>
                      <a:r>
                        <a:rPr lang="en-GB" baseline="0" dirty="0" smtClean="0">
                          <a:solidFill>
                            <a:schemeClr val="bg1"/>
                          </a:solidFill>
                        </a:rPr>
                        <a:t> complete in your book.</a:t>
                      </a:r>
                    </a:p>
                    <a:p>
                      <a:endParaRPr lang="en-GB" baseline="0" dirty="0" smtClean="0">
                        <a:solidFill>
                          <a:schemeClr val="bg1"/>
                        </a:solidFill>
                      </a:endParaRPr>
                    </a:p>
                    <a:p>
                      <a:r>
                        <a:rPr lang="en-GB" baseline="0" dirty="0" smtClean="0">
                          <a:solidFill>
                            <a:schemeClr val="bg1"/>
                          </a:solidFill>
                        </a:rPr>
                        <a:t>2 Digit with no remainders</a:t>
                      </a: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txBody>
                  <a:tcPr/>
                </a:tc>
                <a:tc>
                  <a:txBody>
                    <a:bodyPr/>
                    <a:lstStyle/>
                    <a:p>
                      <a:r>
                        <a:rPr lang="en-GB" dirty="0" smtClean="0">
                          <a:solidFill>
                            <a:schemeClr val="bg1"/>
                          </a:solidFill>
                        </a:rPr>
                        <a:t>**</a:t>
                      </a:r>
                    </a:p>
                    <a:p>
                      <a:r>
                        <a:rPr lang="en-GB" dirty="0" smtClean="0">
                          <a:solidFill>
                            <a:schemeClr val="bg1"/>
                          </a:solidFill>
                        </a:rPr>
                        <a:t>Please see attached calculations to</a:t>
                      </a:r>
                      <a:r>
                        <a:rPr lang="en-GB" baseline="0" dirty="0" smtClean="0">
                          <a:solidFill>
                            <a:schemeClr val="bg1"/>
                          </a:solidFill>
                        </a:rPr>
                        <a:t> complete in your book.</a:t>
                      </a:r>
                    </a:p>
                    <a:p>
                      <a:endParaRPr lang="en-GB" baseline="0" dirty="0" smtClean="0">
                        <a:solidFill>
                          <a:schemeClr val="bg1"/>
                        </a:solidFill>
                      </a:endParaRPr>
                    </a:p>
                    <a:p>
                      <a:r>
                        <a:rPr lang="en-GB" baseline="0" dirty="0" smtClean="0">
                          <a:solidFill>
                            <a:schemeClr val="bg1"/>
                          </a:solidFill>
                        </a:rPr>
                        <a:t>3 Digit </a:t>
                      </a:r>
                      <a:r>
                        <a:rPr lang="en-GB" baseline="0" dirty="0" smtClean="0">
                          <a:solidFill>
                            <a:schemeClr val="bg1"/>
                          </a:solidFill>
                        </a:rPr>
                        <a:t>with no remainders</a:t>
                      </a:r>
                    </a:p>
                    <a:p>
                      <a:endParaRPr lang="en-GB" baseline="0" dirty="0" smtClean="0">
                        <a:solidFill>
                          <a:schemeClr val="bg1"/>
                        </a:solidFill>
                      </a:endParaRPr>
                    </a:p>
                    <a:p>
                      <a:r>
                        <a:rPr lang="en-GB" baseline="0" dirty="0" smtClean="0">
                          <a:solidFill>
                            <a:schemeClr val="bg1"/>
                          </a:solidFill>
                        </a:rPr>
                        <a:t>If this </a:t>
                      </a:r>
                      <a:r>
                        <a:rPr lang="en-GB" baseline="0" smtClean="0">
                          <a:solidFill>
                            <a:schemeClr val="bg1"/>
                          </a:solidFill>
                        </a:rPr>
                        <a:t>is too easy</a:t>
                      </a:r>
                      <a:r>
                        <a:rPr lang="en-GB" baseline="0" dirty="0" smtClean="0">
                          <a:solidFill>
                            <a:schemeClr val="bg1"/>
                          </a:solidFill>
                        </a:rPr>
                        <a:t>, please look at the extension in the folder.</a:t>
                      </a:r>
                      <a:endParaRPr lang="en-GB" dirty="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a:solidFill>
                          <a:schemeClr val="bg1"/>
                        </a:solidFill>
                      </a:endParaRPr>
                    </a:p>
                    <a:p>
                      <a:endParaRPr lang="en-GB" dirty="0">
                        <a:solidFill>
                          <a:schemeClr val="bg1"/>
                        </a:solidFill>
                      </a:endParaRPr>
                    </a:p>
                    <a:p>
                      <a:endParaRPr lang="en-GB" dirty="0">
                        <a:solidFill>
                          <a:schemeClr val="bg1"/>
                        </a:solidFill>
                      </a:endParaRPr>
                    </a:p>
                  </a:txBody>
                  <a:tcPr/>
                </a:tc>
                <a:tc>
                  <a:txBody>
                    <a:bodyPr/>
                    <a:lstStyle/>
                    <a:p>
                      <a:r>
                        <a:rPr lang="en-GB" dirty="0">
                          <a:solidFill>
                            <a:schemeClr val="bg1"/>
                          </a:solidFill>
                        </a:rPr>
                        <a:t>***</a:t>
                      </a:r>
                    </a:p>
                    <a:p>
                      <a:r>
                        <a:rPr lang="en-GB" dirty="0" smtClean="0">
                          <a:solidFill>
                            <a:schemeClr val="bg1"/>
                          </a:solidFill>
                        </a:rPr>
                        <a:t>Please see attached calculations to</a:t>
                      </a:r>
                      <a:r>
                        <a:rPr lang="en-GB" baseline="0" dirty="0" smtClean="0">
                          <a:solidFill>
                            <a:schemeClr val="bg1"/>
                          </a:solidFill>
                        </a:rPr>
                        <a:t> complete in your book.</a:t>
                      </a:r>
                    </a:p>
                    <a:p>
                      <a:endParaRPr lang="en-GB" baseline="0" dirty="0" smtClean="0">
                        <a:solidFill>
                          <a:schemeClr val="bg1"/>
                        </a:solidFill>
                      </a:endParaRPr>
                    </a:p>
                    <a:p>
                      <a:r>
                        <a:rPr lang="en-GB" baseline="0" dirty="0" smtClean="0">
                          <a:solidFill>
                            <a:schemeClr val="bg1"/>
                          </a:solidFill>
                        </a:rPr>
                        <a:t>4 Digit with remainders</a:t>
                      </a:r>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dirty="0" smtClean="0">
                        <a:solidFill>
                          <a:schemeClr val="bg1"/>
                        </a:solidFill>
                      </a:endParaRPr>
                    </a:p>
                    <a:p>
                      <a:endParaRPr lang="en-GB" baseline="0" dirty="0" smtClean="0">
                        <a:solidFill>
                          <a:schemeClr val="bg1"/>
                        </a:solidFill>
                      </a:endParaRPr>
                    </a:p>
                    <a:p>
                      <a:endParaRPr lang="en-GB" dirty="0" smtClean="0">
                        <a:solidFill>
                          <a:schemeClr val="bg1"/>
                        </a:solidFill>
                      </a:endParaRPr>
                    </a:p>
                  </a:txBody>
                  <a:tcPr/>
                </a:tc>
                <a:extLst>
                  <a:ext uri="{0D108BD9-81ED-4DB2-BD59-A6C34878D82A}">
                    <a16:rowId xmlns:a16="http://schemas.microsoft.com/office/drawing/2014/main" val="4226826055"/>
                  </a:ext>
                </a:extLst>
              </a:tr>
            </a:tbl>
          </a:graphicData>
        </a:graphic>
      </p:graphicFrame>
      <p:pic>
        <p:nvPicPr>
          <p:cNvPr id="9" name="Picture 8">
            <a:extLst>
              <a:ext uri="{FF2B5EF4-FFF2-40B4-BE49-F238E27FC236}">
                <a16:creationId xmlns:a16="http://schemas.microsoft.com/office/drawing/2014/main" id="{7E4F0C88-DDEE-47C1-9E9C-1C011732F07B}"/>
              </a:ext>
            </a:extLst>
          </p:cNvPr>
          <p:cNvPicPr>
            <a:picLocks noChangeAspect="1"/>
          </p:cNvPicPr>
          <p:nvPr/>
        </p:nvPicPr>
        <p:blipFill>
          <a:blip r:embed="rId3"/>
          <a:stretch>
            <a:fillRect/>
          </a:stretch>
        </p:blipFill>
        <p:spPr>
          <a:xfrm>
            <a:off x="820662" y="20798"/>
            <a:ext cx="1092995" cy="1109682"/>
          </a:xfrm>
          <a:prstGeom prst="rect">
            <a:avLst/>
          </a:prstGeom>
        </p:spPr>
      </p:pic>
    </p:spTree>
    <p:extLst>
      <p:ext uri="{BB962C8B-B14F-4D97-AF65-F5344CB8AC3E}">
        <p14:creationId xmlns:p14="http://schemas.microsoft.com/office/powerpoint/2010/main" val="265994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5A6394-EA96-4452-90EE-5EC4B2DB9373}"/>
              </a:ext>
            </a:extLst>
          </p:cNvPr>
          <p:cNvSpPr/>
          <p:nvPr/>
        </p:nvSpPr>
        <p:spPr>
          <a:xfrm>
            <a:off x="403907" y="1273428"/>
            <a:ext cx="10939141" cy="129025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6093805-7A61-4AA2-8752-D28CF1AB21BF}"/>
              </a:ext>
            </a:extLst>
          </p:cNvPr>
          <p:cNvSpPr/>
          <p:nvPr/>
        </p:nvSpPr>
        <p:spPr>
          <a:xfrm>
            <a:off x="2003869" y="151208"/>
            <a:ext cx="8027198"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Tuesday’s</a:t>
            </a:r>
            <a:r>
              <a:rPr lang="en-US" sz="5400" b="1" cap="none" spc="0" dirty="0" smtClean="0">
                <a:ln w="22225">
                  <a:solidFill>
                    <a:schemeClr val="accent2"/>
                  </a:solidFill>
                  <a:prstDash val="solid"/>
                </a:ln>
                <a:solidFill>
                  <a:schemeClr val="accent2">
                    <a:lumMod val="40000"/>
                    <a:lumOff val="60000"/>
                  </a:schemeClr>
                </a:solidFill>
                <a:effectLst/>
              </a:rPr>
              <a:t> </a:t>
            </a:r>
            <a:r>
              <a:rPr lang="en-US" sz="5400" b="1" cap="none" spc="0" dirty="0">
                <a:ln w="22225">
                  <a:solidFill>
                    <a:schemeClr val="accent2"/>
                  </a:solidFill>
                  <a:prstDash val="solid"/>
                </a:ln>
                <a:solidFill>
                  <a:schemeClr val="accent2">
                    <a:lumMod val="40000"/>
                    <a:lumOff val="60000"/>
                  </a:schemeClr>
                </a:solidFill>
                <a:effectLst/>
              </a:rPr>
              <a:t>English for Year </a:t>
            </a:r>
            <a:r>
              <a:rPr lang="en-US" sz="5400" b="1" cap="none" spc="0" dirty="0" smtClean="0">
                <a:ln w="22225">
                  <a:solidFill>
                    <a:schemeClr val="accent2"/>
                  </a:solidFill>
                  <a:prstDash val="solid"/>
                </a:ln>
                <a:solidFill>
                  <a:schemeClr val="accent2">
                    <a:lumMod val="40000"/>
                    <a:lumOff val="60000"/>
                  </a:schemeClr>
                </a:solidFill>
                <a:effectLst/>
              </a:rPr>
              <a:t>4</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3" name="Picture 2">
            <a:extLst>
              <a:ext uri="{FF2B5EF4-FFF2-40B4-BE49-F238E27FC236}">
                <a16:creationId xmlns:a16="http://schemas.microsoft.com/office/drawing/2014/main" id="{E3BC4A6A-AC6A-429C-BBCF-AAD921CFEF06}"/>
              </a:ext>
            </a:extLst>
          </p:cNvPr>
          <p:cNvPicPr>
            <a:picLocks noChangeAspect="1"/>
          </p:cNvPicPr>
          <p:nvPr/>
        </p:nvPicPr>
        <p:blipFill>
          <a:blip r:embed="rId2"/>
          <a:stretch>
            <a:fillRect/>
          </a:stretch>
        </p:blipFill>
        <p:spPr>
          <a:xfrm>
            <a:off x="520537" y="58089"/>
            <a:ext cx="999724" cy="1016479"/>
          </a:xfrm>
          <a:prstGeom prst="rect">
            <a:avLst/>
          </a:prstGeom>
        </p:spPr>
      </p:pic>
      <p:sp>
        <p:nvSpPr>
          <p:cNvPr id="4" name="TextBox 3">
            <a:extLst>
              <a:ext uri="{FF2B5EF4-FFF2-40B4-BE49-F238E27FC236}">
                <a16:creationId xmlns:a16="http://schemas.microsoft.com/office/drawing/2014/main" id="{32250018-8683-4601-B728-D14D66FBCDCD}"/>
              </a:ext>
            </a:extLst>
          </p:cNvPr>
          <p:cNvSpPr txBox="1"/>
          <p:nvPr/>
        </p:nvSpPr>
        <p:spPr>
          <a:xfrm>
            <a:off x="520537" y="1273428"/>
            <a:ext cx="10760803" cy="1200329"/>
          </a:xfrm>
          <a:prstGeom prst="rect">
            <a:avLst/>
          </a:prstGeom>
          <a:noFill/>
        </p:spPr>
        <p:txBody>
          <a:bodyPr wrap="square" rtlCol="0">
            <a:spAutoFit/>
          </a:bodyPr>
          <a:lstStyle/>
          <a:p>
            <a:r>
              <a:rPr lang="en-GB" dirty="0" smtClean="0"/>
              <a:t>Following on from your investigative work on Instructions yesterday. I would like you to look at the instructions you found and identify the words which are telling you what to do. We call these Imperative Verbs or more informally – BOSSY Verbs! If you don’t have any instructions at home I have added some examples to this work which you can browse. </a:t>
            </a:r>
            <a:r>
              <a:rPr lang="en-GB" i="1" dirty="0" smtClean="0"/>
              <a:t>Bossy Verbs are words such as: Mix, Cut, Slice, Add, Chop, the list goes on…</a:t>
            </a:r>
            <a:endParaRPr lang="en-GB" i="1" dirty="0"/>
          </a:p>
        </p:txBody>
      </p:sp>
      <p:graphicFrame>
        <p:nvGraphicFramePr>
          <p:cNvPr id="6" name="Table 6">
            <a:extLst>
              <a:ext uri="{FF2B5EF4-FFF2-40B4-BE49-F238E27FC236}">
                <a16:creationId xmlns:a16="http://schemas.microsoft.com/office/drawing/2014/main" id="{1735FF95-6487-4575-903B-20A10801EEA7}"/>
              </a:ext>
            </a:extLst>
          </p:cNvPr>
          <p:cNvGraphicFramePr>
            <a:graphicFrameLocks noGrp="1"/>
          </p:cNvGraphicFramePr>
          <p:nvPr>
            <p:extLst>
              <p:ext uri="{D42A27DB-BD31-4B8C-83A1-F6EECF244321}">
                <p14:modId xmlns:p14="http://schemas.microsoft.com/office/powerpoint/2010/main" val="3231130206"/>
              </p:ext>
            </p:extLst>
          </p:nvPr>
        </p:nvGraphicFramePr>
        <p:xfrm>
          <a:off x="403907" y="2895771"/>
          <a:ext cx="10939140" cy="3657600"/>
        </p:xfrm>
        <a:graphic>
          <a:graphicData uri="http://schemas.openxmlformats.org/drawingml/2006/table">
            <a:tbl>
              <a:tblPr firstRow="1" bandRow="1">
                <a:tableStyleId>{5C22544A-7EE6-4342-B048-85BDC9FD1C3A}</a:tableStyleId>
              </a:tblPr>
              <a:tblGrid>
                <a:gridCol w="5027075">
                  <a:extLst>
                    <a:ext uri="{9D8B030D-6E8A-4147-A177-3AD203B41FA5}">
                      <a16:colId xmlns:a16="http://schemas.microsoft.com/office/drawing/2014/main" val="1535122617"/>
                    </a:ext>
                  </a:extLst>
                </a:gridCol>
                <a:gridCol w="5912065">
                  <a:extLst>
                    <a:ext uri="{9D8B030D-6E8A-4147-A177-3AD203B41FA5}">
                      <a16:colId xmlns:a16="http://schemas.microsoft.com/office/drawing/2014/main" val="4279480829"/>
                    </a:ext>
                  </a:extLst>
                </a:gridCol>
              </a:tblGrid>
              <a:tr h="3303076">
                <a:tc>
                  <a:txBody>
                    <a:bodyPr/>
                    <a:lstStyle/>
                    <a:p>
                      <a:r>
                        <a:rPr lang="en-GB" dirty="0" smtClean="0">
                          <a:solidFill>
                            <a:schemeClr val="tx1"/>
                          </a:solidFill>
                        </a:rPr>
                        <a:t>*</a:t>
                      </a:r>
                    </a:p>
                    <a:p>
                      <a:r>
                        <a:rPr lang="en-GB" baseline="0" dirty="0" smtClean="0">
                          <a:solidFill>
                            <a:schemeClr val="tx1"/>
                          </a:solidFill>
                        </a:rPr>
                        <a:t>Write a list of 6 Imperative verbs.</a:t>
                      </a:r>
                    </a:p>
                    <a:p>
                      <a:endParaRPr lang="en-GB" baseline="0" dirty="0" smtClean="0">
                        <a:solidFill>
                          <a:schemeClr val="tx1"/>
                        </a:solidFill>
                      </a:endParaRPr>
                    </a:p>
                    <a:p>
                      <a:r>
                        <a:rPr lang="en-GB" baseline="0" dirty="0" smtClean="0">
                          <a:solidFill>
                            <a:schemeClr val="tx1"/>
                          </a:solidFill>
                        </a:rPr>
                        <a:t>Extra Challenge: Use these to write your own sentences.</a:t>
                      </a:r>
                    </a:p>
                    <a:p>
                      <a:endParaRPr lang="en-GB" baseline="0" dirty="0" smtClean="0">
                        <a:solidFill>
                          <a:schemeClr val="tx1"/>
                        </a:solidFill>
                      </a:endParaRPr>
                    </a:p>
                    <a:p>
                      <a:endParaRPr lang="en-GB" baseline="0" dirty="0" smtClean="0">
                        <a:solidFill>
                          <a:schemeClr val="tx1"/>
                        </a:solidFill>
                      </a:endParaRPr>
                    </a:p>
                    <a:p>
                      <a:endParaRPr lang="en-GB" baseline="0" dirty="0" smtClean="0">
                        <a:solidFill>
                          <a:schemeClr val="tx1"/>
                        </a:solidFill>
                      </a:endParaRPr>
                    </a:p>
                    <a:p>
                      <a:endParaRPr lang="en-GB" baseline="0" dirty="0">
                        <a:solidFill>
                          <a:schemeClr val="tx1"/>
                        </a:solidFill>
                      </a:endParaRPr>
                    </a:p>
                  </a:txBody>
                  <a:tcPr>
                    <a:solidFill>
                      <a:schemeClr val="accent4">
                        <a:lumMod val="60000"/>
                        <a:lumOff val="40000"/>
                      </a:schemeClr>
                    </a:solidFill>
                  </a:tcPr>
                </a:tc>
                <a:tc>
                  <a:txBody>
                    <a:bodyPr/>
                    <a:lstStyle/>
                    <a:p>
                      <a:r>
                        <a:rPr lang="en-GB" dirty="0" smtClean="0">
                          <a:solidFill>
                            <a:schemeClr val="tx1"/>
                          </a:solidFill>
                        </a:rPr>
                        <a:t>** and ***</a:t>
                      </a:r>
                      <a:endParaRPr lang="en-GB" dirty="0">
                        <a:solidFill>
                          <a:schemeClr val="tx1"/>
                        </a:solidFill>
                      </a:endParaRPr>
                    </a:p>
                    <a:p>
                      <a:r>
                        <a:rPr lang="en-GB" dirty="0" smtClean="0">
                          <a:solidFill>
                            <a:schemeClr val="tx1"/>
                          </a:solidFill>
                        </a:rPr>
                        <a:t>Identify</a:t>
                      </a:r>
                      <a:r>
                        <a:rPr lang="en-GB" baseline="0" dirty="0" smtClean="0">
                          <a:solidFill>
                            <a:schemeClr val="tx1"/>
                          </a:solidFill>
                        </a:rPr>
                        <a:t> a minimum of 10 Imperative verbs, either in the examples attached or from your own experience. Put these into individual sentences. They don’t have to be linked but they do have to be your own words.</a:t>
                      </a:r>
                    </a:p>
                    <a:p>
                      <a:endParaRPr lang="en-GB" dirty="0" smtClean="0">
                        <a:solidFill>
                          <a:schemeClr val="tx1"/>
                        </a:solidFill>
                      </a:endParaRPr>
                    </a:p>
                    <a:p>
                      <a:r>
                        <a:rPr lang="en-GB" dirty="0" smtClean="0">
                          <a:solidFill>
                            <a:schemeClr val="tx1"/>
                          </a:solidFill>
                        </a:rPr>
                        <a:t>For example:</a:t>
                      </a:r>
                    </a:p>
                    <a:p>
                      <a:r>
                        <a:rPr lang="en-GB" baseline="0" dirty="0" smtClean="0">
                          <a:solidFill>
                            <a:schemeClr val="tx1"/>
                          </a:solidFill>
                        </a:rPr>
                        <a:t>You may have read – Place the wood next to each other.</a:t>
                      </a:r>
                    </a:p>
                    <a:p>
                      <a:r>
                        <a:rPr lang="en-GB" baseline="0" dirty="0" smtClean="0">
                          <a:solidFill>
                            <a:schemeClr val="tx1"/>
                          </a:solidFill>
                        </a:rPr>
                        <a:t>The Bossy Verb is ‘Place’</a:t>
                      </a:r>
                    </a:p>
                    <a:p>
                      <a:r>
                        <a:rPr lang="en-GB" baseline="0" dirty="0" smtClean="0">
                          <a:solidFill>
                            <a:schemeClr val="tx1"/>
                          </a:solidFill>
                        </a:rPr>
                        <a:t>Your sentence could be:</a:t>
                      </a:r>
                    </a:p>
                    <a:p>
                      <a:r>
                        <a:rPr lang="en-GB" baseline="0" dirty="0" smtClean="0">
                          <a:solidFill>
                            <a:schemeClr val="tx1"/>
                          </a:solidFill>
                        </a:rPr>
                        <a:t>Place the batteries into the toy, making sure you put them in the correct way. </a:t>
                      </a:r>
                    </a:p>
                    <a:p>
                      <a:endParaRPr lang="en-GB"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1999602046"/>
                  </a:ext>
                </a:extLst>
              </a:tr>
            </a:tbl>
          </a:graphicData>
        </a:graphic>
      </p:graphicFrame>
    </p:spTree>
    <p:extLst>
      <p:ext uri="{BB962C8B-B14F-4D97-AF65-F5344CB8AC3E}">
        <p14:creationId xmlns:p14="http://schemas.microsoft.com/office/powerpoint/2010/main" val="107183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5A79C-6F59-477B-8E14-AB8D295AEEB0}"/>
              </a:ext>
            </a:extLst>
          </p:cNvPr>
          <p:cNvSpPr/>
          <p:nvPr/>
        </p:nvSpPr>
        <p:spPr>
          <a:xfrm>
            <a:off x="2944278" y="-106933"/>
            <a:ext cx="6498703"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effectLst>
                  <a:outerShdw dist="38100" dir="2700000" algn="bl" rotWithShape="0">
                    <a:schemeClr val="accent5"/>
                  </a:outerShdw>
                </a:effectLst>
              </a:rPr>
              <a:t>Todays </a:t>
            </a:r>
            <a:r>
              <a:rPr lang="en-US" sz="5400" b="1" cap="none" spc="0" dirty="0">
                <a:ln w="13462">
                  <a:solidFill>
                    <a:schemeClr val="bg1"/>
                  </a:solidFill>
                  <a:prstDash val="solid"/>
                </a:ln>
                <a:effectLst>
                  <a:outerShdw dist="38100" dir="2700000" algn="bl" rotWithShape="0">
                    <a:schemeClr val="accent5"/>
                  </a:outerShdw>
                </a:effectLst>
              </a:rPr>
              <a:t>other activity:</a:t>
            </a:r>
          </a:p>
        </p:txBody>
      </p:sp>
      <p:sp>
        <p:nvSpPr>
          <p:cNvPr id="6" name="TextBox 5"/>
          <p:cNvSpPr txBox="1"/>
          <p:nvPr/>
        </p:nvSpPr>
        <p:spPr>
          <a:xfrm>
            <a:off x="677333" y="1744452"/>
            <a:ext cx="10045210" cy="5016758"/>
          </a:xfrm>
          <a:prstGeom prst="rect">
            <a:avLst/>
          </a:prstGeom>
          <a:noFill/>
        </p:spPr>
        <p:txBody>
          <a:bodyPr wrap="square" rtlCol="0">
            <a:spAutoFit/>
          </a:bodyPr>
          <a:lstStyle/>
          <a:p>
            <a:r>
              <a:rPr lang="en-GB" sz="1600" dirty="0" smtClean="0">
                <a:solidFill>
                  <a:schemeClr val="accent6">
                    <a:lumMod val="75000"/>
                  </a:schemeClr>
                </a:solidFill>
                <a:latin typeface="XCCW Joined 1a" panose="03050602040000000000" pitchFamily="66" charset="0"/>
              </a:rPr>
              <a:t>You will need:</a:t>
            </a:r>
          </a:p>
          <a:p>
            <a:r>
              <a:rPr lang="en-GB" sz="1600" dirty="0" smtClean="0">
                <a:solidFill>
                  <a:schemeClr val="accent6">
                    <a:lumMod val="75000"/>
                  </a:schemeClr>
                </a:solidFill>
                <a:latin typeface="XCCW Joined 1a" panose="03050602040000000000" pitchFamily="66" charset="0"/>
              </a:rPr>
              <a:t>Plain Paper</a:t>
            </a:r>
          </a:p>
          <a:p>
            <a:r>
              <a:rPr lang="en-GB" sz="1600" dirty="0" smtClean="0">
                <a:solidFill>
                  <a:schemeClr val="accent6">
                    <a:lumMod val="75000"/>
                  </a:schemeClr>
                </a:solidFill>
                <a:latin typeface="XCCW Joined 1a" panose="03050602040000000000" pitchFamily="66" charset="0"/>
              </a:rPr>
              <a:t>Ruler</a:t>
            </a:r>
          </a:p>
          <a:p>
            <a:r>
              <a:rPr lang="en-GB" sz="1600" dirty="0" smtClean="0">
                <a:solidFill>
                  <a:schemeClr val="accent6">
                    <a:lumMod val="75000"/>
                  </a:schemeClr>
                </a:solidFill>
                <a:latin typeface="XCCW Joined 1a" panose="03050602040000000000" pitchFamily="66" charset="0"/>
              </a:rPr>
              <a:t>Pencil</a:t>
            </a:r>
          </a:p>
          <a:p>
            <a:r>
              <a:rPr lang="en-GB" sz="1600" dirty="0" smtClean="0">
                <a:solidFill>
                  <a:schemeClr val="accent6">
                    <a:lumMod val="75000"/>
                  </a:schemeClr>
                </a:solidFill>
                <a:latin typeface="XCCW Joined 1a" panose="03050602040000000000" pitchFamily="66" charset="0"/>
              </a:rPr>
              <a:t>3 different coloured colouring pencils, pens, crayon (whatever you can find.)</a:t>
            </a:r>
          </a:p>
          <a:p>
            <a:endParaRPr lang="en-GB" sz="1600" dirty="0">
              <a:solidFill>
                <a:schemeClr val="accent6">
                  <a:lumMod val="75000"/>
                </a:schemeClr>
              </a:solidFill>
              <a:latin typeface="XCCW Joined 1a" panose="03050602040000000000" pitchFamily="66" charset="0"/>
            </a:endParaRPr>
          </a:p>
          <a:p>
            <a:r>
              <a:rPr lang="en-GB" sz="1600" dirty="0" smtClean="0">
                <a:solidFill>
                  <a:schemeClr val="accent6">
                    <a:lumMod val="75000"/>
                  </a:schemeClr>
                </a:solidFill>
                <a:latin typeface="XCCW Joined 1a" panose="03050602040000000000" pitchFamily="66" charset="0"/>
              </a:rPr>
              <a:t>Step 1:</a:t>
            </a:r>
          </a:p>
          <a:p>
            <a:r>
              <a:rPr lang="en-GB" sz="1600" dirty="0" smtClean="0">
                <a:solidFill>
                  <a:schemeClr val="accent6">
                    <a:lumMod val="75000"/>
                  </a:schemeClr>
                </a:solidFill>
                <a:latin typeface="XCCW Joined 1a" panose="03050602040000000000" pitchFamily="66" charset="0"/>
              </a:rPr>
              <a:t>Use your ruler and pencil (normal one) to draw straight lines across your page. They can be at any angle, over lapping etc. This should create lots of shapes large and small. You don’t need lots but quite a few is good.</a:t>
            </a:r>
          </a:p>
          <a:p>
            <a:endParaRPr lang="en-GB" sz="1600" dirty="0">
              <a:solidFill>
                <a:schemeClr val="accent6">
                  <a:lumMod val="75000"/>
                </a:schemeClr>
              </a:solidFill>
              <a:latin typeface="XCCW Joined 1a" panose="03050602040000000000" pitchFamily="66" charset="0"/>
            </a:endParaRPr>
          </a:p>
          <a:p>
            <a:r>
              <a:rPr lang="en-GB" sz="1600" dirty="0" smtClean="0">
                <a:solidFill>
                  <a:schemeClr val="accent6">
                    <a:lumMod val="75000"/>
                  </a:schemeClr>
                </a:solidFill>
                <a:latin typeface="XCCW Joined 1a" panose="03050602040000000000" pitchFamily="66" charset="0"/>
              </a:rPr>
              <a:t>Step 2:</a:t>
            </a:r>
          </a:p>
          <a:p>
            <a:r>
              <a:rPr lang="en-GB" sz="1600" dirty="0" smtClean="0">
                <a:solidFill>
                  <a:schemeClr val="accent6">
                    <a:lumMod val="75000"/>
                  </a:schemeClr>
                </a:solidFill>
                <a:latin typeface="XCCW Joined 1a" panose="03050602040000000000" pitchFamily="66" charset="0"/>
              </a:rPr>
              <a:t>Now using your 3 colours, colour in the shapes trying to make sure each shape touches an alternative colour.</a:t>
            </a:r>
          </a:p>
          <a:p>
            <a:endParaRPr lang="en-GB" sz="1600" dirty="0">
              <a:solidFill>
                <a:schemeClr val="accent6">
                  <a:lumMod val="75000"/>
                </a:schemeClr>
              </a:solidFill>
              <a:latin typeface="XCCW Joined 1a" panose="03050602040000000000" pitchFamily="66" charset="0"/>
            </a:endParaRPr>
          </a:p>
          <a:p>
            <a:r>
              <a:rPr lang="en-GB" sz="1600" dirty="0" smtClean="0">
                <a:solidFill>
                  <a:schemeClr val="accent6">
                    <a:lumMod val="75000"/>
                  </a:schemeClr>
                </a:solidFill>
                <a:latin typeface="XCCW Joined 1a" panose="03050602040000000000" pitchFamily="66" charset="0"/>
              </a:rPr>
              <a:t>Can you colour in your whole page without two shapes touching the same colour?</a:t>
            </a:r>
          </a:p>
          <a:p>
            <a:endParaRPr lang="en-GB" sz="1600" dirty="0">
              <a:solidFill>
                <a:schemeClr val="accent6">
                  <a:lumMod val="75000"/>
                </a:schemeClr>
              </a:solidFill>
              <a:latin typeface="XCCW Joined 1a" panose="03050602040000000000" pitchFamily="66" charset="0"/>
            </a:endParaRPr>
          </a:p>
          <a:p>
            <a:r>
              <a:rPr lang="en-GB" sz="1600" dirty="0" smtClean="0">
                <a:solidFill>
                  <a:schemeClr val="accent6">
                    <a:lumMod val="75000"/>
                  </a:schemeClr>
                </a:solidFill>
                <a:latin typeface="XCCW Joined 1a" panose="03050602040000000000" pitchFamily="66" charset="0"/>
              </a:rPr>
              <a:t>If you enjoy this you could try again with patterns – spots/stripes etc. I would love to see your </a:t>
            </a:r>
            <a:r>
              <a:rPr lang="en-GB" sz="1600" smtClean="0">
                <a:solidFill>
                  <a:schemeClr val="accent6">
                    <a:lumMod val="75000"/>
                  </a:schemeClr>
                </a:solidFill>
                <a:latin typeface="XCCW Joined 1a" panose="03050602040000000000" pitchFamily="66" charset="0"/>
              </a:rPr>
              <a:t>finished pieces!</a:t>
            </a:r>
            <a:endParaRPr lang="en-GB" sz="1600" dirty="0" smtClean="0">
              <a:solidFill>
                <a:schemeClr val="accent6">
                  <a:lumMod val="75000"/>
                </a:schemeClr>
              </a:solidFill>
              <a:latin typeface="XCCW Joined 1a" panose="03050602040000000000" pitchFamily="66" charset="0"/>
            </a:endParaRPr>
          </a:p>
        </p:txBody>
      </p:sp>
      <p:sp>
        <p:nvSpPr>
          <p:cNvPr id="10" name="TextBox 9"/>
          <p:cNvSpPr txBox="1"/>
          <p:nvPr/>
        </p:nvSpPr>
        <p:spPr>
          <a:xfrm>
            <a:off x="677333" y="789801"/>
            <a:ext cx="9719734" cy="923330"/>
          </a:xfrm>
          <a:prstGeom prst="rect">
            <a:avLst/>
          </a:prstGeom>
          <a:noFill/>
        </p:spPr>
        <p:txBody>
          <a:bodyPr wrap="square" rtlCol="0">
            <a:spAutoFit/>
          </a:bodyPr>
          <a:lstStyle/>
          <a:p>
            <a:r>
              <a:rPr lang="en-GB" b="1" dirty="0" smtClean="0">
                <a:solidFill>
                  <a:schemeClr val="accent6">
                    <a:lumMod val="75000"/>
                  </a:schemeClr>
                </a:solidFill>
                <a:latin typeface="XCCW Joined 1a" panose="03050602040000000000" pitchFamily="66" charset="0"/>
              </a:rPr>
              <a:t>This is an Art activity.</a:t>
            </a:r>
          </a:p>
          <a:p>
            <a:r>
              <a:rPr lang="en-GB" b="1" dirty="0" smtClean="0">
                <a:solidFill>
                  <a:schemeClr val="accent6">
                    <a:lumMod val="75000"/>
                  </a:schemeClr>
                </a:solidFill>
                <a:latin typeface="XCCW Joined 1a" panose="03050602040000000000" pitchFamily="66" charset="0"/>
              </a:rPr>
              <a:t>I will do my best to explain this over a </a:t>
            </a:r>
            <a:r>
              <a:rPr lang="en-GB" b="1" dirty="0" err="1" smtClean="0">
                <a:solidFill>
                  <a:schemeClr val="accent6">
                    <a:lumMod val="75000"/>
                  </a:schemeClr>
                </a:solidFill>
                <a:latin typeface="XCCW Joined 1a" panose="03050602040000000000" pitchFamily="66" charset="0"/>
              </a:rPr>
              <a:t>powerpoint</a:t>
            </a:r>
            <a:r>
              <a:rPr lang="en-GB" b="1" dirty="0" smtClean="0">
                <a:solidFill>
                  <a:schemeClr val="accent6">
                    <a:lumMod val="75000"/>
                  </a:schemeClr>
                </a:solidFill>
                <a:latin typeface="XCCW Joined 1a" panose="03050602040000000000" pitchFamily="66" charset="0"/>
              </a:rPr>
              <a:t> and hope you enjoy it!</a:t>
            </a:r>
            <a:endParaRPr lang="en-GB" b="1" dirty="0">
              <a:solidFill>
                <a:schemeClr val="accent6">
                  <a:lumMod val="75000"/>
                </a:schemeClr>
              </a:solidFill>
              <a:latin typeface="XCCW Joined 1a" panose="03050602040000000000" pitchFamily="66" charset="0"/>
            </a:endParaRPr>
          </a:p>
        </p:txBody>
      </p:sp>
    </p:spTree>
    <p:extLst>
      <p:ext uri="{BB962C8B-B14F-4D97-AF65-F5344CB8AC3E}">
        <p14:creationId xmlns:p14="http://schemas.microsoft.com/office/powerpoint/2010/main" val="408833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470</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Kuczynska, Jeni</cp:lastModifiedBy>
  <cp:revision>39</cp:revision>
  <dcterms:created xsi:type="dcterms:W3CDTF">2020-03-17T11:23:57Z</dcterms:created>
  <dcterms:modified xsi:type="dcterms:W3CDTF">2020-04-17T10:09:52Z</dcterms:modified>
</cp:coreProperties>
</file>