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2"/>
  </p:handoutMasterIdLst>
  <p:sldIdLst>
    <p:sldId id="256" r:id="rId2"/>
    <p:sldId id="278" r:id="rId3"/>
    <p:sldId id="277" r:id="rId4"/>
    <p:sldId id="262" r:id="rId5"/>
    <p:sldId id="279" r:id="rId6"/>
    <p:sldId id="280" r:id="rId7"/>
    <p:sldId id="281" r:id="rId8"/>
    <p:sldId id="282" r:id="rId9"/>
    <p:sldId id="283" r:id="rId10"/>
    <p:sldId id="259" r:id="rId11"/>
    <p:sldId id="267" r:id="rId12"/>
    <p:sldId id="292" r:id="rId13"/>
    <p:sldId id="275" r:id="rId14"/>
    <p:sldId id="291" r:id="rId15"/>
    <p:sldId id="285" r:id="rId16"/>
    <p:sldId id="286" r:id="rId17"/>
    <p:sldId id="287" r:id="rId18"/>
    <p:sldId id="288" r:id="rId19"/>
    <p:sldId id="289" r:id="rId20"/>
    <p:sldId id="290"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180" y="48"/>
      </p:cViewPr>
      <p:guideLst/>
    </p:cSldViewPr>
  </p:slideViewPr>
  <p:notesTextViewPr>
    <p:cViewPr>
      <p:scale>
        <a:sx n="1" d="1"/>
        <a:sy n="1" d="1"/>
      </p:scale>
      <p:origin x="0" y="0"/>
    </p:cViewPr>
  </p:notesTextViewPr>
  <p:sorterViewPr>
    <p:cViewPr>
      <p:scale>
        <a:sx n="100" d="100"/>
        <a:sy n="100" d="100"/>
      </p:scale>
      <p:origin x="0" y="-55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58ABAFE-029D-4EA8-8AA9-C1488D2EF11E}" type="datetimeFigureOut">
              <a:rPr lang="en-GB" smtClean="0"/>
              <a:t>14/05/2020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DA057E1-6635-4A6F-A45E-8DFB686DEDA1}" type="slidenum">
              <a:rPr lang="en-GB" smtClean="0"/>
              <a:t>‹#›</a:t>
            </a:fld>
            <a:endParaRPr lang="en-GB"/>
          </a:p>
        </p:txBody>
      </p:sp>
    </p:spTree>
    <p:extLst>
      <p:ext uri="{BB962C8B-B14F-4D97-AF65-F5344CB8AC3E}">
        <p14:creationId xmlns:p14="http://schemas.microsoft.com/office/powerpoint/2010/main" val="41368035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3A5993-77F5-4CD5-AD32-282BC652730E}"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1A8C4-3826-4587-BEFE-797A26EAFEA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4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A5993-77F5-4CD5-AD32-282BC652730E}"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144163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A5993-77F5-4CD5-AD32-282BC652730E}"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323977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A5993-77F5-4CD5-AD32-282BC652730E}"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348416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A5993-77F5-4CD5-AD32-282BC652730E}"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1A8C4-3826-4587-BEFE-797A26EAFEA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34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3A5993-77F5-4CD5-AD32-282BC652730E}"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53962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3A5993-77F5-4CD5-AD32-282BC652730E}" type="datetimeFigureOut">
              <a:rPr lang="en-GB" smtClean="0"/>
              <a:t>14/05/2020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774839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3A5993-77F5-4CD5-AD32-282BC652730E}" type="datetimeFigureOut">
              <a:rPr lang="en-GB" smtClean="0"/>
              <a:t>14/05/2020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276599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C3A5993-77F5-4CD5-AD32-282BC652730E}" type="datetimeFigureOut">
              <a:rPr lang="en-GB" smtClean="0"/>
              <a:t>14/05/2020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282861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C3A5993-77F5-4CD5-AD32-282BC652730E}" type="datetimeFigureOut">
              <a:rPr lang="en-GB" smtClean="0"/>
              <a:t>14/05/2020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E1A8C4-3826-4587-BEFE-797A26EAFEA0}" type="slidenum">
              <a:rPr lang="en-GB" smtClean="0"/>
              <a:t>‹#›</a:t>
            </a:fld>
            <a:endParaRPr lang="en-GB"/>
          </a:p>
        </p:txBody>
      </p:sp>
    </p:spTree>
    <p:extLst>
      <p:ext uri="{BB962C8B-B14F-4D97-AF65-F5344CB8AC3E}">
        <p14:creationId xmlns:p14="http://schemas.microsoft.com/office/powerpoint/2010/main" val="233285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A5993-77F5-4CD5-AD32-282BC652730E}"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2738393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C3A5993-77F5-4CD5-AD32-282BC652730E}" type="datetimeFigureOut">
              <a:rPr lang="en-GB" smtClean="0"/>
              <a:t>14/05/2020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E1A8C4-3826-4587-BEFE-797A26EAFEA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806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8.pn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2.pn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7.jpeg"/><Relationship Id="rId3" Type="http://schemas.openxmlformats.org/officeDocument/2006/relationships/image" Target="../media/image2.png"/><Relationship Id="rId7" Type="http://schemas.openxmlformats.org/officeDocument/2006/relationships/image" Target="../media/image32.jpeg"/><Relationship Id="rId12" Type="http://schemas.openxmlformats.org/officeDocument/2006/relationships/image" Target="../media/image36.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hyperlink" Target="http://www.google.co.uk/imgres?imgurl=http://www.harmonie-peer.com/IMG_0656.jpg&amp;imgrefurl=http://www.harmonie-peer.com/english_wmc_dagboek2009.html&amp;usg=__8v7ktZAAQJ0yalKn2xJlk6qf9Bw=&amp;h=400&amp;w=600&amp;sz=82&amp;hl=en&amp;start=13&amp;zoom=1&amp;tbnid=MvUNQVXYGmtxBM:&amp;tbnh=90&amp;tbnw=135&amp;ei=NynRTaucCsTX8gPTlNTeDQ&amp;prev=/search?q%3Dthe%2Bburton%2Bborough%2Bschool%2Bbands%26hl%3Den%26sa%3DG%26gbv%3D2%26tbm%3Disch&amp;itbs=1" TargetMode="External"/><Relationship Id="rId5" Type="http://schemas.openxmlformats.org/officeDocument/2006/relationships/image" Target="../media/image30.jpeg"/><Relationship Id="rId15" Type="http://schemas.openxmlformats.org/officeDocument/2006/relationships/image" Target="../media/image39.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heburtonborough.showmyhomework.co.uk/school/homeworks/calenda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in.bbs@taw.org.uk"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burtonborough.org.uk/parents/year-6-7-transiti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79" y="758952"/>
            <a:ext cx="10921725" cy="3566160"/>
          </a:xfrm>
        </p:spPr>
        <p:txBody>
          <a:bodyPr/>
          <a:lstStyle/>
          <a:p>
            <a:r>
              <a:rPr lang="en-GB" sz="7200" b="1" dirty="0" smtClean="0">
                <a:latin typeface="Century Gothic" panose="020B0502020202020204" pitchFamily="34" charset="0"/>
              </a:rPr>
              <a:t>Burton Borough School </a:t>
            </a:r>
            <a:r>
              <a:rPr lang="en-GB" dirty="0" smtClean="0">
                <a:latin typeface="Century Gothic" panose="020B0502020202020204" pitchFamily="34" charset="0"/>
              </a:rPr>
              <a:t/>
            </a:r>
            <a:br>
              <a:rPr lang="en-GB" dirty="0" smtClean="0">
                <a:latin typeface="Century Gothic" panose="020B0502020202020204" pitchFamily="34" charset="0"/>
              </a:rPr>
            </a:br>
            <a:r>
              <a:rPr lang="en-GB" sz="6000" b="1" dirty="0" smtClean="0">
                <a:latin typeface="Century Gothic" panose="020B0502020202020204" pitchFamily="34" charset="0"/>
              </a:rPr>
              <a:t>Year 7 2020-21</a:t>
            </a:r>
            <a:endParaRPr lang="en-GB" sz="7200" b="1" dirty="0">
              <a:latin typeface="Century Gothic" panose="020B0502020202020204" pitchFamily="34" charset="0"/>
            </a:endParaRPr>
          </a:p>
        </p:txBody>
      </p:sp>
      <p:sp>
        <p:nvSpPr>
          <p:cNvPr id="3" name="Subtitle 2"/>
          <p:cNvSpPr>
            <a:spLocks noGrp="1"/>
          </p:cNvSpPr>
          <p:nvPr>
            <p:ph type="subTitle" idx="1"/>
          </p:nvPr>
        </p:nvSpPr>
        <p:spPr/>
        <p:txBody>
          <a:bodyPr>
            <a:normAutofit/>
          </a:bodyPr>
          <a:lstStyle/>
          <a:p>
            <a:r>
              <a:rPr lang="en-GB" dirty="0" smtClean="0">
                <a:latin typeface="Century Gothic" panose="020B0502020202020204" pitchFamily="34" charset="0"/>
              </a:rPr>
              <a:t>Welcome to our school</a:t>
            </a:r>
          </a:p>
          <a:p>
            <a:r>
              <a:rPr lang="en-GB" dirty="0" smtClean="0">
                <a:latin typeface="Century Gothic" panose="020B0502020202020204" pitchFamily="34" charset="0"/>
              </a:rPr>
              <a:t>information for students</a:t>
            </a:r>
            <a:endParaRPr lang="en-GB" dirty="0">
              <a:latin typeface="Century Gothic" panose="020B0502020202020204" pitchFamily="34" charset="0"/>
            </a:endParaRPr>
          </a:p>
        </p:txBody>
      </p:sp>
      <p:pic>
        <p:nvPicPr>
          <p:cNvPr id="4" name="Picture 3"/>
          <p:cNvPicPr>
            <a:picLocks noChangeAspect="1"/>
          </p:cNvPicPr>
          <p:nvPr/>
        </p:nvPicPr>
        <p:blipFill rotWithShape="1">
          <a:blip r:embed="rId2"/>
          <a:srcRect l="13405" t="41392" r="53225" b="36545"/>
          <a:stretch/>
        </p:blipFill>
        <p:spPr>
          <a:xfrm>
            <a:off x="8872152" y="202898"/>
            <a:ext cx="2990336" cy="1112108"/>
          </a:xfrm>
          <a:prstGeom prst="rect">
            <a:avLst/>
          </a:prstGeom>
        </p:spPr>
      </p:pic>
      <p:pic>
        <p:nvPicPr>
          <p:cNvPr id="5" name="Picture 4" descr="Burton Borough School - A Specialist Arts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489205" y="3435831"/>
            <a:ext cx="2180281" cy="2664373"/>
          </a:xfrm>
          <a:prstGeom prst="rect">
            <a:avLst/>
          </a:prstGeom>
          <a:noFill/>
        </p:spPr>
      </p:pic>
      <p:pic>
        <p:nvPicPr>
          <p:cNvPr id="6" name="Picture 4" descr="M:\BSF Photos\Finished Building 8.5.15\IMG_0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627" y="151452"/>
            <a:ext cx="3491999" cy="232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545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entury Gothic" panose="020B0502020202020204" pitchFamily="34" charset="0"/>
              </a:rPr>
              <a:t>Our School Logo on your blazer and ties</a:t>
            </a:r>
            <a:endParaRPr lang="en-GB" b="1" dirty="0">
              <a:latin typeface="Century Gothic" panose="020B0502020202020204" pitchFamily="34" charset="0"/>
            </a:endParaRPr>
          </a:p>
        </p:txBody>
      </p:sp>
      <p:pic>
        <p:nvPicPr>
          <p:cNvPr id="4" name="Picture 3"/>
          <p:cNvPicPr>
            <a:picLocks noChangeAspect="1"/>
          </p:cNvPicPr>
          <p:nvPr/>
        </p:nvPicPr>
        <p:blipFill rotWithShape="1">
          <a:blip r:embed="rId2"/>
          <a:srcRect l="13405" t="41392" r="53225" b="36545"/>
          <a:stretch/>
        </p:blipFill>
        <p:spPr>
          <a:xfrm>
            <a:off x="705394" y="2834133"/>
            <a:ext cx="5977564" cy="2223060"/>
          </a:xfrm>
          <a:prstGeom prst="rect">
            <a:avLst/>
          </a:prstGeom>
        </p:spPr>
      </p:pic>
      <p:pic>
        <p:nvPicPr>
          <p:cNvPr id="5" name="Picture 4"/>
          <p:cNvPicPr>
            <a:picLocks noChangeAspect="1"/>
          </p:cNvPicPr>
          <p:nvPr/>
        </p:nvPicPr>
        <p:blipFill rotWithShape="1">
          <a:blip r:embed="rId3"/>
          <a:srcRect l="15360" t="26807" r="55271" b="19557"/>
          <a:stretch/>
        </p:blipFill>
        <p:spPr>
          <a:xfrm>
            <a:off x="7600716" y="2215630"/>
            <a:ext cx="3554964" cy="3652027"/>
          </a:xfrm>
          <a:prstGeom prst="rect">
            <a:avLst/>
          </a:prstGeom>
        </p:spPr>
      </p:pic>
      <p:pic>
        <p:nvPicPr>
          <p:cNvPr id="6" name="Picture 5"/>
          <p:cNvPicPr>
            <a:picLocks noChangeAspect="1"/>
          </p:cNvPicPr>
          <p:nvPr/>
        </p:nvPicPr>
        <p:blipFill rotWithShape="1">
          <a:blip r:embed="rId2"/>
          <a:srcRect l="13405" t="41392" r="73670" b="36903"/>
          <a:stretch/>
        </p:blipFill>
        <p:spPr>
          <a:xfrm>
            <a:off x="10672959" y="286603"/>
            <a:ext cx="1158256" cy="1094057"/>
          </a:xfrm>
          <a:prstGeom prst="rect">
            <a:avLst/>
          </a:prstGeom>
        </p:spPr>
      </p:pic>
    </p:spTree>
    <p:extLst>
      <p:ext uri="{BB962C8B-B14F-4D97-AF65-F5344CB8AC3E}">
        <p14:creationId xmlns:p14="http://schemas.microsoft.com/office/powerpoint/2010/main" val="52802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entury Gothic" panose="020B0502020202020204" pitchFamily="34" charset="0"/>
              </a:rPr>
              <a:t>Our lovely smart uniform</a:t>
            </a:r>
            <a:endParaRPr lang="en-GB" b="1" dirty="0">
              <a:latin typeface="Century Gothic" panose="020B0502020202020204" pitchFamily="34" charset="0"/>
            </a:endParaRPr>
          </a:p>
        </p:txBody>
      </p:sp>
      <p:pic>
        <p:nvPicPr>
          <p:cNvPr id="6" name="Picture 5"/>
          <p:cNvPicPr>
            <a:picLocks noChangeAspect="1"/>
          </p:cNvPicPr>
          <p:nvPr/>
        </p:nvPicPr>
        <p:blipFill rotWithShape="1">
          <a:blip r:embed="rId2"/>
          <a:srcRect l="13405" t="41392" r="73670" b="36903"/>
          <a:stretch/>
        </p:blipFill>
        <p:spPr>
          <a:xfrm>
            <a:off x="10672959" y="286603"/>
            <a:ext cx="1158256" cy="109405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425777" y="2308353"/>
            <a:ext cx="4565122" cy="342313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2004084"/>
            <a:ext cx="5374178" cy="4031673"/>
          </a:xfrm>
          <a:prstGeom prst="rect">
            <a:avLst/>
          </a:prstGeom>
        </p:spPr>
      </p:pic>
    </p:spTree>
    <p:extLst>
      <p:ext uri="{BB962C8B-B14F-4D97-AF65-F5344CB8AC3E}">
        <p14:creationId xmlns:p14="http://schemas.microsoft.com/office/powerpoint/2010/main" val="3400957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1048583"/>
          </a:xfrm>
        </p:spPr>
        <p:txBody>
          <a:bodyPr>
            <a:normAutofit fontScale="90000"/>
          </a:bodyPr>
          <a:lstStyle/>
          <a:p>
            <a:r>
              <a:rPr lang="en-GB" sz="4800" b="1" dirty="0" smtClean="0">
                <a:latin typeface="Century Gothic" panose="020B0502020202020204" pitchFamily="34" charset="0"/>
              </a:rPr>
              <a:t>Our lovely new PE kit available from Newport Sports</a:t>
            </a:r>
            <a:endParaRPr lang="en-GB" sz="4800" b="1" dirty="0">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41" y="2090571"/>
            <a:ext cx="10058400" cy="3752255"/>
          </a:xfrm>
          <a:prstGeom prst="rect">
            <a:avLst/>
          </a:prstGeom>
        </p:spPr>
      </p:pic>
    </p:spTree>
    <p:extLst>
      <p:ext uri="{BB962C8B-B14F-4D97-AF65-F5344CB8AC3E}">
        <p14:creationId xmlns:p14="http://schemas.microsoft.com/office/powerpoint/2010/main" val="413933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5" y="286603"/>
            <a:ext cx="10058400" cy="1901961"/>
          </a:xfrm>
        </p:spPr>
        <p:txBody>
          <a:bodyPr>
            <a:normAutofit fontScale="90000"/>
          </a:bodyPr>
          <a:lstStyle/>
          <a:p>
            <a:r>
              <a:rPr lang="en-GB" b="1" dirty="0" smtClean="0">
                <a:latin typeface="Century Gothic" panose="020B0502020202020204" pitchFamily="34" charset="0"/>
              </a:rPr>
              <a:t/>
            </a:r>
            <a:br>
              <a:rPr lang="en-GB" b="1" dirty="0" smtClean="0">
                <a:latin typeface="Century Gothic" panose="020B0502020202020204" pitchFamily="34" charset="0"/>
              </a:rPr>
            </a:br>
            <a:r>
              <a:rPr lang="en-GB" b="1" dirty="0" smtClean="0">
                <a:latin typeface="Century Gothic" panose="020B0502020202020204" pitchFamily="34" charset="0"/>
              </a:rPr>
              <a:t/>
            </a:r>
            <a:br>
              <a:rPr lang="en-GB" b="1" dirty="0" smtClean="0">
                <a:latin typeface="Century Gothic" panose="020B0502020202020204" pitchFamily="34" charset="0"/>
              </a:rPr>
            </a:br>
            <a:r>
              <a:rPr lang="en-GB" b="1" dirty="0" smtClean="0">
                <a:latin typeface="Century Gothic" panose="020B0502020202020204" pitchFamily="34" charset="0"/>
              </a:rPr>
              <a:t>Our School </a:t>
            </a:r>
            <a:r>
              <a:rPr lang="en-GB" b="1" dirty="0">
                <a:latin typeface="Century Gothic" panose="020B0502020202020204" pitchFamily="34" charset="0"/>
              </a:rPr>
              <a:t>Motto – Be the difference</a:t>
            </a:r>
            <a:br>
              <a:rPr lang="en-GB" b="1" dirty="0">
                <a:latin typeface="Century Gothic" panose="020B0502020202020204" pitchFamily="34" charset="0"/>
              </a:rPr>
            </a:br>
            <a:r>
              <a:rPr lang="en-GB" b="1" dirty="0" smtClean="0">
                <a:latin typeface="Century Gothic" panose="020B0502020202020204" pitchFamily="34" charset="0"/>
              </a:rPr>
              <a:t/>
            </a:r>
            <a:br>
              <a:rPr lang="en-GB" b="1" dirty="0" smtClean="0">
                <a:latin typeface="Century Gothic" panose="020B0502020202020204" pitchFamily="34" charset="0"/>
              </a:rPr>
            </a:br>
            <a:endParaRPr lang="en-GB" b="1" dirty="0">
              <a:latin typeface="Century Gothic" panose="020B0502020202020204" pitchFamily="34" charset="0"/>
            </a:endParaRPr>
          </a:p>
        </p:txBody>
      </p:sp>
      <p:pic>
        <p:nvPicPr>
          <p:cNvPr id="6" name="Picture 5"/>
          <p:cNvPicPr>
            <a:picLocks noChangeAspect="1"/>
          </p:cNvPicPr>
          <p:nvPr/>
        </p:nvPicPr>
        <p:blipFill rotWithShape="1">
          <a:blip r:embed="rId2"/>
          <a:srcRect l="13405" t="41392" r="73670" b="36903"/>
          <a:stretch/>
        </p:blipFill>
        <p:spPr>
          <a:xfrm>
            <a:off x="10672959" y="286603"/>
            <a:ext cx="1158256" cy="1094057"/>
          </a:xfrm>
          <a:prstGeom prst="rect">
            <a:avLst/>
          </a:prstGeom>
        </p:spPr>
      </p:pic>
      <p:sp>
        <p:nvSpPr>
          <p:cNvPr id="3" name="TextBox 2"/>
          <p:cNvSpPr txBox="1"/>
          <p:nvPr/>
        </p:nvSpPr>
        <p:spPr>
          <a:xfrm>
            <a:off x="956931" y="2332713"/>
            <a:ext cx="11047228" cy="2862322"/>
          </a:xfrm>
          <a:prstGeom prst="rect">
            <a:avLst/>
          </a:prstGeom>
          <a:noFill/>
        </p:spPr>
        <p:txBody>
          <a:bodyPr wrap="square" rtlCol="0">
            <a:spAutoFit/>
          </a:bodyPr>
          <a:lstStyle/>
          <a:p>
            <a:pPr marL="285750" indent="-285750">
              <a:buFont typeface="Arial" panose="020B0604020202020204" pitchFamily="34" charset="0"/>
              <a:buChar char="•"/>
            </a:pPr>
            <a:r>
              <a:rPr lang="en-GB" sz="3600" dirty="0" smtClean="0"/>
              <a:t>Get involved with clubs, societies and activities or start your own!</a:t>
            </a:r>
          </a:p>
          <a:p>
            <a:pPr marL="285750" indent="-285750">
              <a:buFont typeface="Arial" panose="020B0604020202020204" pitchFamily="34" charset="0"/>
              <a:buChar char="•"/>
            </a:pPr>
            <a:r>
              <a:rPr lang="en-GB" sz="3600" dirty="0" smtClean="0"/>
              <a:t>Try everything, especially something new you thought you would never do!</a:t>
            </a:r>
          </a:p>
          <a:p>
            <a:pPr marL="285750" indent="-285750">
              <a:buFont typeface="Arial" panose="020B0604020202020204" pitchFamily="34" charset="0"/>
              <a:buChar char="•"/>
            </a:pPr>
            <a:r>
              <a:rPr lang="en-GB" sz="3600" dirty="0" smtClean="0"/>
              <a:t>Do your best always</a:t>
            </a:r>
            <a:endParaRPr lang="en-GB" sz="3600" dirty="0"/>
          </a:p>
        </p:txBody>
      </p:sp>
    </p:spTree>
    <p:extLst>
      <p:ext uri="{BB962C8B-B14F-4D97-AF65-F5344CB8AC3E}">
        <p14:creationId xmlns:p14="http://schemas.microsoft.com/office/powerpoint/2010/main" val="2432360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latin typeface="Century Gothic" panose="020B0502020202020204" pitchFamily="34" charset="0"/>
              </a:rPr>
              <a:t>When you join us</a:t>
            </a:r>
            <a:endParaRPr lang="en-GB" b="1" dirty="0">
              <a:solidFill>
                <a:schemeClr val="tx1"/>
              </a:solidFill>
              <a:latin typeface="Century Gothic" panose="020B0502020202020204" pitchFamily="34" charset="0"/>
            </a:endParaRPr>
          </a:p>
        </p:txBody>
      </p:sp>
      <p:pic>
        <p:nvPicPr>
          <p:cNvPr id="6" name="Picture 5"/>
          <p:cNvPicPr>
            <a:picLocks noChangeAspect="1"/>
          </p:cNvPicPr>
          <p:nvPr/>
        </p:nvPicPr>
        <p:blipFill rotWithShape="1">
          <a:blip r:embed="rId2"/>
          <a:srcRect l="13405" t="41392" r="73670" b="36903"/>
          <a:stretch/>
        </p:blipFill>
        <p:spPr>
          <a:xfrm>
            <a:off x="10672959" y="286603"/>
            <a:ext cx="1158256" cy="1094057"/>
          </a:xfrm>
          <a:prstGeom prst="rect">
            <a:avLst/>
          </a:prstGeom>
        </p:spPr>
      </p:pic>
      <p:sp>
        <p:nvSpPr>
          <p:cNvPr id="3" name="Rectangle 2"/>
          <p:cNvSpPr/>
          <p:nvPr/>
        </p:nvSpPr>
        <p:spPr>
          <a:xfrm>
            <a:off x="1480457" y="2158058"/>
            <a:ext cx="8519886" cy="3108543"/>
          </a:xfrm>
          <a:prstGeom prst="rect">
            <a:avLst/>
          </a:prstGeom>
        </p:spPr>
        <p:txBody>
          <a:bodyPr wrap="square">
            <a:spAutoFit/>
          </a:bodyPr>
          <a:lstStyle/>
          <a:p>
            <a:pPr algn="ctr">
              <a:defRPr/>
            </a:pPr>
            <a:r>
              <a:rPr lang="en-GB" sz="2800" dirty="0" smtClean="0">
                <a:latin typeface="Century Gothic" panose="020B0502020202020204" pitchFamily="34" charset="0"/>
              </a:rPr>
              <a:t>Worried </a:t>
            </a:r>
            <a:r>
              <a:rPr lang="en-GB" sz="2800" dirty="0">
                <a:latin typeface="Century Gothic" panose="020B0502020202020204" pitchFamily="34" charset="0"/>
              </a:rPr>
              <a:t>about getting lost….Relax…Year 10s have volunteered to be your </a:t>
            </a:r>
            <a:r>
              <a:rPr lang="en-GB" sz="2800" dirty="0" smtClean="0">
                <a:latin typeface="Century Gothic" panose="020B0502020202020204" pitchFamily="34" charset="0"/>
              </a:rPr>
              <a:t>hosts and buddies. They will be there for you until you feel ready to go off on your own.</a:t>
            </a:r>
            <a:endParaRPr lang="en-GB" sz="2800" dirty="0">
              <a:latin typeface="Century Gothic" panose="020B0502020202020204" pitchFamily="34" charset="0"/>
            </a:endParaRPr>
          </a:p>
          <a:p>
            <a:pPr algn="ctr">
              <a:defRPr/>
            </a:pPr>
            <a:r>
              <a:rPr lang="en-GB" sz="2800" dirty="0">
                <a:latin typeface="Century Gothic" panose="020B0502020202020204" pitchFamily="34" charset="0"/>
              </a:rPr>
              <a:t>You will find out which </a:t>
            </a:r>
            <a:r>
              <a:rPr lang="en-GB" sz="2800" dirty="0" smtClean="0">
                <a:latin typeface="Century Gothic" panose="020B0502020202020204" pitchFamily="34" charset="0"/>
              </a:rPr>
              <a:t>Small School </a:t>
            </a:r>
            <a:r>
              <a:rPr lang="en-GB" sz="2800" dirty="0">
                <a:latin typeface="Century Gothic" panose="020B0502020202020204" pitchFamily="34" charset="0"/>
              </a:rPr>
              <a:t>you </a:t>
            </a:r>
            <a:r>
              <a:rPr lang="en-GB" sz="2800" dirty="0" smtClean="0">
                <a:latin typeface="Century Gothic" panose="020B0502020202020204" pitchFamily="34" charset="0"/>
              </a:rPr>
              <a:t>are in </a:t>
            </a:r>
            <a:r>
              <a:rPr lang="en-GB" sz="2800" dirty="0">
                <a:latin typeface="Century Gothic" panose="020B0502020202020204" pitchFamily="34" charset="0"/>
              </a:rPr>
              <a:t>and meet your </a:t>
            </a:r>
            <a:r>
              <a:rPr lang="en-GB" sz="2800" dirty="0" smtClean="0">
                <a:latin typeface="Century Gothic" panose="020B0502020202020204" pitchFamily="34" charset="0"/>
              </a:rPr>
              <a:t>lovely Form Tutor and your brilliant Tutor </a:t>
            </a:r>
            <a:r>
              <a:rPr lang="en-GB" sz="2800" dirty="0">
                <a:latin typeface="Century Gothic" panose="020B0502020202020204" pitchFamily="34" charset="0"/>
              </a:rPr>
              <a:t>G</a:t>
            </a:r>
            <a:r>
              <a:rPr lang="en-GB" sz="2800" dirty="0" smtClean="0">
                <a:latin typeface="Century Gothic" panose="020B0502020202020204" pitchFamily="34" charset="0"/>
              </a:rPr>
              <a:t>roup</a:t>
            </a:r>
            <a:endParaRPr lang="en-GB" sz="2800" dirty="0">
              <a:latin typeface="Century Gothic" panose="020B0502020202020204" pitchFamily="34" charset="0"/>
            </a:endParaRPr>
          </a:p>
        </p:txBody>
      </p:sp>
    </p:spTree>
    <p:extLst>
      <p:ext uri="{BB962C8B-B14F-4D97-AF65-F5344CB8AC3E}">
        <p14:creationId xmlns:p14="http://schemas.microsoft.com/office/powerpoint/2010/main" val="4269107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b="1" dirty="0" smtClean="0">
                <a:solidFill>
                  <a:schemeClr val="tx1"/>
                </a:solidFill>
                <a:latin typeface="Century Gothic" panose="020B0502020202020204" pitchFamily="34" charset="0"/>
              </a:rPr>
              <a:t>Lessons you will be having... </a:t>
            </a:r>
          </a:p>
        </p:txBody>
      </p:sp>
      <p:sp>
        <p:nvSpPr>
          <p:cNvPr id="11267" name="Rectangle 3"/>
          <p:cNvSpPr>
            <a:spLocks noGrp="1" noChangeArrowheads="1"/>
          </p:cNvSpPr>
          <p:nvPr>
            <p:ph type="body" sz="half" idx="1"/>
          </p:nvPr>
        </p:nvSpPr>
        <p:spPr/>
        <p:txBody>
          <a:bodyPr/>
          <a:lstStyle/>
          <a:p>
            <a:pPr eaLnBrk="1" hangingPunct="1">
              <a:lnSpc>
                <a:spcPct val="90000"/>
              </a:lnSpc>
            </a:pPr>
            <a:r>
              <a:rPr lang="en-GB" altLang="en-US" dirty="0" smtClean="0">
                <a:latin typeface="Century Gothic" panose="020B0502020202020204" pitchFamily="34" charset="0"/>
              </a:rPr>
              <a:t>Art</a:t>
            </a:r>
          </a:p>
          <a:p>
            <a:pPr eaLnBrk="1" hangingPunct="1">
              <a:lnSpc>
                <a:spcPct val="90000"/>
              </a:lnSpc>
            </a:pPr>
            <a:r>
              <a:rPr lang="en-GB" altLang="en-US" dirty="0" smtClean="0">
                <a:latin typeface="Century Gothic" panose="020B0502020202020204" pitchFamily="34" charset="0"/>
              </a:rPr>
              <a:t>Community Learning Lesson </a:t>
            </a:r>
          </a:p>
          <a:p>
            <a:pPr eaLnBrk="1" hangingPunct="1">
              <a:lnSpc>
                <a:spcPct val="90000"/>
              </a:lnSpc>
            </a:pPr>
            <a:r>
              <a:rPr lang="en-GB" altLang="en-US" dirty="0" smtClean="0">
                <a:latin typeface="Century Gothic" panose="020B0502020202020204" pitchFamily="34" charset="0"/>
              </a:rPr>
              <a:t>Computing </a:t>
            </a:r>
          </a:p>
          <a:p>
            <a:pPr eaLnBrk="1" hangingPunct="1">
              <a:lnSpc>
                <a:spcPct val="90000"/>
              </a:lnSpc>
            </a:pPr>
            <a:r>
              <a:rPr lang="en-GB" altLang="en-US" dirty="0" smtClean="0">
                <a:latin typeface="Century Gothic" panose="020B0502020202020204" pitchFamily="34" charset="0"/>
              </a:rPr>
              <a:t>Design and Technology</a:t>
            </a:r>
          </a:p>
          <a:p>
            <a:pPr eaLnBrk="1" hangingPunct="1">
              <a:lnSpc>
                <a:spcPct val="90000"/>
              </a:lnSpc>
            </a:pPr>
            <a:r>
              <a:rPr lang="en-GB" altLang="en-US" dirty="0" smtClean="0">
                <a:latin typeface="Century Gothic" panose="020B0502020202020204" pitchFamily="34" charset="0"/>
              </a:rPr>
              <a:t>Drama</a:t>
            </a:r>
          </a:p>
          <a:p>
            <a:pPr eaLnBrk="1" hangingPunct="1">
              <a:lnSpc>
                <a:spcPct val="90000"/>
              </a:lnSpc>
            </a:pPr>
            <a:r>
              <a:rPr lang="en-GB" altLang="en-US" dirty="0" smtClean="0">
                <a:latin typeface="Century Gothic" panose="020B0502020202020204" pitchFamily="34" charset="0"/>
              </a:rPr>
              <a:t>English</a:t>
            </a:r>
          </a:p>
          <a:p>
            <a:pPr eaLnBrk="1" hangingPunct="1">
              <a:lnSpc>
                <a:spcPct val="90000"/>
              </a:lnSpc>
            </a:pPr>
            <a:r>
              <a:rPr lang="en-GB" altLang="en-US" dirty="0" smtClean="0">
                <a:latin typeface="Century Gothic" panose="020B0502020202020204" pitchFamily="34" charset="0"/>
              </a:rPr>
              <a:t>French</a:t>
            </a:r>
          </a:p>
          <a:p>
            <a:r>
              <a:rPr lang="en-GB" altLang="en-US" dirty="0">
                <a:latin typeface="Century Gothic" panose="020B0502020202020204" pitchFamily="34" charset="0"/>
              </a:rPr>
              <a:t>Geography</a:t>
            </a:r>
          </a:p>
          <a:p>
            <a:pPr eaLnBrk="1" hangingPunct="1">
              <a:lnSpc>
                <a:spcPct val="90000"/>
              </a:lnSpc>
            </a:pPr>
            <a:endParaRPr lang="en-GB" altLang="en-US" dirty="0" smtClean="0"/>
          </a:p>
          <a:p>
            <a:pPr eaLnBrk="1" hangingPunct="1">
              <a:lnSpc>
                <a:spcPct val="90000"/>
              </a:lnSpc>
            </a:pPr>
            <a:endParaRPr lang="en-GB" altLang="en-US" dirty="0" smtClean="0"/>
          </a:p>
        </p:txBody>
      </p:sp>
      <p:sp>
        <p:nvSpPr>
          <p:cNvPr id="11273" name="Rectangle 9"/>
          <p:cNvSpPr>
            <a:spLocks noGrp="1" noChangeArrowheads="1"/>
          </p:cNvSpPr>
          <p:nvPr>
            <p:ph type="body" sz="half" idx="2"/>
          </p:nvPr>
        </p:nvSpPr>
        <p:spPr/>
        <p:txBody>
          <a:bodyPr>
            <a:normAutofit/>
          </a:bodyPr>
          <a:lstStyle/>
          <a:p>
            <a:pPr eaLnBrk="1" hangingPunct="1">
              <a:lnSpc>
                <a:spcPct val="90000"/>
              </a:lnSpc>
            </a:pPr>
            <a:r>
              <a:rPr lang="en-GB" altLang="en-US" dirty="0" smtClean="0">
                <a:latin typeface="Century Gothic" panose="020B0502020202020204" pitchFamily="34" charset="0"/>
              </a:rPr>
              <a:t>History</a:t>
            </a:r>
          </a:p>
          <a:p>
            <a:r>
              <a:rPr lang="en-GB" altLang="en-US" dirty="0" smtClean="0">
                <a:latin typeface="Century Gothic" panose="020B0502020202020204" pitchFamily="34" charset="0"/>
              </a:rPr>
              <a:t>PSHE</a:t>
            </a:r>
          </a:p>
          <a:p>
            <a:r>
              <a:rPr lang="en-GB" altLang="en-US" dirty="0">
                <a:latin typeface="Century Gothic" panose="020B0502020202020204" pitchFamily="34" charset="0"/>
              </a:rPr>
              <a:t>Maths</a:t>
            </a:r>
          </a:p>
          <a:p>
            <a:pPr eaLnBrk="1" hangingPunct="1">
              <a:lnSpc>
                <a:spcPct val="90000"/>
              </a:lnSpc>
            </a:pPr>
            <a:r>
              <a:rPr lang="en-GB" altLang="en-US" dirty="0" smtClean="0">
                <a:latin typeface="Century Gothic" panose="020B0502020202020204" pitchFamily="34" charset="0"/>
              </a:rPr>
              <a:t>Music</a:t>
            </a:r>
          </a:p>
          <a:p>
            <a:pPr eaLnBrk="1" hangingPunct="1">
              <a:lnSpc>
                <a:spcPct val="90000"/>
              </a:lnSpc>
            </a:pPr>
            <a:r>
              <a:rPr lang="en-GB" altLang="en-US" dirty="0" smtClean="0">
                <a:latin typeface="Century Gothic" panose="020B0502020202020204" pitchFamily="34" charset="0"/>
              </a:rPr>
              <a:t>Physical Education</a:t>
            </a:r>
          </a:p>
          <a:p>
            <a:pPr eaLnBrk="1" hangingPunct="1">
              <a:lnSpc>
                <a:spcPct val="90000"/>
              </a:lnSpc>
            </a:pPr>
            <a:r>
              <a:rPr lang="en-GB" altLang="en-US" dirty="0" smtClean="0">
                <a:latin typeface="Century Gothic" panose="020B0502020202020204" pitchFamily="34" charset="0"/>
              </a:rPr>
              <a:t>Religious Education</a:t>
            </a:r>
          </a:p>
          <a:p>
            <a:pPr eaLnBrk="1" hangingPunct="1">
              <a:lnSpc>
                <a:spcPct val="90000"/>
              </a:lnSpc>
            </a:pPr>
            <a:r>
              <a:rPr lang="en-GB" altLang="en-US" dirty="0" smtClean="0">
                <a:latin typeface="Century Gothic" panose="020B0502020202020204" pitchFamily="34" charset="0"/>
              </a:rPr>
              <a:t>Science.</a:t>
            </a:r>
          </a:p>
          <a:p>
            <a:r>
              <a:rPr lang="en-GB" altLang="en-US" dirty="0">
                <a:latin typeface="Century Gothic" panose="020B0502020202020204" pitchFamily="34" charset="0"/>
              </a:rPr>
              <a:t>Spanish</a:t>
            </a:r>
          </a:p>
          <a:p>
            <a:pPr eaLnBrk="1" hangingPunct="1">
              <a:lnSpc>
                <a:spcPct val="90000"/>
              </a:lnSpc>
            </a:pPr>
            <a:endParaRPr lang="en-GB" altLang="en-US" dirty="0" smtClean="0"/>
          </a:p>
        </p:txBody>
      </p:sp>
      <p:pic>
        <p:nvPicPr>
          <p:cNvPr id="13317" name="Picture 6" descr="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547" y="5454502"/>
            <a:ext cx="6975431" cy="140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srcRect l="13405" t="41392" r="73670" b="36903"/>
          <a:stretch/>
        </p:blipFill>
        <p:spPr>
          <a:xfrm>
            <a:off x="10672959" y="286603"/>
            <a:ext cx="1158256" cy="1094057"/>
          </a:xfrm>
          <a:prstGeom prst="rect">
            <a:avLst/>
          </a:prstGeom>
        </p:spPr>
      </p:pic>
    </p:spTree>
    <p:extLst>
      <p:ext uri="{BB962C8B-B14F-4D97-AF65-F5344CB8AC3E}">
        <p14:creationId xmlns:p14="http://schemas.microsoft.com/office/powerpoint/2010/main" val="311357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fade">
                                      <p:cBhvr>
                                        <p:cTn id="28" dur="1000"/>
                                        <p:tgtEl>
                                          <p:spTgt spid="11267">
                                            <p:txEl>
                                              <p:pRg st="3" end="3"/>
                                            </p:txEl>
                                          </p:spTgt>
                                        </p:tgtEl>
                                      </p:cBhvr>
                                    </p:animEffect>
                                    <p:anim calcmode="lin" valueType="num">
                                      <p:cBhvr>
                                        <p:cTn id="2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267">
                                            <p:txEl>
                                              <p:pRg st="4" end="4"/>
                                            </p:txEl>
                                          </p:spTgt>
                                        </p:tgtEl>
                                        <p:attrNameLst>
                                          <p:attrName>style.visibility</p:attrName>
                                        </p:attrNameLst>
                                      </p:cBhvr>
                                      <p:to>
                                        <p:strVal val="visible"/>
                                      </p:to>
                                    </p:set>
                                    <p:animEffect transition="in" filter="fade">
                                      <p:cBhvr>
                                        <p:cTn id="35" dur="1000"/>
                                        <p:tgtEl>
                                          <p:spTgt spid="11267">
                                            <p:txEl>
                                              <p:pRg st="4" end="4"/>
                                            </p:txEl>
                                          </p:spTgt>
                                        </p:tgtEl>
                                      </p:cBhvr>
                                    </p:animEffect>
                                    <p:anim calcmode="lin" valueType="num">
                                      <p:cBhvr>
                                        <p:cTn id="3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267">
                                            <p:txEl>
                                              <p:pRg st="5" end="5"/>
                                            </p:txEl>
                                          </p:spTgt>
                                        </p:tgtEl>
                                        <p:attrNameLst>
                                          <p:attrName>style.visibility</p:attrName>
                                        </p:attrNameLst>
                                      </p:cBhvr>
                                      <p:to>
                                        <p:strVal val="visible"/>
                                      </p:to>
                                    </p:set>
                                    <p:animEffect transition="in" filter="fade">
                                      <p:cBhvr>
                                        <p:cTn id="42" dur="1000"/>
                                        <p:tgtEl>
                                          <p:spTgt spid="11267">
                                            <p:txEl>
                                              <p:pRg st="5" end="5"/>
                                            </p:txEl>
                                          </p:spTgt>
                                        </p:tgtEl>
                                      </p:cBhvr>
                                    </p:animEffect>
                                    <p:anim calcmode="lin" valueType="num">
                                      <p:cBhvr>
                                        <p:cTn id="43"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267">
                                            <p:txEl>
                                              <p:pRg st="6" end="6"/>
                                            </p:txEl>
                                          </p:spTgt>
                                        </p:tgtEl>
                                        <p:attrNameLst>
                                          <p:attrName>style.visibility</p:attrName>
                                        </p:attrNameLst>
                                      </p:cBhvr>
                                      <p:to>
                                        <p:strVal val="visible"/>
                                      </p:to>
                                    </p:set>
                                    <p:animEffect transition="in" filter="fade">
                                      <p:cBhvr>
                                        <p:cTn id="49" dur="1000"/>
                                        <p:tgtEl>
                                          <p:spTgt spid="11267">
                                            <p:txEl>
                                              <p:pRg st="6" end="6"/>
                                            </p:txEl>
                                          </p:spTgt>
                                        </p:tgtEl>
                                      </p:cBhvr>
                                    </p:animEffect>
                                    <p:anim calcmode="lin" valueType="num">
                                      <p:cBhvr>
                                        <p:cTn id="50"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273">
                                            <p:txEl>
                                              <p:pRg st="0" end="0"/>
                                            </p:txEl>
                                          </p:spTgt>
                                        </p:tgtEl>
                                        <p:attrNameLst>
                                          <p:attrName>style.visibility</p:attrName>
                                        </p:attrNameLst>
                                      </p:cBhvr>
                                      <p:to>
                                        <p:strVal val="visible"/>
                                      </p:to>
                                    </p:set>
                                    <p:animEffect transition="in" filter="fade">
                                      <p:cBhvr>
                                        <p:cTn id="56" dur="1000"/>
                                        <p:tgtEl>
                                          <p:spTgt spid="11273">
                                            <p:txEl>
                                              <p:pRg st="0" end="0"/>
                                            </p:txEl>
                                          </p:spTgt>
                                        </p:tgtEl>
                                      </p:cBhvr>
                                    </p:animEffect>
                                    <p:anim calcmode="lin" valueType="num">
                                      <p:cBhvr>
                                        <p:cTn id="57" dur="1000" fill="hold"/>
                                        <p:tgtEl>
                                          <p:spTgt spid="1127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12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273">
                                            <p:txEl>
                                              <p:pRg st="1" end="1"/>
                                            </p:txEl>
                                          </p:spTgt>
                                        </p:tgtEl>
                                        <p:attrNameLst>
                                          <p:attrName>style.visibility</p:attrName>
                                        </p:attrNameLst>
                                      </p:cBhvr>
                                      <p:to>
                                        <p:strVal val="visible"/>
                                      </p:to>
                                    </p:set>
                                    <p:animEffect transition="in" filter="fade">
                                      <p:cBhvr>
                                        <p:cTn id="63" dur="1000"/>
                                        <p:tgtEl>
                                          <p:spTgt spid="11273">
                                            <p:txEl>
                                              <p:pRg st="1" end="1"/>
                                            </p:txEl>
                                          </p:spTgt>
                                        </p:tgtEl>
                                      </p:cBhvr>
                                    </p:animEffect>
                                    <p:anim calcmode="lin" valueType="num">
                                      <p:cBhvr>
                                        <p:cTn id="64" dur="1000" fill="hold"/>
                                        <p:tgtEl>
                                          <p:spTgt spid="11273">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112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273">
                                            <p:txEl>
                                              <p:pRg st="2" end="2"/>
                                            </p:txEl>
                                          </p:spTgt>
                                        </p:tgtEl>
                                        <p:attrNameLst>
                                          <p:attrName>style.visibility</p:attrName>
                                        </p:attrNameLst>
                                      </p:cBhvr>
                                      <p:to>
                                        <p:strVal val="visible"/>
                                      </p:to>
                                    </p:set>
                                    <p:animEffect transition="in" filter="fade">
                                      <p:cBhvr>
                                        <p:cTn id="70" dur="1000"/>
                                        <p:tgtEl>
                                          <p:spTgt spid="11273">
                                            <p:txEl>
                                              <p:pRg st="2" end="2"/>
                                            </p:txEl>
                                          </p:spTgt>
                                        </p:tgtEl>
                                      </p:cBhvr>
                                    </p:animEffect>
                                    <p:anim calcmode="lin" valueType="num">
                                      <p:cBhvr>
                                        <p:cTn id="71" dur="1000" fill="hold"/>
                                        <p:tgtEl>
                                          <p:spTgt spid="11273">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112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1273">
                                            <p:txEl>
                                              <p:pRg st="3" end="3"/>
                                            </p:txEl>
                                          </p:spTgt>
                                        </p:tgtEl>
                                        <p:attrNameLst>
                                          <p:attrName>style.visibility</p:attrName>
                                        </p:attrNameLst>
                                      </p:cBhvr>
                                      <p:to>
                                        <p:strVal val="visible"/>
                                      </p:to>
                                    </p:set>
                                    <p:animEffect transition="in" filter="fade">
                                      <p:cBhvr>
                                        <p:cTn id="77" dur="1000"/>
                                        <p:tgtEl>
                                          <p:spTgt spid="11273">
                                            <p:txEl>
                                              <p:pRg st="3" end="3"/>
                                            </p:txEl>
                                          </p:spTgt>
                                        </p:tgtEl>
                                      </p:cBhvr>
                                    </p:animEffect>
                                    <p:anim calcmode="lin" valueType="num">
                                      <p:cBhvr>
                                        <p:cTn id="78" dur="1000" fill="hold"/>
                                        <p:tgtEl>
                                          <p:spTgt spid="11273">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1127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1273">
                                            <p:txEl>
                                              <p:pRg st="4" end="4"/>
                                            </p:txEl>
                                          </p:spTgt>
                                        </p:tgtEl>
                                        <p:attrNameLst>
                                          <p:attrName>style.visibility</p:attrName>
                                        </p:attrNameLst>
                                      </p:cBhvr>
                                      <p:to>
                                        <p:strVal val="visible"/>
                                      </p:to>
                                    </p:set>
                                    <p:animEffect transition="in" filter="fade">
                                      <p:cBhvr>
                                        <p:cTn id="84" dur="1000"/>
                                        <p:tgtEl>
                                          <p:spTgt spid="11273">
                                            <p:txEl>
                                              <p:pRg st="4" end="4"/>
                                            </p:txEl>
                                          </p:spTgt>
                                        </p:tgtEl>
                                      </p:cBhvr>
                                    </p:animEffect>
                                    <p:anim calcmode="lin" valueType="num">
                                      <p:cBhvr>
                                        <p:cTn id="85" dur="1000" fill="hold"/>
                                        <p:tgtEl>
                                          <p:spTgt spid="11273">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1127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1273">
                                            <p:txEl>
                                              <p:pRg st="5" end="5"/>
                                            </p:txEl>
                                          </p:spTgt>
                                        </p:tgtEl>
                                        <p:attrNameLst>
                                          <p:attrName>style.visibility</p:attrName>
                                        </p:attrNameLst>
                                      </p:cBhvr>
                                      <p:to>
                                        <p:strVal val="visible"/>
                                      </p:to>
                                    </p:set>
                                    <p:animEffect transition="in" filter="fade">
                                      <p:cBhvr>
                                        <p:cTn id="91" dur="1000"/>
                                        <p:tgtEl>
                                          <p:spTgt spid="11273">
                                            <p:txEl>
                                              <p:pRg st="5" end="5"/>
                                            </p:txEl>
                                          </p:spTgt>
                                        </p:tgtEl>
                                      </p:cBhvr>
                                    </p:animEffect>
                                    <p:anim calcmode="lin" valueType="num">
                                      <p:cBhvr>
                                        <p:cTn id="92" dur="1000" fill="hold"/>
                                        <p:tgtEl>
                                          <p:spTgt spid="11273">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1127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1273">
                                            <p:txEl>
                                              <p:pRg st="6" end="6"/>
                                            </p:txEl>
                                          </p:spTgt>
                                        </p:tgtEl>
                                        <p:attrNameLst>
                                          <p:attrName>style.visibility</p:attrName>
                                        </p:attrNameLst>
                                      </p:cBhvr>
                                      <p:to>
                                        <p:strVal val="visible"/>
                                      </p:to>
                                    </p:set>
                                    <p:animEffect transition="in" filter="fade">
                                      <p:cBhvr>
                                        <p:cTn id="98" dur="1000"/>
                                        <p:tgtEl>
                                          <p:spTgt spid="11273">
                                            <p:txEl>
                                              <p:pRg st="6" end="6"/>
                                            </p:txEl>
                                          </p:spTgt>
                                        </p:tgtEl>
                                      </p:cBhvr>
                                    </p:animEffect>
                                    <p:anim calcmode="lin" valueType="num">
                                      <p:cBhvr>
                                        <p:cTn id="99" dur="1000" fill="hold"/>
                                        <p:tgtEl>
                                          <p:spTgt spid="11273">
                                            <p:txEl>
                                              <p:pRg st="6" end="6"/>
                                            </p:txEl>
                                          </p:spTgt>
                                        </p:tgtEl>
                                        <p:attrNameLst>
                                          <p:attrName>ppt_x</p:attrName>
                                        </p:attrNameLst>
                                      </p:cBhvr>
                                      <p:tavLst>
                                        <p:tav tm="0">
                                          <p:val>
                                            <p:strVal val="#ppt_x"/>
                                          </p:val>
                                        </p:tav>
                                        <p:tav tm="100000">
                                          <p:val>
                                            <p:strVal val="#ppt_x"/>
                                          </p:val>
                                        </p:tav>
                                      </p:tavLst>
                                    </p:anim>
                                    <p:anim calcmode="lin" valueType="num">
                                      <p:cBhvr>
                                        <p:cTn id="100" dur="1000" fill="hold"/>
                                        <p:tgtEl>
                                          <p:spTgt spid="1127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1273">
                                            <p:txEl>
                                              <p:pRg st="7" end="7"/>
                                            </p:txEl>
                                          </p:spTgt>
                                        </p:tgtEl>
                                        <p:attrNameLst>
                                          <p:attrName>style.visibility</p:attrName>
                                        </p:attrNameLst>
                                      </p:cBhvr>
                                      <p:to>
                                        <p:strVal val="visible"/>
                                      </p:to>
                                    </p:set>
                                    <p:animEffect transition="in" filter="fade">
                                      <p:cBhvr>
                                        <p:cTn id="105" dur="1000"/>
                                        <p:tgtEl>
                                          <p:spTgt spid="11273">
                                            <p:txEl>
                                              <p:pRg st="7" end="7"/>
                                            </p:txEl>
                                          </p:spTgt>
                                        </p:tgtEl>
                                      </p:cBhvr>
                                    </p:animEffect>
                                    <p:anim calcmode="lin" valueType="num">
                                      <p:cBhvr>
                                        <p:cTn id="106" dur="1000" fill="hold"/>
                                        <p:tgtEl>
                                          <p:spTgt spid="1127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1127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7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596" y="3231393"/>
            <a:ext cx="1304637" cy="1113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Rectangle 2"/>
          <p:cNvSpPr>
            <a:spLocks noGrp="1" noChangeArrowheads="1"/>
          </p:cNvSpPr>
          <p:nvPr>
            <p:ph type="title"/>
          </p:nvPr>
        </p:nvSpPr>
        <p:spPr/>
        <p:txBody>
          <a:bodyPr>
            <a:normAutofit fontScale="90000"/>
          </a:bodyPr>
          <a:lstStyle/>
          <a:p>
            <a:pPr algn="ctr" eaLnBrk="1" hangingPunct="1"/>
            <a:r>
              <a:rPr lang="en-GB" altLang="en-US" sz="4000" b="1" dirty="0" smtClean="0">
                <a:solidFill>
                  <a:schemeClr val="tx1"/>
                </a:solidFill>
                <a:latin typeface="Century Gothic" panose="020B0502020202020204" pitchFamily="34" charset="0"/>
              </a:rPr>
              <a:t>Equipment List for your first day</a:t>
            </a:r>
            <a:br>
              <a:rPr lang="en-GB" altLang="en-US" sz="4000" b="1" dirty="0" smtClean="0">
                <a:solidFill>
                  <a:schemeClr val="tx1"/>
                </a:solidFill>
                <a:latin typeface="Century Gothic" panose="020B0502020202020204" pitchFamily="34" charset="0"/>
              </a:rPr>
            </a:br>
            <a:r>
              <a:rPr lang="en-GB" altLang="en-US" sz="4000" b="1" dirty="0" smtClean="0">
                <a:solidFill>
                  <a:schemeClr val="tx1"/>
                </a:solidFill>
                <a:latin typeface="Century Gothic" panose="020B0502020202020204" pitchFamily="34" charset="0"/>
              </a:rPr>
              <a:t>We will give you Study Diaries	</a:t>
            </a:r>
            <a:br>
              <a:rPr lang="en-GB" altLang="en-US" sz="4000" b="1" dirty="0" smtClean="0">
                <a:solidFill>
                  <a:schemeClr val="tx1"/>
                </a:solidFill>
                <a:latin typeface="Century Gothic" panose="020B0502020202020204" pitchFamily="34" charset="0"/>
              </a:rPr>
            </a:br>
            <a:r>
              <a:rPr lang="en-GB" altLang="en-US" sz="4000" b="1" dirty="0" smtClean="0">
                <a:solidFill>
                  <a:schemeClr val="tx1"/>
                </a:solidFill>
                <a:latin typeface="Century Gothic" panose="020B0502020202020204" pitchFamily="34" charset="0"/>
              </a:rPr>
              <a:t>and a Standards Card</a:t>
            </a:r>
          </a:p>
        </p:txBody>
      </p:sp>
      <p:sp>
        <p:nvSpPr>
          <p:cNvPr id="14340" name="TextBox 1"/>
          <p:cNvSpPr txBox="1">
            <a:spLocks noChangeArrowheads="1"/>
          </p:cNvSpPr>
          <p:nvPr/>
        </p:nvSpPr>
        <p:spPr bwMode="auto">
          <a:xfrm>
            <a:off x="2960799" y="1815937"/>
            <a:ext cx="5507944"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GB" altLang="en-US" sz="4000" dirty="0">
                <a:latin typeface="Century Gothic" panose="020B0502020202020204" pitchFamily="34" charset="0"/>
              </a:rPr>
              <a:t>Full details will be in your information packs.</a:t>
            </a:r>
          </a:p>
        </p:txBody>
      </p:sp>
      <p:pic>
        <p:nvPicPr>
          <p:cNvPr id="1434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928" y="4310555"/>
            <a:ext cx="1507986" cy="1206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350" y="3726497"/>
            <a:ext cx="1107057" cy="701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rotWithShape="1">
          <a:blip r:embed="rId5"/>
          <a:srcRect l="13405" t="41392" r="73670" b="36903"/>
          <a:stretch/>
        </p:blipFill>
        <p:spPr>
          <a:xfrm>
            <a:off x="10522857" y="0"/>
            <a:ext cx="1619794" cy="1530013"/>
          </a:xfrm>
          <a:prstGeom prst="rect">
            <a:avLst/>
          </a:prstGeom>
        </p:spPr>
      </p:pic>
      <p:pic>
        <p:nvPicPr>
          <p:cNvPr id="11" name="Picture 10" descr="Bic Crystal Pen (Blue, Black, Green, Red) - Pack of 4: Amazon.in ..."/>
          <p:cNvPicPr/>
          <p:nvPr/>
        </p:nvPicPr>
        <p:blipFill>
          <a:blip r:embed="rId6">
            <a:extLst>
              <a:ext uri="{28A0092B-C50C-407E-A947-70E740481C1C}">
                <a14:useLocalDpi xmlns:a14="http://schemas.microsoft.com/office/drawing/2010/main" val="0"/>
              </a:ext>
            </a:extLst>
          </a:blip>
          <a:srcRect/>
          <a:stretch>
            <a:fillRect/>
          </a:stretch>
        </p:blipFill>
        <p:spPr bwMode="auto">
          <a:xfrm>
            <a:off x="774060" y="2129260"/>
            <a:ext cx="2138550" cy="1390117"/>
          </a:xfrm>
          <a:prstGeom prst="rect">
            <a:avLst/>
          </a:prstGeom>
          <a:noFill/>
          <a:ln>
            <a:noFill/>
          </a:ln>
        </p:spPr>
      </p:pic>
      <p:pic>
        <p:nvPicPr>
          <p:cNvPr id="13" name="Picture 12" descr="Healthy snack ideas for their school packed lunch | HELLO!"/>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240749">
            <a:off x="6593094" y="3589933"/>
            <a:ext cx="2122822" cy="1303435"/>
          </a:xfrm>
          <a:prstGeom prst="rect">
            <a:avLst/>
          </a:prstGeom>
          <a:noFill/>
          <a:ln>
            <a:noFill/>
          </a:ln>
        </p:spPr>
      </p:pic>
      <p:pic>
        <p:nvPicPr>
          <p:cNvPr id="14" name="Picture 13" descr="High Angle View Of Coins In Purse On Grassy Field High-Res Stock ..."/>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37747" y="4933506"/>
            <a:ext cx="1152820" cy="1053003"/>
          </a:xfrm>
          <a:prstGeom prst="rect">
            <a:avLst/>
          </a:prstGeom>
          <a:noFill/>
          <a:ln>
            <a:noFill/>
          </a:ln>
        </p:spPr>
      </p:pic>
      <p:pic>
        <p:nvPicPr>
          <p:cNvPr id="15" name="Picture 14" descr="Teen Doodles Pencil Case – Fringoo"/>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544221">
            <a:off x="5018186" y="4462677"/>
            <a:ext cx="1267613" cy="1524420"/>
          </a:xfrm>
          <a:prstGeom prst="rect">
            <a:avLst/>
          </a:prstGeom>
          <a:noFill/>
          <a:ln>
            <a:noFill/>
          </a:ln>
        </p:spPr>
      </p:pic>
      <p:pic>
        <p:nvPicPr>
          <p:cNvPr id="16" name="Picture 15" descr="Helix Oxford Math Set Instruments | Wilko"/>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953888">
            <a:off x="3301194" y="3583480"/>
            <a:ext cx="1454150" cy="1454150"/>
          </a:xfrm>
          <a:prstGeom prst="rect">
            <a:avLst/>
          </a:prstGeom>
          <a:noFill/>
          <a:ln>
            <a:noFill/>
          </a:ln>
        </p:spPr>
      </p:pic>
      <p:pic>
        <p:nvPicPr>
          <p:cNvPr id="17" name="Picture 16" descr="Helix Scientific Calculator - HE88202272 | Findel Education"/>
          <p:cNvPicPr/>
          <p:nvPr/>
        </p:nvPicPr>
        <p:blipFill>
          <a:blip r:embed="rId11">
            <a:extLst>
              <a:ext uri="{28A0092B-C50C-407E-A947-70E740481C1C}">
                <a14:useLocalDpi xmlns:a14="http://schemas.microsoft.com/office/drawing/2010/main" val="0"/>
              </a:ext>
            </a:extLst>
          </a:blip>
          <a:srcRect/>
          <a:stretch>
            <a:fillRect/>
          </a:stretch>
        </p:blipFill>
        <p:spPr bwMode="auto">
          <a:xfrm>
            <a:off x="3254216" y="5101591"/>
            <a:ext cx="1055879" cy="1066581"/>
          </a:xfrm>
          <a:prstGeom prst="rect">
            <a:avLst/>
          </a:prstGeom>
          <a:noFill/>
          <a:ln>
            <a:noFill/>
          </a:ln>
        </p:spPr>
      </p:pic>
      <p:pic>
        <p:nvPicPr>
          <p:cNvPr id="18" name="Picture 17" descr="17 Best Novels For Teens To Read"/>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59788" y="2152535"/>
            <a:ext cx="2561598" cy="1770879"/>
          </a:xfrm>
          <a:prstGeom prst="rect">
            <a:avLst/>
          </a:prstGeom>
          <a:noFill/>
          <a:ln>
            <a:noFill/>
          </a:ln>
        </p:spPr>
      </p:pic>
      <p:pic>
        <p:nvPicPr>
          <p:cNvPr id="19" name="Picture 18" descr="Free Clipart Children Reading Books | Free download on ClipArtMag"/>
          <p:cNvPicPr/>
          <p:nvPr/>
        </p:nvPicPr>
        <p:blipFill>
          <a:blip r:embed="rId13">
            <a:extLst>
              <a:ext uri="{28A0092B-C50C-407E-A947-70E740481C1C}">
                <a14:useLocalDpi xmlns:a14="http://schemas.microsoft.com/office/drawing/2010/main" val="0"/>
              </a:ext>
            </a:extLst>
          </a:blip>
          <a:srcRect/>
          <a:stretch>
            <a:fillRect/>
          </a:stretch>
        </p:blipFill>
        <p:spPr bwMode="auto">
          <a:xfrm>
            <a:off x="9912735" y="4090250"/>
            <a:ext cx="1906042" cy="1608801"/>
          </a:xfrm>
          <a:prstGeom prst="rect">
            <a:avLst/>
          </a:prstGeom>
          <a:noFill/>
          <a:ln>
            <a:noFill/>
          </a:ln>
        </p:spPr>
      </p:pic>
    </p:spTree>
    <p:extLst>
      <p:ext uri="{BB962C8B-B14F-4D97-AF65-F5344CB8AC3E}">
        <p14:creationId xmlns:p14="http://schemas.microsoft.com/office/powerpoint/2010/main" val="224556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altLang="en-US" b="1" dirty="0" smtClean="0">
                <a:solidFill>
                  <a:schemeClr val="tx1"/>
                </a:solidFill>
                <a:latin typeface="Century Gothic" panose="020B0502020202020204" pitchFamily="34" charset="0"/>
              </a:rPr>
              <a:t>Just a few of the amazing clubs you will be able to join</a:t>
            </a:r>
          </a:p>
        </p:txBody>
      </p:sp>
      <p:pic>
        <p:nvPicPr>
          <p:cNvPr id="15366" name="Picture 13" descr="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652" y="5135980"/>
            <a:ext cx="83883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3"/>
          <a:srcRect l="13405" t="41392" r="73670" b="36903"/>
          <a:stretch/>
        </p:blipFill>
        <p:spPr>
          <a:xfrm>
            <a:off x="10522857" y="0"/>
            <a:ext cx="1619794" cy="1530013"/>
          </a:xfrm>
          <a:prstGeom prst="rect">
            <a:avLst/>
          </a:prstGeom>
        </p:spPr>
      </p:pic>
      <p:pic>
        <p:nvPicPr>
          <p:cNvPr id="9" name="Picture 8" descr="C:\Users\philippa.pickering1\AppData\Local\Temp\Temp1_sports.zip\New folder\trampolin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786" y="1802583"/>
            <a:ext cx="1892353" cy="1408449"/>
          </a:xfrm>
          <a:prstGeom prst="rect">
            <a:avLst/>
          </a:prstGeom>
          <a:noFill/>
          <a:ln>
            <a:noFill/>
          </a:ln>
        </p:spPr>
      </p:pic>
      <p:pic>
        <p:nvPicPr>
          <p:cNvPr id="10" name="Picture 9" descr="C:\Users\philippa.pickering1\AppData\Local\Temp\Temp1_sports.zip\New folder\netball (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99" y="3278767"/>
            <a:ext cx="1912840" cy="1203426"/>
          </a:xfrm>
          <a:prstGeom prst="rect">
            <a:avLst/>
          </a:prstGeom>
          <a:noFill/>
          <a:ln>
            <a:noFill/>
          </a:ln>
        </p:spPr>
      </p:pic>
      <p:pic>
        <p:nvPicPr>
          <p:cNvPr id="11" name="Picture 10" descr="T:\PhotosVideo\selection\drama.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41425" y="3819806"/>
            <a:ext cx="2046778" cy="1257438"/>
          </a:xfrm>
          <a:prstGeom prst="rect">
            <a:avLst/>
          </a:prstGeom>
          <a:noFill/>
          <a:ln>
            <a:noFill/>
          </a:ln>
        </p:spPr>
      </p:pic>
      <p:pic>
        <p:nvPicPr>
          <p:cNvPr id="12" name="Picture 11" descr="T:\PhotosVideo\selection\Return to the Forbidden Planet.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3644" y="1772183"/>
            <a:ext cx="1885950" cy="1399540"/>
          </a:xfrm>
          <a:prstGeom prst="rect">
            <a:avLst/>
          </a:prstGeom>
          <a:noFill/>
          <a:ln>
            <a:noFill/>
          </a:ln>
        </p:spPr>
      </p:pic>
      <p:pic>
        <p:nvPicPr>
          <p:cNvPr id="14" name="Picture 13" descr="T:\PhotosVideo\2015_2016\colour run\JPEG\a0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3993" y="3742100"/>
            <a:ext cx="1964690" cy="1309370"/>
          </a:xfrm>
          <a:prstGeom prst="rect">
            <a:avLst/>
          </a:prstGeom>
          <a:noFill/>
          <a:ln>
            <a:noFill/>
          </a:ln>
        </p:spPr>
      </p:pic>
      <p:pic>
        <p:nvPicPr>
          <p:cNvPr id="16" name="Content Placeholder 15" descr="T:\Subjects\Computing\Vex Robots - 01.02.19\IMG_0731.JPG"/>
          <p:cNvPicPr>
            <a:picLocks noGrp="1"/>
          </p:cNvPicPr>
          <p:nvPr>
            <p:ph idx="1"/>
          </p:nvPr>
        </p:nvPicPr>
        <p:blipFill>
          <a:blip r:embed="rId9" cstate="print">
            <a:extLst>
              <a:ext uri="{28A0092B-C50C-407E-A947-70E740481C1C}">
                <a14:useLocalDpi xmlns:a14="http://schemas.microsoft.com/office/drawing/2010/main" val="0"/>
              </a:ext>
            </a:extLst>
          </a:blip>
          <a:srcRect/>
          <a:stretch>
            <a:fillRect/>
          </a:stretch>
        </p:blipFill>
        <p:spPr bwMode="auto">
          <a:xfrm>
            <a:off x="397716" y="4607938"/>
            <a:ext cx="2375928" cy="1585317"/>
          </a:xfrm>
          <a:prstGeom prst="rect">
            <a:avLst/>
          </a:prstGeom>
          <a:noFill/>
          <a:ln>
            <a:noFill/>
          </a:ln>
        </p:spPr>
      </p:pic>
      <p:pic>
        <p:nvPicPr>
          <p:cNvPr id="17" name="Picture 16"/>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9865297" y="1737121"/>
            <a:ext cx="1878818" cy="2023949"/>
          </a:xfrm>
          <a:prstGeom prst="rect">
            <a:avLst/>
          </a:prstGeom>
          <a:noFill/>
          <a:ln>
            <a:noFill/>
          </a:ln>
          <a:effectLst/>
          <a:extLst/>
        </p:spPr>
      </p:pic>
      <p:pic>
        <p:nvPicPr>
          <p:cNvPr id="15364" name="Picture 9" descr="ANd9GcTYAGA-sy0JiYi0yYhpFP2m5Y2J5IGS0dfnHFnQgozTpLILjL0s9ileS34">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54042" y="1739496"/>
            <a:ext cx="2685246" cy="179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1" descr="GCSE 'Nightmares' Performan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32173" y="3373667"/>
            <a:ext cx="2590801" cy="156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DSCN0531.JPG"/>
          <p:cNvPicPr/>
          <p:nvPr/>
        </p:nvPicPr>
        <p:blipFill>
          <a:blip r:embed="rId14"/>
          <a:srcRect t="13403" b="8247"/>
          <a:stretch>
            <a:fillRect/>
          </a:stretch>
        </p:blipFill>
        <p:spPr bwMode="auto">
          <a:xfrm>
            <a:off x="5585979" y="3614170"/>
            <a:ext cx="1985010" cy="1165860"/>
          </a:xfrm>
          <a:prstGeom prst="rect">
            <a:avLst/>
          </a:prstGeom>
          <a:noFill/>
          <a:ln w="9525">
            <a:noFill/>
            <a:miter lim="800000"/>
            <a:headEnd/>
            <a:tailEnd/>
          </a:ln>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50099" y="1809567"/>
            <a:ext cx="2077934" cy="1534113"/>
          </a:xfrm>
          <a:prstGeom prst="rect">
            <a:avLst/>
          </a:prstGeom>
        </p:spPr>
      </p:pic>
    </p:spTree>
    <p:extLst>
      <p:ext uri="{BB962C8B-B14F-4D97-AF65-F5344CB8AC3E}">
        <p14:creationId xmlns:p14="http://schemas.microsoft.com/office/powerpoint/2010/main" val="3104267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35773" y="237116"/>
            <a:ext cx="10058400" cy="1450757"/>
          </a:xfrm>
        </p:spPr>
        <p:txBody>
          <a:bodyPr/>
          <a:lstStyle/>
          <a:p>
            <a:pPr eaLnBrk="1" hangingPunct="1"/>
            <a:r>
              <a:rPr lang="en-GB" altLang="en-US" b="1" dirty="0" smtClean="0">
                <a:solidFill>
                  <a:schemeClr val="tx1"/>
                </a:solidFill>
                <a:latin typeface="Century Gothic" panose="020B0502020202020204" pitchFamily="34" charset="0"/>
              </a:rPr>
              <a:t>Where to access your Homework</a:t>
            </a:r>
            <a:endParaRPr lang="en-US" altLang="en-US" b="1" dirty="0" smtClean="0">
              <a:solidFill>
                <a:schemeClr val="tx1"/>
              </a:solidFill>
              <a:latin typeface="Century Gothic" panose="020B0502020202020204" pitchFamily="34" charset="0"/>
            </a:endParaRPr>
          </a:p>
        </p:txBody>
      </p:sp>
      <p:sp>
        <p:nvSpPr>
          <p:cNvPr id="35843" name="Rectangle 3"/>
          <p:cNvSpPr>
            <a:spLocks noGrp="1" noChangeArrowheads="1"/>
          </p:cNvSpPr>
          <p:nvPr>
            <p:ph type="body" idx="1"/>
          </p:nvPr>
        </p:nvSpPr>
        <p:spPr/>
        <p:txBody>
          <a:bodyPr>
            <a:normAutofit/>
          </a:bodyPr>
          <a:lstStyle/>
          <a:p>
            <a:pPr eaLnBrk="1" hangingPunct="1"/>
            <a:r>
              <a:rPr lang="en-GB" altLang="en-US" sz="3600" dirty="0" smtClean="0">
                <a:latin typeface="Century Gothic" panose="020B0502020202020204" pitchFamily="34" charset="0"/>
              </a:rPr>
              <a:t>Homework – Homework Club</a:t>
            </a:r>
          </a:p>
          <a:p>
            <a:r>
              <a:rPr lang="en-GB" altLang="en-US" sz="3600" dirty="0">
                <a:latin typeface="Century Gothic" panose="020B0502020202020204" pitchFamily="34" charset="0"/>
              </a:rPr>
              <a:t>Show my homework – link from website.</a:t>
            </a:r>
          </a:p>
          <a:p>
            <a:r>
              <a:rPr lang="en-GB" altLang="en-US" sz="3600" dirty="0">
                <a:latin typeface="Century Gothic" panose="020B0502020202020204" pitchFamily="34" charset="0"/>
                <a:hlinkClick r:id="rId2"/>
              </a:rPr>
              <a:t>https://</a:t>
            </a:r>
            <a:r>
              <a:rPr lang="en-GB" altLang="en-US" sz="3600" dirty="0" smtClean="0">
                <a:latin typeface="Century Gothic" panose="020B0502020202020204" pitchFamily="34" charset="0"/>
                <a:hlinkClick r:id="rId2"/>
              </a:rPr>
              <a:t>theburtonborough.showmyhomework.co.uk/school/homeworks/calendar</a:t>
            </a:r>
            <a:endParaRPr lang="en-GB" altLang="en-US" sz="3600" dirty="0" smtClean="0">
              <a:latin typeface="Century Gothic" panose="020B0502020202020204" pitchFamily="34" charset="0"/>
            </a:endParaRPr>
          </a:p>
          <a:p>
            <a:r>
              <a:rPr lang="en-GB" altLang="en-US" sz="3600" dirty="0" smtClean="0">
                <a:latin typeface="Century Gothic" panose="020B0502020202020204" pitchFamily="34" charset="0"/>
              </a:rPr>
              <a:t>And lots of other great places like </a:t>
            </a:r>
            <a:r>
              <a:rPr lang="en-GB" altLang="en-US" sz="3600" dirty="0" err="1" smtClean="0">
                <a:latin typeface="Century Gothic" panose="020B0502020202020204" pitchFamily="34" charset="0"/>
              </a:rPr>
              <a:t>Mathswatch</a:t>
            </a:r>
            <a:r>
              <a:rPr lang="en-GB" altLang="en-US" sz="3600" dirty="0" smtClean="0">
                <a:latin typeface="Century Gothic" panose="020B0502020202020204" pitchFamily="34" charset="0"/>
              </a:rPr>
              <a:t> and Bedrock</a:t>
            </a:r>
            <a:endParaRPr lang="en-GB" altLang="en-US" sz="3600" dirty="0">
              <a:latin typeface="Century Gothic" panose="020B0502020202020204" pitchFamily="34" charset="0"/>
            </a:endParaRPr>
          </a:p>
        </p:txBody>
      </p:sp>
      <p:pic>
        <p:nvPicPr>
          <p:cNvPr id="4" name="Picture 3"/>
          <p:cNvPicPr>
            <a:picLocks noChangeAspect="1"/>
          </p:cNvPicPr>
          <p:nvPr/>
        </p:nvPicPr>
        <p:blipFill rotWithShape="1">
          <a:blip r:embed="rId3"/>
          <a:srcRect l="13405" t="41392" r="73670" b="36903"/>
          <a:stretch/>
        </p:blipFill>
        <p:spPr>
          <a:xfrm>
            <a:off x="10522857" y="0"/>
            <a:ext cx="1619794" cy="1530013"/>
          </a:xfrm>
          <a:prstGeom prst="rect">
            <a:avLst/>
          </a:prstGeom>
        </p:spPr>
      </p:pic>
    </p:spTree>
    <p:extLst>
      <p:ext uri="{BB962C8B-B14F-4D97-AF65-F5344CB8AC3E}">
        <p14:creationId xmlns:p14="http://schemas.microsoft.com/office/powerpoint/2010/main" val="3060867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anim calcmode="lin" valueType="num">
                                      <p:cBhvr>
                                        <p:cTn id="8"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3">
                                            <p:txEl>
                                              <p:pRg st="1" end="1"/>
                                            </p:txEl>
                                          </p:spTgt>
                                        </p:tgtEl>
                                        <p:attrNameLst>
                                          <p:attrName>style.visibility</p:attrName>
                                        </p:attrNameLst>
                                      </p:cBhvr>
                                      <p:to>
                                        <p:strVal val="visible"/>
                                      </p:to>
                                    </p:set>
                                    <p:animEffect transition="in" filter="fade">
                                      <p:cBhvr>
                                        <p:cTn id="14" dur="1000"/>
                                        <p:tgtEl>
                                          <p:spTgt spid="35843">
                                            <p:txEl>
                                              <p:pRg st="1" end="1"/>
                                            </p:txEl>
                                          </p:spTgt>
                                        </p:tgtEl>
                                      </p:cBhvr>
                                    </p:animEffect>
                                    <p:anim calcmode="lin" valueType="num">
                                      <p:cBhvr>
                                        <p:cTn id="15"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Effect transition="in" filter="fade">
                                      <p:cBhvr>
                                        <p:cTn id="21" dur="1000"/>
                                        <p:tgtEl>
                                          <p:spTgt spid="35843">
                                            <p:txEl>
                                              <p:pRg st="2" end="2"/>
                                            </p:txEl>
                                          </p:spTgt>
                                        </p:tgtEl>
                                      </p:cBhvr>
                                    </p:animEffect>
                                    <p:anim calcmode="lin" valueType="num">
                                      <p:cBhvr>
                                        <p:cTn id="22"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3">
                                            <p:txEl>
                                              <p:pRg st="3" end="3"/>
                                            </p:txEl>
                                          </p:spTgt>
                                        </p:tgtEl>
                                        <p:attrNameLst>
                                          <p:attrName>style.visibility</p:attrName>
                                        </p:attrNameLst>
                                      </p:cBhvr>
                                      <p:to>
                                        <p:strVal val="visible"/>
                                      </p:to>
                                    </p:set>
                                    <p:animEffect transition="in" filter="fade">
                                      <p:cBhvr>
                                        <p:cTn id="28" dur="1000"/>
                                        <p:tgtEl>
                                          <p:spTgt spid="35843">
                                            <p:txEl>
                                              <p:pRg st="3" end="3"/>
                                            </p:txEl>
                                          </p:spTgt>
                                        </p:tgtEl>
                                      </p:cBhvr>
                                    </p:animEffect>
                                    <p:anim calcmode="lin" valueType="num">
                                      <p:cBhvr>
                                        <p:cTn id="29"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650" y="3732712"/>
            <a:ext cx="2581910" cy="258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027983" y="489096"/>
            <a:ext cx="10058400" cy="6007397"/>
          </a:xfrm>
        </p:spPr>
        <p:txBody>
          <a:bodyPr>
            <a:normAutofit lnSpcReduction="10000"/>
          </a:bodyPr>
          <a:lstStyle/>
          <a:p>
            <a:r>
              <a:rPr lang="en-GB" altLang="en-US" sz="4800" b="1" dirty="0" smtClean="0">
                <a:solidFill>
                  <a:schemeClr val="tx1"/>
                </a:solidFill>
                <a:latin typeface="Century Gothic" panose="020B0502020202020204" pitchFamily="34" charset="0"/>
              </a:rPr>
              <a:t>More Information and things for you to complete</a:t>
            </a:r>
            <a:endParaRPr lang="en-GB" altLang="en-US" sz="3600" dirty="0" smtClean="0">
              <a:solidFill>
                <a:srgbClr val="CC0099"/>
              </a:solidFill>
              <a:latin typeface="Century Gothic" panose="020B0502020202020204" pitchFamily="34" charset="0"/>
            </a:endParaRPr>
          </a:p>
          <a:p>
            <a:r>
              <a:rPr lang="en-GB" altLang="en-US" sz="3600" dirty="0" smtClean="0">
                <a:solidFill>
                  <a:srgbClr val="CC0099"/>
                </a:solidFill>
                <a:latin typeface="Century Gothic" panose="020B0502020202020204" pitchFamily="34" charset="0"/>
              </a:rPr>
              <a:t>There </a:t>
            </a:r>
            <a:r>
              <a:rPr lang="en-GB" altLang="en-US" sz="3600" dirty="0">
                <a:solidFill>
                  <a:srgbClr val="CC0099"/>
                </a:solidFill>
                <a:latin typeface="Century Gothic" panose="020B0502020202020204" pitchFamily="34" charset="0"/>
              </a:rPr>
              <a:t>will be packs being sent out to </a:t>
            </a:r>
            <a:r>
              <a:rPr lang="en-GB" altLang="en-US" sz="3600" dirty="0" smtClean="0">
                <a:solidFill>
                  <a:srgbClr val="CC0099"/>
                </a:solidFill>
                <a:latin typeface="Century Gothic" panose="020B0502020202020204" pitchFamily="34" charset="0"/>
              </a:rPr>
              <a:t>you at home over the next couple of weeks. </a:t>
            </a:r>
          </a:p>
          <a:p>
            <a:r>
              <a:rPr lang="en-GB" altLang="en-US" sz="3600" dirty="0" smtClean="0">
                <a:solidFill>
                  <a:srgbClr val="CC0099"/>
                </a:solidFill>
                <a:latin typeface="Century Gothic" panose="020B0502020202020204" pitchFamily="34" charset="0"/>
              </a:rPr>
              <a:t>Read </a:t>
            </a:r>
            <a:r>
              <a:rPr lang="en-GB" altLang="en-US" sz="3600" dirty="0">
                <a:solidFill>
                  <a:srgbClr val="CC0099"/>
                </a:solidFill>
                <a:latin typeface="Century Gothic" panose="020B0502020202020204" pitchFamily="34" charset="0"/>
              </a:rPr>
              <a:t>them carefully </a:t>
            </a:r>
            <a:r>
              <a:rPr lang="en-GB" altLang="en-US" sz="3600" dirty="0" smtClean="0">
                <a:solidFill>
                  <a:srgbClr val="CC0099"/>
                </a:solidFill>
                <a:latin typeface="Century Gothic" panose="020B0502020202020204" pitchFamily="34" charset="0"/>
              </a:rPr>
              <a:t>with your parents and </a:t>
            </a:r>
            <a:r>
              <a:rPr lang="en-GB" altLang="en-US" sz="3600" dirty="0">
                <a:solidFill>
                  <a:srgbClr val="CC0099"/>
                </a:solidFill>
                <a:latin typeface="Century Gothic" panose="020B0502020202020204" pitchFamily="34" charset="0"/>
              </a:rPr>
              <a:t>please ask </a:t>
            </a:r>
            <a:r>
              <a:rPr lang="en-GB" altLang="en-US" sz="3600" dirty="0" smtClean="0">
                <a:solidFill>
                  <a:srgbClr val="CC0099"/>
                </a:solidFill>
                <a:latin typeface="Century Gothic" panose="020B0502020202020204" pitchFamily="34" charset="0"/>
              </a:rPr>
              <a:t>your parents </a:t>
            </a:r>
            <a:r>
              <a:rPr lang="en-GB" altLang="en-US" sz="3600" dirty="0">
                <a:solidFill>
                  <a:srgbClr val="CC0099"/>
                </a:solidFill>
                <a:latin typeface="Century Gothic" panose="020B0502020202020204" pitchFamily="34" charset="0"/>
              </a:rPr>
              <a:t>and carers to </a:t>
            </a:r>
            <a:r>
              <a:rPr lang="en-GB" altLang="en-US" sz="3600" dirty="0" smtClean="0">
                <a:solidFill>
                  <a:srgbClr val="CC0099"/>
                </a:solidFill>
                <a:latin typeface="Century Gothic" panose="020B0502020202020204" pitchFamily="34" charset="0"/>
              </a:rPr>
              <a:t>                  post or email all the forms </a:t>
            </a:r>
            <a:r>
              <a:rPr lang="en-GB" altLang="en-US" sz="3600" dirty="0">
                <a:solidFill>
                  <a:srgbClr val="CC0099"/>
                </a:solidFill>
                <a:latin typeface="Century Gothic" panose="020B0502020202020204" pitchFamily="34" charset="0"/>
              </a:rPr>
              <a:t>back</a:t>
            </a:r>
            <a:r>
              <a:rPr lang="en-GB" altLang="en-US" sz="3600" dirty="0" smtClean="0">
                <a:solidFill>
                  <a:srgbClr val="CC0099"/>
                </a:solidFill>
                <a:latin typeface="Century Gothic" panose="020B0502020202020204" pitchFamily="34" charset="0"/>
              </a:rPr>
              <a:t>.</a:t>
            </a:r>
          </a:p>
          <a:p>
            <a:r>
              <a:rPr lang="en-GB" sz="3600" dirty="0" smtClean="0">
                <a:solidFill>
                  <a:srgbClr val="CC0099"/>
                </a:solidFill>
                <a:latin typeface="Century Gothic" panose="020B0502020202020204" pitchFamily="34" charset="0"/>
              </a:rPr>
              <a:t>If you have any questions ask your       parents to email us at </a:t>
            </a:r>
          </a:p>
          <a:p>
            <a:r>
              <a:rPr lang="en-US" sz="3600" u="sng" dirty="0">
                <a:solidFill>
                  <a:srgbClr val="0070C0"/>
                </a:solidFill>
                <a:latin typeface="Century Gothic" panose="020B0502020202020204" pitchFamily="34" charset="0"/>
                <a:hlinkClick r:id="rId3"/>
              </a:rPr>
              <a:t>main.bbs@taw.org.uk</a:t>
            </a:r>
            <a:endParaRPr lang="en-GB" sz="3600" dirty="0">
              <a:solidFill>
                <a:srgbClr val="0070C0"/>
              </a:solidFill>
              <a:latin typeface="Century Gothic" panose="020B0502020202020204" pitchFamily="34" charset="0"/>
            </a:endParaRPr>
          </a:p>
        </p:txBody>
      </p:sp>
      <p:pic>
        <p:nvPicPr>
          <p:cNvPr id="8" name="Picture 7"/>
          <p:cNvPicPr>
            <a:picLocks noChangeAspect="1"/>
          </p:cNvPicPr>
          <p:nvPr/>
        </p:nvPicPr>
        <p:blipFill rotWithShape="1">
          <a:blip r:embed="rId4"/>
          <a:srcRect l="13405" t="41392" r="73670" b="36903"/>
          <a:stretch/>
        </p:blipFill>
        <p:spPr>
          <a:xfrm>
            <a:off x="10522857" y="0"/>
            <a:ext cx="1619794" cy="1530013"/>
          </a:xfrm>
          <a:prstGeom prst="rect">
            <a:avLst/>
          </a:prstGeom>
        </p:spPr>
      </p:pic>
    </p:spTree>
    <p:extLst>
      <p:ext uri="{BB962C8B-B14F-4D97-AF65-F5344CB8AC3E}">
        <p14:creationId xmlns:p14="http://schemas.microsoft.com/office/powerpoint/2010/main" val="3301866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b="1" dirty="0" smtClean="0">
                <a:solidFill>
                  <a:schemeClr val="tx1"/>
                </a:solidFill>
                <a:latin typeface="Century Gothic" panose="020B0502020202020204" pitchFamily="34" charset="0"/>
              </a:rPr>
              <a:t>Here to help you get excited about your big move!</a:t>
            </a:r>
          </a:p>
        </p:txBody>
      </p:sp>
      <p:sp>
        <p:nvSpPr>
          <p:cNvPr id="6147" name="Rectangle 3"/>
          <p:cNvSpPr>
            <a:spLocks noGrp="1" noChangeArrowheads="1"/>
          </p:cNvSpPr>
          <p:nvPr>
            <p:ph type="body" idx="1"/>
          </p:nvPr>
        </p:nvSpPr>
        <p:spPr>
          <a:xfrm>
            <a:off x="2266861" y="1741613"/>
            <a:ext cx="10058400" cy="1237392"/>
          </a:xfrm>
        </p:spPr>
        <p:txBody>
          <a:bodyPr>
            <a:normAutofit/>
          </a:bodyPr>
          <a:lstStyle/>
          <a:p>
            <a:pPr marL="0" indent="0">
              <a:buNone/>
            </a:pPr>
            <a:r>
              <a:rPr lang="en-GB" altLang="en-US" sz="3200" dirty="0" smtClean="0">
                <a:latin typeface="Century Gothic" panose="020B0502020202020204" pitchFamily="34" charset="0"/>
              </a:rPr>
              <a:t>Background to your new school</a:t>
            </a:r>
          </a:p>
          <a:p>
            <a:pPr marL="0" indent="0">
              <a:buNone/>
            </a:pPr>
            <a:r>
              <a:rPr lang="en-GB" altLang="en-US" sz="3200" dirty="0" smtClean="0">
                <a:latin typeface="Century Gothic" panose="020B0502020202020204" pitchFamily="34" charset="0"/>
              </a:rPr>
              <a:t>Starting school next </a:t>
            </a:r>
            <a:r>
              <a:rPr lang="en-GB" altLang="en-US" sz="3200" dirty="0" smtClean="0">
                <a:solidFill>
                  <a:srgbClr val="006600"/>
                </a:solidFill>
                <a:latin typeface="Century Gothic" panose="020B0502020202020204" pitchFamily="34" charset="0"/>
              </a:rPr>
              <a:t>September</a:t>
            </a:r>
            <a:r>
              <a:rPr lang="en-GB" altLang="en-US" sz="3200" dirty="0" smtClean="0">
                <a:latin typeface="Century Gothic" panose="020B0502020202020204" pitchFamily="34" charset="0"/>
              </a:rPr>
              <a:t>.</a:t>
            </a:r>
          </a:p>
        </p:txBody>
      </p:sp>
      <p:pic>
        <p:nvPicPr>
          <p:cNvPr id="5" name="Picture 4"/>
          <p:cNvPicPr>
            <a:picLocks noChangeAspect="1"/>
          </p:cNvPicPr>
          <p:nvPr/>
        </p:nvPicPr>
        <p:blipFill rotWithShape="1">
          <a:blip r:embed="rId2"/>
          <a:srcRect l="13405" t="41392" r="53225" b="36545"/>
          <a:stretch/>
        </p:blipFill>
        <p:spPr>
          <a:xfrm>
            <a:off x="8995017" y="1011981"/>
            <a:ext cx="2990336" cy="1112108"/>
          </a:xfrm>
          <a:prstGeom prst="rect">
            <a:avLst/>
          </a:prstGeom>
        </p:spPr>
      </p:pic>
      <p:sp>
        <p:nvSpPr>
          <p:cNvPr id="2" name="TextBox 1"/>
          <p:cNvSpPr txBox="1"/>
          <p:nvPr/>
        </p:nvSpPr>
        <p:spPr>
          <a:xfrm>
            <a:off x="916527" y="2873097"/>
            <a:ext cx="9207795" cy="3416320"/>
          </a:xfrm>
          <a:prstGeom prst="rect">
            <a:avLst/>
          </a:prstGeom>
          <a:noFill/>
        </p:spPr>
        <p:txBody>
          <a:bodyPr wrap="square" rtlCol="0">
            <a:spAutoFit/>
          </a:bodyPr>
          <a:lstStyle/>
          <a:p>
            <a:pPr>
              <a:lnSpc>
                <a:spcPct val="90000"/>
              </a:lnSpc>
            </a:pPr>
            <a:r>
              <a:rPr lang="en-GB" altLang="en-US" sz="2400" dirty="0">
                <a:latin typeface="Century Gothic" panose="020B0502020202020204" pitchFamily="34" charset="0"/>
              </a:rPr>
              <a:t>We’re sorry we haven’t been able to come out and see you at your </a:t>
            </a:r>
            <a:r>
              <a:rPr lang="en-GB" altLang="en-US" sz="2400" dirty="0" smtClean="0">
                <a:latin typeface="Century Gothic" panose="020B0502020202020204" pitchFamily="34" charset="0"/>
              </a:rPr>
              <a:t>primary schools </a:t>
            </a:r>
            <a:r>
              <a:rPr lang="en-GB" altLang="en-US" sz="2400" dirty="0">
                <a:latin typeface="Century Gothic" panose="020B0502020202020204" pitchFamily="34" charset="0"/>
              </a:rPr>
              <a:t>but we have been thinking about </a:t>
            </a:r>
            <a:r>
              <a:rPr lang="en-GB" altLang="en-US" sz="2400" dirty="0" smtClean="0">
                <a:latin typeface="Century Gothic" panose="020B0502020202020204" pitchFamily="34" charset="0"/>
              </a:rPr>
              <a:t>you and we hope you enjoy reading about the Burton Borough and the exciting times ahead.</a:t>
            </a:r>
          </a:p>
          <a:p>
            <a:pPr>
              <a:lnSpc>
                <a:spcPct val="90000"/>
              </a:lnSpc>
            </a:pPr>
            <a:r>
              <a:rPr lang="en-GB" altLang="en-US" sz="2400" dirty="0" smtClean="0">
                <a:latin typeface="Century Gothic" panose="020B0502020202020204" pitchFamily="34" charset="0"/>
              </a:rPr>
              <a:t>We are really looking forward to when we are back in school and can all get together. You will be hearing from us soon through the post and through your primary school website and the Burton Borough website. Keep checking for information from us. </a:t>
            </a:r>
            <a:r>
              <a:rPr lang="en-GB" sz="2400" dirty="0">
                <a:hlinkClick r:id="rId3"/>
              </a:rPr>
              <a:t>https://www.burtonborough.org.uk/parents/year-6-7-transition</a:t>
            </a:r>
            <a:endParaRPr lang="en-GB" altLang="en-US" sz="2400" dirty="0">
              <a:latin typeface="Century Gothic" panose="020B0502020202020204" pitchFamily="34" charset="0"/>
            </a:endParaRPr>
          </a:p>
        </p:txBody>
      </p:sp>
    </p:spTree>
    <p:extLst>
      <p:ext uri="{BB962C8B-B14F-4D97-AF65-F5344CB8AC3E}">
        <p14:creationId xmlns:p14="http://schemas.microsoft.com/office/powerpoint/2010/main" val="288508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fade">
                                      <p:cBhvr>
                                        <p:cTn id="14" dur="1000"/>
                                        <p:tgtEl>
                                          <p:spTgt spid="6147">
                                            <p:txEl>
                                              <p:pRg st="1" end="1"/>
                                            </p:txEl>
                                          </p:spTgt>
                                        </p:tgtEl>
                                      </p:cBhvr>
                                    </p:animEffect>
                                    <p:anim calcmode="lin" valueType="num">
                                      <p:cBhvr>
                                        <p:cTn id="15"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a:xfrm>
            <a:off x="693243" y="641994"/>
            <a:ext cx="10058400" cy="4653020"/>
          </a:xfrm>
        </p:spPr>
        <p:txBody>
          <a:bodyPr>
            <a:normAutofit fontScale="90000"/>
          </a:bodyPr>
          <a:lstStyle/>
          <a:p>
            <a:pPr eaLnBrk="1" hangingPunct="1"/>
            <a:r>
              <a:rPr lang="en-GB" altLang="en-US" b="1" dirty="0">
                <a:solidFill>
                  <a:schemeClr val="tx1"/>
                </a:solidFill>
                <a:latin typeface="Century Gothic" panose="020B0502020202020204" pitchFamily="34" charset="0"/>
              </a:rPr>
              <a:t>T</a:t>
            </a:r>
            <a:r>
              <a:rPr lang="en-GB" altLang="en-US" b="1" dirty="0" smtClean="0">
                <a:solidFill>
                  <a:schemeClr val="tx1"/>
                </a:solidFill>
                <a:latin typeface="Century Gothic" panose="020B0502020202020204" pitchFamily="34" charset="0"/>
              </a:rPr>
              <a:t>hank you for reading through this. We are really looking forward to seeing you very soon.</a:t>
            </a:r>
            <a:endParaRPr lang="en-GB" altLang="en-US" dirty="0" smtClean="0">
              <a:solidFill>
                <a:srgbClr val="CC0099"/>
              </a:solidFill>
              <a:latin typeface="Century Gothic" panose="020B0502020202020204" pitchFamily="34" charset="0"/>
            </a:endParaRPr>
          </a:p>
        </p:txBody>
      </p:sp>
      <p:pic>
        <p:nvPicPr>
          <p:cNvPr id="4" name="Picture 3"/>
          <p:cNvPicPr>
            <a:picLocks noChangeAspect="1"/>
          </p:cNvPicPr>
          <p:nvPr/>
        </p:nvPicPr>
        <p:blipFill rotWithShape="1">
          <a:blip r:embed="rId2"/>
          <a:srcRect l="13405" t="41392" r="73670" b="36903"/>
          <a:stretch/>
        </p:blipFill>
        <p:spPr>
          <a:xfrm>
            <a:off x="10522857" y="0"/>
            <a:ext cx="1619794" cy="1530013"/>
          </a:xfrm>
          <a:prstGeom prst="rect">
            <a:avLst/>
          </a:prstGeom>
        </p:spPr>
      </p:pic>
    </p:spTree>
    <p:extLst>
      <p:ext uri="{BB962C8B-B14F-4D97-AF65-F5344CB8AC3E}">
        <p14:creationId xmlns:p14="http://schemas.microsoft.com/office/powerpoint/2010/main" val="135759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97280" y="286603"/>
            <a:ext cx="10058400" cy="712857"/>
          </a:xfrm>
        </p:spPr>
        <p:txBody>
          <a:bodyPr>
            <a:normAutofit fontScale="90000"/>
          </a:bodyPr>
          <a:lstStyle/>
          <a:p>
            <a:pPr eaLnBrk="1" hangingPunct="1"/>
            <a:r>
              <a:rPr lang="en-GB" altLang="en-US" b="1" dirty="0" smtClean="0">
                <a:solidFill>
                  <a:schemeClr val="tx1"/>
                </a:solidFill>
                <a:latin typeface="Century Gothic" panose="020B0502020202020204" pitchFamily="34" charset="0"/>
              </a:rPr>
              <a:t>Introductions:</a:t>
            </a:r>
          </a:p>
        </p:txBody>
      </p:sp>
      <p:pic>
        <p:nvPicPr>
          <p:cNvPr id="4" name="Picture 3"/>
          <p:cNvPicPr>
            <a:picLocks noChangeAspect="1"/>
          </p:cNvPicPr>
          <p:nvPr/>
        </p:nvPicPr>
        <p:blipFill rotWithShape="1">
          <a:blip r:embed="rId2"/>
          <a:srcRect l="13405" t="41392" r="53225" b="36545"/>
          <a:stretch/>
        </p:blipFill>
        <p:spPr>
          <a:xfrm>
            <a:off x="8872152" y="202898"/>
            <a:ext cx="2990336" cy="1112108"/>
          </a:xfrm>
          <a:prstGeom prst="rect">
            <a:avLst/>
          </a:prstGeom>
        </p:spPr>
      </p:pic>
      <p:pic>
        <p:nvPicPr>
          <p:cNvPr id="6" name="Picture 5"/>
          <p:cNvPicPr/>
          <p:nvPr/>
        </p:nvPicPr>
        <p:blipFill>
          <a:blip r:embed="rId3"/>
          <a:stretch>
            <a:fillRect/>
          </a:stretch>
        </p:blipFill>
        <p:spPr>
          <a:xfrm>
            <a:off x="3140642" y="902289"/>
            <a:ext cx="5731510" cy="5804535"/>
          </a:xfrm>
          <a:prstGeom prst="rect">
            <a:avLst/>
          </a:prstGeom>
        </p:spPr>
      </p:pic>
    </p:spTree>
    <p:extLst>
      <p:ext uri="{BB962C8B-B14F-4D97-AF65-F5344CB8AC3E}">
        <p14:creationId xmlns:p14="http://schemas.microsoft.com/office/powerpoint/2010/main" val="533689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entury Gothic" panose="020B0502020202020204" pitchFamily="34" charset="0"/>
              </a:rPr>
              <a:t>Three ‘Small Schools’ you will all be joining</a:t>
            </a:r>
            <a:endParaRPr lang="en-GB" b="1" dirty="0">
              <a:latin typeface="Century Gothic" panose="020B0502020202020204" pitchFamily="34" charset="0"/>
            </a:endParaRPr>
          </a:p>
        </p:txBody>
      </p:sp>
      <p:pic>
        <p:nvPicPr>
          <p:cNvPr id="21" name="Picture 20"/>
          <p:cNvPicPr>
            <a:picLocks noChangeAspect="1"/>
          </p:cNvPicPr>
          <p:nvPr/>
        </p:nvPicPr>
        <p:blipFill rotWithShape="1">
          <a:blip r:embed="rId2"/>
          <a:srcRect l="13405" t="41392" r="73670" b="36903"/>
          <a:stretch/>
        </p:blipFill>
        <p:spPr>
          <a:xfrm>
            <a:off x="10672959" y="286603"/>
            <a:ext cx="1158256" cy="1094057"/>
          </a:xfrm>
          <a:prstGeom prst="rect">
            <a:avLst/>
          </a:prstGeom>
        </p:spPr>
      </p:pic>
      <p:pic>
        <p:nvPicPr>
          <p:cNvPr id="5" name="Picture 4"/>
          <p:cNvPicPr/>
          <p:nvPr/>
        </p:nvPicPr>
        <p:blipFill>
          <a:blip r:embed="rId3"/>
          <a:stretch>
            <a:fillRect/>
          </a:stretch>
        </p:blipFill>
        <p:spPr>
          <a:xfrm>
            <a:off x="1097280" y="1819002"/>
            <a:ext cx="9401991" cy="4418511"/>
          </a:xfrm>
          <a:prstGeom prst="rect">
            <a:avLst/>
          </a:prstGeom>
        </p:spPr>
      </p:pic>
    </p:spTree>
    <p:extLst>
      <p:ext uri="{BB962C8B-B14F-4D97-AF65-F5344CB8AC3E}">
        <p14:creationId xmlns:p14="http://schemas.microsoft.com/office/powerpoint/2010/main" val="2680940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405" t="41392" r="53225" b="36545"/>
          <a:stretch/>
        </p:blipFill>
        <p:spPr>
          <a:xfrm>
            <a:off x="8872152" y="202898"/>
            <a:ext cx="2990336" cy="1112108"/>
          </a:xfrm>
          <a:prstGeom prst="rect">
            <a:avLst/>
          </a:prstGeom>
        </p:spPr>
      </p:pic>
      <p:pic>
        <p:nvPicPr>
          <p:cNvPr id="4" name="Picture 2" descr="M:\BSF Photos\Finished Building 8.5.15\IMG_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29" y="758952"/>
            <a:ext cx="7522323" cy="50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872152" y="1998921"/>
            <a:ext cx="2664174" cy="4031873"/>
          </a:xfrm>
          <a:prstGeom prst="rect">
            <a:avLst/>
          </a:prstGeom>
          <a:noFill/>
        </p:spPr>
        <p:txBody>
          <a:bodyPr wrap="square" rtlCol="0">
            <a:spAutoFit/>
          </a:bodyPr>
          <a:lstStyle/>
          <a:p>
            <a:r>
              <a:rPr lang="en-GB" sz="3200" b="1" dirty="0" smtClean="0">
                <a:latin typeface="Century Gothic" panose="020B0502020202020204" pitchFamily="34" charset="0"/>
              </a:rPr>
              <a:t>Our fabulous Open Learning Areas, bright and spacious downstairs...</a:t>
            </a:r>
            <a:endParaRPr lang="en-GB" sz="3200" b="1" dirty="0">
              <a:latin typeface="Century Gothic" panose="020B0502020202020204" pitchFamily="34" charset="0"/>
            </a:endParaRPr>
          </a:p>
        </p:txBody>
      </p:sp>
    </p:spTree>
    <p:extLst>
      <p:ext uri="{BB962C8B-B14F-4D97-AF65-F5344CB8AC3E}">
        <p14:creationId xmlns:p14="http://schemas.microsoft.com/office/powerpoint/2010/main" val="1600564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405" t="41392" r="53225" b="36545"/>
          <a:stretch/>
        </p:blipFill>
        <p:spPr>
          <a:xfrm>
            <a:off x="8872152" y="202898"/>
            <a:ext cx="2990336" cy="1112108"/>
          </a:xfrm>
          <a:prstGeom prst="rect">
            <a:avLst/>
          </a:prstGeom>
        </p:spPr>
      </p:pic>
      <p:pic>
        <p:nvPicPr>
          <p:cNvPr id="6" name="Picture 2" descr="M:\BSF Photos\Finished Building 8.5.15\IMG_0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114" y="904876"/>
            <a:ext cx="7920038"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39693" y="2073349"/>
            <a:ext cx="2424223" cy="1200329"/>
          </a:xfrm>
          <a:prstGeom prst="rect">
            <a:avLst/>
          </a:prstGeom>
          <a:noFill/>
        </p:spPr>
        <p:txBody>
          <a:bodyPr wrap="square" rtlCol="0">
            <a:spAutoFit/>
          </a:bodyPr>
          <a:lstStyle/>
          <a:p>
            <a:r>
              <a:rPr lang="en-GB" sz="3600" b="1" dirty="0" smtClean="0">
                <a:latin typeface="Century Gothic" panose="020B0502020202020204" pitchFamily="34" charset="0"/>
              </a:rPr>
              <a:t>…and upstairs</a:t>
            </a:r>
            <a:endParaRPr lang="en-GB" sz="3600" b="1" dirty="0">
              <a:latin typeface="Century Gothic" panose="020B0502020202020204" pitchFamily="34" charset="0"/>
            </a:endParaRPr>
          </a:p>
        </p:txBody>
      </p:sp>
    </p:spTree>
    <p:extLst>
      <p:ext uri="{BB962C8B-B14F-4D97-AF65-F5344CB8AC3E}">
        <p14:creationId xmlns:p14="http://schemas.microsoft.com/office/powerpoint/2010/main" val="132038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405" t="41392" r="53225" b="36545"/>
          <a:stretch/>
        </p:blipFill>
        <p:spPr>
          <a:xfrm>
            <a:off x="8872152" y="202898"/>
            <a:ext cx="2990336" cy="1112108"/>
          </a:xfrm>
          <a:prstGeom prst="rect">
            <a:avLst/>
          </a:prstGeom>
        </p:spPr>
      </p:pic>
      <p:pic>
        <p:nvPicPr>
          <p:cNvPr id="4" name="Picture 2" descr="M:\BSF Photos\Finished Building 8.5.15\IMG_0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964" y="891949"/>
            <a:ext cx="7596188"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60524" y="1754372"/>
            <a:ext cx="2801104" cy="3416320"/>
          </a:xfrm>
          <a:prstGeom prst="rect">
            <a:avLst/>
          </a:prstGeom>
          <a:noFill/>
        </p:spPr>
        <p:txBody>
          <a:bodyPr wrap="square" rtlCol="0">
            <a:spAutoFit/>
          </a:bodyPr>
          <a:lstStyle/>
          <a:p>
            <a:r>
              <a:rPr lang="en-GB" sz="3600" b="1" dirty="0" smtClean="0">
                <a:latin typeface="Century Gothic" panose="020B0502020202020204" pitchFamily="34" charset="0"/>
              </a:rPr>
              <a:t>Who loves to bake? Especially in our bright DT food room</a:t>
            </a:r>
            <a:endParaRPr lang="en-GB" sz="3600" b="1" dirty="0">
              <a:latin typeface="Century Gothic" panose="020B0502020202020204" pitchFamily="34" charset="0"/>
            </a:endParaRPr>
          </a:p>
        </p:txBody>
      </p:sp>
    </p:spTree>
    <p:extLst>
      <p:ext uri="{BB962C8B-B14F-4D97-AF65-F5344CB8AC3E}">
        <p14:creationId xmlns:p14="http://schemas.microsoft.com/office/powerpoint/2010/main" val="3693033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405" t="41392" r="53225" b="36545"/>
          <a:stretch/>
        </p:blipFill>
        <p:spPr>
          <a:xfrm>
            <a:off x="8872152" y="202898"/>
            <a:ext cx="2990336" cy="1112108"/>
          </a:xfrm>
          <a:prstGeom prst="rect">
            <a:avLst/>
          </a:prstGeom>
        </p:spPr>
      </p:pic>
      <p:pic>
        <p:nvPicPr>
          <p:cNvPr id="6" name="Picture 4" descr="M:\BSF Photos\Finished Building 8.5.15\IMG_00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14" y="758952"/>
            <a:ext cx="7453767" cy="497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495414" y="1733107"/>
            <a:ext cx="3069362" cy="3970318"/>
          </a:xfrm>
          <a:prstGeom prst="rect">
            <a:avLst/>
          </a:prstGeom>
          <a:noFill/>
        </p:spPr>
        <p:txBody>
          <a:bodyPr wrap="square" rtlCol="0">
            <a:spAutoFit/>
          </a:bodyPr>
          <a:lstStyle/>
          <a:p>
            <a:r>
              <a:rPr lang="en-GB" sz="3600" b="1" dirty="0" smtClean="0">
                <a:latin typeface="Century Gothic" panose="020B0502020202020204" pitchFamily="34" charset="0"/>
              </a:rPr>
              <a:t>Just a small part of our fantastic Design &amp; technology teaching space</a:t>
            </a:r>
            <a:endParaRPr lang="en-GB" sz="3600" b="1" dirty="0">
              <a:latin typeface="Century Gothic" panose="020B0502020202020204" pitchFamily="34" charset="0"/>
            </a:endParaRPr>
          </a:p>
        </p:txBody>
      </p:sp>
    </p:spTree>
    <p:extLst>
      <p:ext uri="{BB962C8B-B14F-4D97-AF65-F5344CB8AC3E}">
        <p14:creationId xmlns:p14="http://schemas.microsoft.com/office/powerpoint/2010/main" val="222383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405" t="41392" r="53225" b="36545"/>
          <a:stretch/>
        </p:blipFill>
        <p:spPr>
          <a:xfrm>
            <a:off x="8872152" y="202898"/>
            <a:ext cx="2990336" cy="1112108"/>
          </a:xfrm>
          <a:prstGeom prst="rect">
            <a:avLst/>
          </a:prstGeom>
        </p:spPr>
      </p:pic>
      <p:pic>
        <p:nvPicPr>
          <p:cNvPr id="4" name="Picture 2" descr="M:\BSF Photos\Finished Building 8.5.15\IMG_99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41" y="551543"/>
            <a:ext cx="7892393"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973879" y="1780645"/>
            <a:ext cx="2413591" cy="4031873"/>
          </a:xfrm>
          <a:prstGeom prst="rect">
            <a:avLst/>
          </a:prstGeom>
          <a:noFill/>
        </p:spPr>
        <p:txBody>
          <a:bodyPr wrap="square" rtlCol="0">
            <a:spAutoFit/>
          </a:bodyPr>
          <a:lstStyle/>
          <a:p>
            <a:r>
              <a:rPr lang="en-GB" sz="3200" b="1" dirty="0" smtClean="0">
                <a:latin typeface="Century Gothic" panose="020B0502020202020204" pitchFamily="34" charset="0"/>
              </a:rPr>
              <a:t>An example of one of our lovely bright classrooms and tutor bases</a:t>
            </a:r>
            <a:endParaRPr lang="en-GB" sz="3200" b="1" dirty="0">
              <a:latin typeface="Century Gothic" panose="020B0502020202020204" pitchFamily="34" charset="0"/>
            </a:endParaRPr>
          </a:p>
        </p:txBody>
      </p:sp>
    </p:spTree>
    <p:extLst>
      <p:ext uri="{BB962C8B-B14F-4D97-AF65-F5344CB8AC3E}">
        <p14:creationId xmlns:p14="http://schemas.microsoft.com/office/powerpoint/2010/main" val="608315901"/>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9716</TotalTime>
  <Words>485</Words>
  <Application>Microsoft Office PowerPoint</Application>
  <PresentationFormat>Widescreen</PresentationFormat>
  <Paragraphs>56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Retrospect</vt:lpstr>
      <vt:lpstr>Burton Borough School  Year 7 2020-21</vt:lpstr>
      <vt:lpstr>Here to help you get excited about your big move!</vt:lpstr>
      <vt:lpstr>Introductions:</vt:lpstr>
      <vt:lpstr>Three ‘Small Schools’ you will all be joining</vt:lpstr>
      <vt:lpstr>PowerPoint Presentation</vt:lpstr>
      <vt:lpstr>PowerPoint Presentation</vt:lpstr>
      <vt:lpstr>PowerPoint Presentation</vt:lpstr>
      <vt:lpstr>PowerPoint Presentation</vt:lpstr>
      <vt:lpstr>PowerPoint Presentation</vt:lpstr>
      <vt:lpstr>Our School Logo on your blazer and ties</vt:lpstr>
      <vt:lpstr>Our lovely smart uniform</vt:lpstr>
      <vt:lpstr>Our lovely new PE kit available from Newport Sports</vt:lpstr>
      <vt:lpstr>  Our School Motto – Be the difference  </vt:lpstr>
      <vt:lpstr>When you join us</vt:lpstr>
      <vt:lpstr>Lessons you will be having... </vt:lpstr>
      <vt:lpstr>Equipment List for your first day We will give you Study Diaries  and a Standards Card</vt:lpstr>
      <vt:lpstr>Just a few of the amazing clubs you will be able to join</vt:lpstr>
      <vt:lpstr>Where to access your Homework</vt:lpstr>
      <vt:lpstr>PowerPoint Presentation</vt:lpstr>
      <vt:lpstr>Thank you for reading through this. We are really looking forward to seeing you very soon.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Burton Borough  Small Schools</dc:title>
  <dc:creator>Carter, Christine</dc:creator>
  <cp:lastModifiedBy>Pickering1, Philippa</cp:lastModifiedBy>
  <cp:revision>67</cp:revision>
  <cp:lastPrinted>2017-06-05T13:31:42Z</cp:lastPrinted>
  <dcterms:created xsi:type="dcterms:W3CDTF">2017-05-17T12:19:15Z</dcterms:created>
  <dcterms:modified xsi:type="dcterms:W3CDTF">2020-05-14T14:38:32Z</dcterms:modified>
</cp:coreProperties>
</file>