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1" r:id="rId5"/>
    <p:sldId id="260" r:id="rId6"/>
    <p:sldId id="262"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67" d="100"/>
          <a:sy n="67" d="100"/>
        </p:scale>
        <p:origin x="56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46F34D9-3A59-4368-BC8F-359DC0CA700A}" type="datetimeFigureOut">
              <a:rPr lang="en-GB" smtClean="0"/>
              <a:t>19/05/2020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27640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6F34D9-3A59-4368-BC8F-359DC0CA700A}" type="datetimeFigureOut">
              <a:rPr lang="en-GB" smtClean="0"/>
              <a:t>19/05/2020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1399446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6F34D9-3A59-4368-BC8F-359DC0CA700A}" type="datetimeFigureOut">
              <a:rPr lang="en-GB" smtClean="0"/>
              <a:t>19/05/2020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3386456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6F34D9-3A59-4368-BC8F-359DC0CA700A}" type="datetimeFigureOut">
              <a:rPr lang="en-GB" smtClean="0"/>
              <a:t>19/05/2020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2955442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6F34D9-3A59-4368-BC8F-359DC0CA700A}" type="datetimeFigureOut">
              <a:rPr lang="en-GB" smtClean="0"/>
              <a:t>19/05/2020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2500254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46F34D9-3A59-4368-BC8F-359DC0CA700A}" type="datetimeFigureOut">
              <a:rPr lang="en-GB" smtClean="0"/>
              <a:t>19/05/2020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1898495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46F34D9-3A59-4368-BC8F-359DC0CA700A}" type="datetimeFigureOut">
              <a:rPr lang="en-GB" smtClean="0"/>
              <a:t>19/05/2020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2111186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46F34D9-3A59-4368-BC8F-359DC0CA700A}" type="datetimeFigureOut">
              <a:rPr lang="en-GB" smtClean="0"/>
              <a:t>19/05/2020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3420194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6F34D9-3A59-4368-BC8F-359DC0CA700A}" type="datetimeFigureOut">
              <a:rPr lang="en-GB" smtClean="0"/>
              <a:t>19/05/2020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3379988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F34D9-3A59-4368-BC8F-359DC0CA700A}" type="datetimeFigureOut">
              <a:rPr lang="en-GB" smtClean="0"/>
              <a:t>19/05/2020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1054872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F34D9-3A59-4368-BC8F-359DC0CA700A}" type="datetimeFigureOut">
              <a:rPr lang="en-GB" smtClean="0"/>
              <a:t>19/05/2020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1567678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6F34D9-3A59-4368-BC8F-359DC0CA700A}" type="datetimeFigureOut">
              <a:rPr lang="en-GB" smtClean="0"/>
              <a:t>19/05/2020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C7B9A2-C376-4ED2-8C20-6C53801845ED}" type="slidenum">
              <a:rPr lang="en-GB" smtClean="0"/>
              <a:t>‹#›</a:t>
            </a:fld>
            <a:endParaRPr lang="en-GB"/>
          </a:p>
        </p:txBody>
      </p:sp>
    </p:spTree>
    <p:extLst>
      <p:ext uri="{BB962C8B-B14F-4D97-AF65-F5344CB8AC3E}">
        <p14:creationId xmlns:p14="http://schemas.microsoft.com/office/powerpoint/2010/main" val="2041205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shropshiresls.wheelers.co/" TargetMode="External"/><Relationship Id="rId3" Type="http://schemas.openxmlformats.org/officeDocument/2006/relationships/hyperlink" Target="https://classroomsecrets.co.uk/free-home-learning-packs/" TargetMode="External"/><Relationship Id="rId7" Type="http://schemas.openxmlformats.org/officeDocument/2006/relationships/image" Target="../media/image1.png"/><Relationship Id="rId2" Type="http://schemas.openxmlformats.org/officeDocument/2006/relationships/hyperlink" Target="https://www.twinkl.co.uk/resources/parents/wellbeing-parents/school-closures-category-free-resources-parents" TargetMode="External"/><Relationship Id="rId1" Type="http://schemas.openxmlformats.org/officeDocument/2006/relationships/slideLayout" Target="../slideLayouts/slideLayout1.xml"/><Relationship Id="rId6" Type="http://schemas.openxmlformats.org/officeDocument/2006/relationships/hyperlink" Target="https://whiterosemaths.com/homelearning/" TargetMode="External"/><Relationship Id="rId5" Type="http://schemas.openxmlformats.org/officeDocument/2006/relationships/hyperlink" Target="https://www.pobble365.com/" TargetMode="External"/><Relationship Id="rId4" Type="http://schemas.openxmlformats.org/officeDocument/2006/relationships/hyperlink" Target="https://www.bbc.co.uk/bitesize/levels/zbr9wm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pln.myvle.co.uk/files/sc3490/sc3490/79/%5b28781%5dHome_Learning-_French.pdf" TargetMode="Externa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BA5C71-1054-41FC-A70B-014F838F6E24}"/>
              </a:ext>
            </a:extLst>
          </p:cNvPr>
          <p:cNvSpPr txBox="1"/>
          <p:nvPr/>
        </p:nvSpPr>
        <p:spPr>
          <a:xfrm>
            <a:off x="207264" y="2060448"/>
            <a:ext cx="11777472" cy="4646670"/>
          </a:xfrm>
          <a:prstGeom prst="rect">
            <a:avLst/>
          </a:prstGeom>
          <a:noFill/>
          <a:ln>
            <a:solidFill>
              <a:schemeClr val="tx1"/>
            </a:solidFill>
          </a:ln>
        </p:spPr>
        <p:txBody>
          <a:bodyPr wrap="square" rtlCol="0">
            <a:spAutoFit/>
          </a:bodyPr>
          <a:lstStyle/>
          <a:p>
            <a:endParaRPr lang="en-GB" dirty="0"/>
          </a:p>
        </p:txBody>
      </p:sp>
      <p:sp>
        <p:nvSpPr>
          <p:cNvPr id="5" name="Title 4"/>
          <p:cNvSpPr>
            <a:spLocks noGrp="1"/>
          </p:cNvSpPr>
          <p:nvPr>
            <p:ph type="ctrTitle"/>
          </p:nvPr>
        </p:nvSpPr>
        <p:spPr>
          <a:xfrm>
            <a:off x="207264" y="150882"/>
            <a:ext cx="11777472" cy="805082"/>
          </a:xfrm>
        </p:spPr>
        <p:txBody>
          <a:bodyPr>
            <a:noAutofit/>
          </a:bodyPr>
          <a:lstStyle/>
          <a:p>
            <a:r>
              <a:rPr lang="en-GB" sz="4400" u="sng" dirty="0"/>
              <a:t>Year 3 Home School Provision Day 33</a:t>
            </a:r>
          </a:p>
        </p:txBody>
      </p:sp>
      <p:sp>
        <p:nvSpPr>
          <p:cNvPr id="6" name="Subtitle 5"/>
          <p:cNvSpPr>
            <a:spLocks noGrp="1"/>
          </p:cNvSpPr>
          <p:nvPr>
            <p:ph type="subTitle" idx="1"/>
          </p:nvPr>
        </p:nvSpPr>
        <p:spPr>
          <a:xfrm>
            <a:off x="103632" y="955964"/>
            <a:ext cx="11984736" cy="1104484"/>
          </a:xfrm>
        </p:spPr>
        <p:txBody>
          <a:bodyPr>
            <a:normAutofit/>
          </a:bodyPr>
          <a:lstStyle/>
          <a:p>
            <a:pPr algn="l"/>
            <a:r>
              <a:rPr lang="en-GB" dirty="0"/>
              <a:t>The following slides will be split into 3 separate activities. Each slide will be daily activities for you and your child to do at home. We as a Year 3 team will update these slides daily. Thank you for your understanding and ongoing support during these times.</a:t>
            </a:r>
            <a:endParaRPr lang="en-GB" sz="500" dirty="0"/>
          </a:p>
        </p:txBody>
      </p:sp>
      <p:sp>
        <p:nvSpPr>
          <p:cNvPr id="2" name="Rectangle 1">
            <a:extLst>
              <a:ext uri="{FF2B5EF4-FFF2-40B4-BE49-F238E27FC236}">
                <a16:creationId xmlns:a16="http://schemas.microsoft.com/office/drawing/2014/main" id="{BBAA4454-4482-4973-AEE9-2534743C9F21}"/>
              </a:ext>
            </a:extLst>
          </p:cNvPr>
          <p:cNvSpPr/>
          <p:nvPr/>
        </p:nvSpPr>
        <p:spPr>
          <a:xfrm>
            <a:off x="1061160" y="1942200"/>
            <a:ext cx="1006968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Useful websites for Home learning</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TextBox 3">
            <a:extLst>
              <a:ext uri="{FF2B5EF4-FFF2-40B4-BE49-F238E27FC236}">
                <a16:creationId xmlns:a16="http://schemas.microsoft.com/office/drawing/2014/main" id="{9DC66828-00AF-4AA7-9421-4CAB7B40B01E}"/>
              </a:ext>
            </a:extLst>
          </p:cNvPr>
          <p:cNvSpPr txBox="1"/>
          <p:nvPr/>
        </p:nvSpPr>
        <p:spPr>
          <a:xfrm>
            <a:off x="316992" y="2743200"/>
            <a:ext cx="6595872" cy="3816429"/>
          </a:xfrm>
          <a:prstGeom prst="rect">
            <a:avLst/>
          </a:prstGeom>
          <a:noFill/>
          <a:ln>
            <a:solidFill>
              <a:schemeClr val="tx1"/>
            </a:solidFill>
          </a:ln>
        </p:spPr>
        <p:txBody>
          <a:bodyPr wrap="square" rtlCol="0">
            <a:spAutoFit/>
          </a:bodyPr>
          <a:lstStyle/>
          <a:p>
            <a:r>
              <a:rPr lang="en-GB" sz="1600" dirty="0"/>
              <a:t>Year 2 and 3 free resources for parents for Home Learning: </a:t>
            </a:r>
            <a:r>
              <a:rPr lang="en-GB" sz="1600" dirty="0">
                <a:hlinkClick r:id="rId2"/>
              </a:rPr>
              <a:t>https://www.twinkl.co.uk/resources/parents/wellbeing-parents/school-closures-category-free-resources-parents</a:t>
            </a:r>
            <a:endParaRPr lang="en-GB" sz="1600" dirty="0"/>
          </a:p>
          <a:p>
            <a:endParaRPr lang="en-GB" sz="1600" dirty="0"/>
          </a:p>
          <a:p>
            <a:r>
              <a:rPr lang="en-GB" sz="1600" dirty="0"/>
              <a:t> Classroom Secrets free resources – laptop or PC needed</a:t>
            </a:r>
          </a:p>
          <a:p>
            <a:r>
              <a:rPr lang="en-GB" sz="1600" dirty="0">
                <a:hlinkClick r:id="rId3"/>
              </a:rPr>
              <a:t>https://classroomsecrets.co.uk/free-home-learning-packs/</a:t>
            </a:r>
            <a:endParaRPr lang="en-GB" sz="1600" dirty="0"/>
          </a:p>
          <a:p>
            <a:endParaRPr lang="en-GB" sz="1600" dirty="0"/>
          </a:p>
          <a:p>
            <a:r>
              <a:rPr lang="en-GB" sz="1600" dirty="0"/>
              <a:t>BBC Bitesize - </a:t>
            </a:r>
            <a:r>
              <a:rPr lang="en-GB" sz="1600" dirty="0">
                <a:hlinkClick r:id="rId4"/>
              </a:rPr>
              <a:t>https://www.bbc.co.uk/bitesize/levels/zbr9wmn</a:t>
            </a:r>
            <a:endParaRPr lang="en-GB" sz="1600" dirty="0"/>
          </a:p>
          <a:p>
            <a:endParaRPr lang="en-GB" sz="1600" dirty="0"/>
          </a:p>
          <a:p>
            <a:r>
              <a:rPr lang="en-GB" sz="1600" dirty="0"/>
              <a:t>Pobble365 – website with inspiring pictures for </a:t>
            </a:r>
            <a:r>
              <a:rPr lang="en-GB" sz="1600" dirty="0" err="1"/>
              <a:t>Storywriting</a:t>
            </a:r>
            <a:r>
              <a:rPr lang="en-GB" sz="1600" dirty="0"/>
              <a:t> or Art </a:t>
            </a:r>
            <a:r>
              <a:rPr lang="en-GB" sz="1600" dirty="0">
                <a:hlinkClick r:id="rId5"/>
              </a:rPr>
              <a:t>https://www.pobble365.com/</a:t>
            </a:r>
            <a:endParaRPr lang="en-GB" sz="1600" dirty="0"/>
          </a:p>
          <a:p>
            <a:endParaRPr lang="en-GB" sz="1600" dirty="0"/>
          </a:p>
          <a:p>
            <a:r>
              <a:rPr lang="en-GB" sz="1600" dirty="0"/>
              <a:t>White Rose Maths – Home Learning activities – great for home learning as we use these ideas in school. </a:t>
            </a:r>
            <a:r>
              <a:rPr lang="en-GB" sz="1600" dirty="0">
                <a:hlinkClick r:id="rId6"/>
              </a:rPr>
              <a:t>https://whiterosemaths.com/homelearning/</a:t>
            </a:r>
            <a:endParaRPr lang="en-GB" sz="1600" dirty="0"/>
          </a:p>
          <a:p>
            <a:endParaRPr lang="en-GB" dirty="0"/>
          </a:p>
        </p:txBody>
      </p:sp>
      <p:sp>
        <p:nvSpPr>
          <p:cNvPr id="7" name="TextBox 6">
            <a:extLst>
              <a:ext uri="{FF2B5EF4-FFF2-40B4-BE49-F238E27FC236}">
                <a16:creationId xmlns:a16="http://schemas.microsoft.com/office/drawing/2014/main" id="{BAE95E3C-1084-491E-A56B-EC7C3DAFDCE1}"/>
              </a:ext>
            </a:extLst>
          </p:cNvPr>
          <p:cNvSpPr txBox="1"/>
          <p:nvPr/>
        </p:nvSpPr>
        <p:spPr>
          <a:xfrm>
            <a:off x="7083552" y="2743200"/>
            <a:ext cx="4791456" cy="3816429"/>
          </a:xfrm>
          <a:prstGeom prst="rect">
            <a:avLst/>
          </a:prstGeom>
          <a:noFill/>
          <a:ln>
            <a:solidFill>
              <a:schemeClr val="tx1"/>
            </a:solidFill>
          </a:ln>
        </p:spPr>
        <p:txBody>
          <a:bodyPr wrap="square" rtlCol="0">
            <a:spAutoFit/>
          </a:bodyPr>
          <a:lstStyle/>
          <a:p>
            <a:endParaRPr lang="en-GB" dirty="0"/>
          </a:p>
        </p:txBody>
      </p:sp>
      <p:pic>
        <p:nvPicPr>
          <p:cNvPr id="8" name="Picture 7">
            <a:extLst>
              <a:ext uri="{FF2B5EF4-FFF2-40B4-BE49-F238E27FC236}">
                <a16:creationId xmlns:a16="http://schemas.microsoft.com/office/drawing/2014/main" id="{A9DB879E-F53C-479B-877F-5FF8C3F3960E}"/>
              </a:ext>
            </a:extLst>
          </p:cNvPr>
          <p:cNvPicPr>
            <a:picLocks noChangeAspect="1"/>
          </p:cNvPicPr>
          <p:nvPr/>
        </p:nvPicPr>
        <p:blipFill rotWithShape="1">
          <a:blip r:embed="rId7"/>
          <a:srcRect r="1495" b="14629"/>
          <a:stretch/>
        </p:blipFill>
        <p:spPr>
          <a:xfrm>
            <a:off x="7083553" y="2743200"/>
            <a:ext cx="4724400" cy="2696717"/>
          </a:xfrm>
          <a:prstGeom prst="rect">
            <a:avLst/>
          </a:prstGeom>
        </p:spPr>
      </p:pic>
      <p:sp>
        <p:nvSpPr>
          <p:cNvPr id="9" name="TextBox 8">
            <a:extLst>
              <a:ext uri="{FF2B5EF4-FFF2-40B4-BE49-F238E27FC236}">
                <a16:creationId xmlns:a16="http://schemas.microsoft.com/office/drawing/2014/main" id="{C561686F-8BD8-4C39-9EF7-76037472D08A}"/>
              </a:ext>
            </a:extLst>
          </p:cNvPr>
          <p:cNvSpPr txBox="1"/>
          <p:nvPr/>
        </p:nvSpPr>
        <p:spPr>
          <a:xfrm>
            <a:off x="7117081" y="5439917"/>
            <a:ext cx="4690872" cy="1077218"/>
          </a:xfrm>
          <a:prstGeom prst="rect">
            <a:avLst/>
          </a:prstGeom>
          <a:noFill/>
        </p:spPr>
        <p:txBody>
          <a:bodyPr wrap="square" rtlCol="0">
            <a:spAutoFit/>
          </a:bodyPr>
          <a:lstStyle/>
          <a:p>
            <a:r>
              <a:rPr lang="en-GB" sz="1600" dirty="0"/>
              <a:t>Children also have logins in their </a:t>
            </a:r>
            <a:r>
              <a:rPr lang="en-GB" sz="1600" dirty="0" err="1"/>
              <a:t>homelink</a:t>
            </a:r>
            <a:r>
              <a:rPr lang="en-GB" sz="1600" dirty="0"/>
              <a:t> books for Shropshire Schools Library Service e-Library – books can be borrowed </a:t>
            </a:r>
            <a:r>
              <a:rPr lang="en-GB" sz="1600" dirty="0" err="1"/>
              <a:t>fro</a:t>
            </a:r>
            <a:r>
              <a:rPr lang="en-GB" sz="1600" dirty="0"/>
              <a:t> up to 3 weeks at a time. </a:t>
            </a:r>
            <a:r>
              <a:rPr lang="en-GB" sz="1600" dirty="0">
                <a:hlinkClick r:id="rId8"/>
              </a:rPr>
              <a:t>https://shropshiresls.wheelers.co/</a:t>
            </a:r>
            <a:endParaRPr lang="en-GB" sz="1600" dirty="0"/>
          </a:p>
        </p:txBody>
      </p:sp>
    </p:spTree>
    <p:extLst>
      <p:ext uri="{BB962C8B-B14F-4D97-AF65-F5344CB8AC3E}">
        <p14:creationId xmlns:p14="http://schemas.microsoft.com/office/powerpoint/2010/main" val="1774299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2563" y="189635"/>
            <a:ext cx="10515600" cy="1121930"/>
          </a:xfrm>
          <a:ln>
            <a:solidFill>
              <a:schemeClr val="tx1"/>
            </a:solidFill>
          </a:ln>
        </p:spPr>
        <p:txBody>
          <a:bodyPr>
            <a:normAutofit/>
          </a:bodyPr>
          <a:lstStyle/>
          <a:p>
            <a:pPr algn="ctr"/>
            <a:r>
              <a:rPr lang="en-GB" sz="6000" dirty="0"/>
              <a:t>Daily Provision Pack – </a:t>
            </a:r>
            <a:r>
              <a:rPr lang="en-GB" sz="6000"/>
              <a:t>Day 33 </a:t>
            </a:r>
            <a:endParaRPr lang="en-GB" sz="6000" dirty="0"/>
          </a:p>
        </p:txBody>
      </p:sp>
      <p:sp>
        <p:nvSpPr>
          <p:cNvPr id="5" name="Content Placeholder 4"/>
          <p:cNvSpPr>
            <a:spLocks noGrp="1"/>
          </p:cNvSpPr>
          <p:nvPr>
            <p:ph sz="half" idx="1"/>
          </p:nvPr>
        </p:nvSpPr>
        <p:spPr>
          <a:xfrm>
            <a:off x="110837" y="1391516"/>
            <a:ext cx="3537527" cy="5360266"/>
          </a:xfrm>
          <a:ln>
            <a:solidFill>
              <a:schemeClr val="tx1"/>
            </a:solidFill>
          </a:ln>
        </p:spPr>
        <p:txBody>
          <a:bodyPr>
            <a:normAutofit/>
          </a:bodyPr>
          <a:lstStyle/>
          <a:p>
            <a:r>
              <a:rPr lang="en-GB" u="sng" dirty="0"/>
              <a:t>Maths</a:t>
            </a:r>
            <a:r>
              <a:rPr lang="en-GB" dirty="0"/>
              <a:t>:</a:t>
            </a:r>
          </a:p>
          <a:p>
            <a:r>
              <a:rPr lang="en-GB" sz="1800" u="sng" dirty="0"/>
              <a:t>Objective</a:t>
            </a:r>
            <a:r>
              <a:rPr lang="en-GB" sz="1800" dirty="0"/>
              <a:t>: To recognise a quarter.</a:t>
            </a:r>
            <a:endParaRPr lang="en-GB" dirty="0"/>
          </a:p>
        </p:txBody>
      </p:sp>
      <p:sp>
        <p:nvSpPr>
          <p:cNvPr id="6" name="Content Placeholder 5"/>
          <p:cNvSpPr>
            <a:spLocks noGrp="1"/>
          </p:cNvSpPr>
          <p:nvPr>
            <p:ph sz="half" idx="2"/>
          </p:nvPr>
        </p:nvSpPr>
        <p:spPr>
          <a:xfrm>
            <a:off x="3755735" y="1391516"/>
            <a:ext cx="4409209" cy="5360266"/>
          </a:xfrm>
          <a:ln>
            <a:solidFill>
              <a:schemeClr val="tx1"/>
            </a:solidFill>
          </a:ln>
        </p:spPr>
        <p:txBody>
          <a:bodyPr>
            <a:normAutofit/>
          </a:bodyPr>
          <a:lstStyle/>
          <a:p>
            <a:r>
              <a:rPr lang="en-GB" u="sng" dirty="0"/>
              <a:t>English</a:t>
            </a:r>
            <a:r>
              <a:rPr lang="en-GB" dirty="0"/>
              <a:t>:</a:t>
            </a:r>
          </a:p>
          <a:p>
            <a:pPr marL="0" indent="0">
              <a:buNone/>
            </a:pPr>
            <a:r>
              <a:rPr lang="en-GB" sz="1800" u="sng" dirty="0"/>
              <a:t>Objective: To write imaginatively and creatively for an explanation text.</a:t>
            </a:r>
          </a:p>
          <a:p>
            <a:pPr marL="0" indent="0">
              <a:buNone/>
            </a:pPr>
            <a:r>
              <a:rPr lang="en-GB" sz="1800" dirty="0"/>
              <a:t>Today, any idea you write is a great! There are no wrong or silly ideas. Be as fun and creative as you can be!</a:t>
            </a:r>
          </a:p>
          <a:p>
            <a:pPr marL="0" indent="0">
              <a:buNone/>
            </a:pPr>
            <a:r>
              <a:rPr lang="en-GB" sz="1800" dirty="0"/>
              <a:t>You need to think of an imaginative explanation as to how animals got their specific and recognisable traits!</a:t>
            </a:r>
          </a:p>
          <a:p>
            <a:pPr marL="0" indent="0">
              <a:buNone/>
            </a:pPr>
            <a:r>
              <a:rPr lang="en-GB" sz="1800" dirty="0"/>
              <a:t>You could write about and explain:</a:t>
            </a:r>
          </a:p>
          <a:p>
            <a:pPr marL="800100" lvl="1" indent="-342900">
              <a:buFont typeface="+mj-lt"/>
              <a:buAutoNum type="arabicPeriod"/>
            </a:pPr>
            <a:r>
              <a:rPr lang="en-GB" sz="1400" dirty="0"/>
              <a:t>How did an elephant get its trunk?</a:t>
            </a:r>
          </a:p>
          <a:p>
            <a:pPr marL="800100" lvl="1" indent="-342900">
              <a:buFont typeface="+mj-lt"/>
              <a:buAutoNum type="arabicPeriod"/>
            </a:pPr>
            <a:r>
              <a:rPr lang="en-GB" sz="1400" dirty="0"/>
              <a:t>How did a giraffe get its long neck?</a:t>
            </a:r>
          </a:p>
          <a:p>
            <a:pPr marL="800100" lvl="1" indent="-342900">
              <a:buFont typeface="+mj-lt"/>
              <a:buAutoNum type="arabicPeriod"/>
            </a:pPr>
            <a:r>
              <a:rPr lang="en-GB" sz="1400" dirty="0"/>
              <a:t>How did a leopard get its spots?</a:t>
            </a:r>
          </a:p>
          <a:p>
            <a:pPr marL="800100" lvl="1" indent="-342900">
              <a:buFont typeface="+mj-lt"/>
              <a:buAutoNum type="arabicPeriod"/>
            </a:pPr>
            <a:r>
              <a:rPr lang="en-GB" sz="1400" dirty="0"/>
              <a:t>How did the salt get into the sea?</a:t>
            </a:r>
          </a:p>
          <a:p>
            <a:pPr marL="800100" lvl="1" indent="-342900">
              <a:buFont typeface="+mj-lt"/>
              <a:buAutoNum type="arabicPeriod"/>
            </a:pPr>
            <a:r>
              <a:rPr lang="en-GB" sz="1400" dirty="0"/>
              <a:t>How did the rabbit get long ears?</a:t>
            </a:r>
          </a:p>
          <a:p>
            <a:pPr marL="800100" lvl="1" indent="-342900">
              <a:buFont typeface="+mj-lt"/>
              <a:buAutoNum type="arabicPeriod"/>
            </a:pPr>
            <a:r>
              <a:rPr lang="en-GB" sz="1400" dirty="0"/>
              <a:t>How did a zebra get its stripes?</a:t>
            </a:r>
          </a:p>
          <a:p>
            <a:pPr marL="0" indent="0">
              <a:buNone/>
            </a:pPr>
            <a:endParaRPr lang="en-GB" sz="1800" dirty="0"/>
          </a:p>
        </p:txBody>
      </p:sp>
      <p:sp>
        <p:nvSpPr>
          <p:cNvPr id="7" name="Content Placeholder 5"/>
          <p:cNvSpPr txBox="1">
            <a:spLocks/>
          </p:cNvSpPr>
          <p:nvPr/>
        </p:nvSpPr>
        <p:spPr>
          <a:xfrm>
            <a:off x="8229600" y="1391516"/>
            <a:ext cx="3849254" cy="536026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sp>
        <p:nvSpPr>
          <p:cNvPr id="2" name="TextBox 1"/>
          <p:cNvSpPr txBox="1"/>
          <p:nvPr/>
        </p:nvSpPr>
        <p:spPr>
          <a:xfrm>
            <a:off x="8239987" y="1391516"/>
            <a:ext cx="3849254" cy="5324535"/>
          </a:xfrm>
          <a:prstGeom prst="rect">
            <a:avLst/>
          </a:prstGeom>
          <a:noFill/>
        </p:spPr>
        <p:txBody>
          <a:bodyPr wrap="square" rtlCol="0">
            <a:spAutoFit/>
          </a:bodyPr>
          <a:lstStyle/>
          <a:p>
            <a:r>
              <a:rPr lang="en-GB" sz="2800" u="sng" dirty="0"/>
              <a:t>French</a:t>
            </a:r>
          </a:p>
          <a:p>
            <a:r>
              <a:rPr lang="en-GB" sz="2000" b="1" u="sng" dirty="0"/>
              <a:t>Objective:</a:t>
            </a:r>
            <a:r>
              <a:rPr lang="en-GB" sz="2000" b="1" dirty="0"/>
              <a:t> </a:t>
            </a:r>
            <a:r>
              <a:rPr lang="en-GB" sz="2000" b="1" u="sng" dirty="0"/>
              <a:t>To know months of the year and say which month my birthday is in.</a:t>
            </a:r>
          </a:p>
          <a:p>
            <a:r>
              <a:rPr lang="en-GB" sz="1600" dirty="0"/>
              <a:t>Click on the link below:</a:t>
            </a:r>
          </a:p>
          <a:p>
            <a:r>
              <a:rPr lang="en-GB" sz="1600" u="sng" dirty="0">
                <a:hlinkClick r:id="rId2"/>
              </a:rPr>
              <a:t>https://pln.myvle.co.uk/files/sc3490/sc3490/79/%5b28781%5dHome_Learning-_French.pdf</a:t>
            </a:r>
            <a:r>
              <a:rPr lang="en-GB" sz="1600" dirty="0"/>
              <a:t> </a:t>
            </a:r>
          </a:p>
          <a:p>
            <a:r>
              <a:rPr lang="en-GB" sz="1600" dirty="0"/>
              <a:t>Click on the activity in </a:t>
            </a:r>
            <a:r>
              <a:rPr lang="en-GB" sz="1600" b="1" i="1" dirty="0"/>
              <a:t>Stage 1 – Months. </a:t>
            </a:r>
            <a:r>
              <a:rPr lang="en-GB" sz="1600" dirty="0"/>
              <a:t>Start with the red ‘K’ for knowledge, then try the ‘A’ (Activity) and ‘V’ (vocab). You may need to have Microsoft PowerPoint (free) downloaded on mobile devices for these.  The Activity section requires a QR scanner. With most phones, simply point your phone camera at the QR code. The camera should automatically flag a webpage to click on. Alternatively, download a free QR code scanning app. </a:t>
            </a:r>
            <a:r>
              <a:rPr lang="en-GB" sz="1600"/>
              <a:t>Enjoy!</a:t>
            </a:r>
            <a:endParaRPr lang="en-GB" sz="1100" u="sng" dirty="0"/>
          </a:p>
        </p:txBody>
      </p:sp>
      <p:pic>
        <p:nvPicPr>
          <p:cNvPr id="3" name="Picture 2"/>
          <p:cNvPicPr>
            <a:picLocks noChangeAspect="1"/>
          </p:cNvPicPr>
          <p:nvPr/>
        </p:nvPicPr>
        <p:blipFill>
          <a:blip r:embed="rId3"/>
          <a:stretch>
            <a:fillRect/>
          </a:stretch>
        </p:blipFill>
        <p:spPr>
          <a:xfrm>
            <a:off x="110837" y="3840420"/>
            <a:ext cx="2167370" cy="1622984"/>
          </a:xfrm>
          <a:prstGeom prst="rect">
            <a:avLst/>
          </a:prstGeom>
        </p:spPr>
      </p:pic>
      <p:pic>
        <p:nvPicPr>
          <p:cNvPr id="8" name="Picture 7"/>
          <p:cNvPicPr>
            <a:picLocks noChangeAspect="1"/>
          </p:cNvPicPr>
          <p:nvPr/>
        </p:nvPicPr>
        <p:blipFill>
          <a:blip r:embed="rId4"/>
          <a:stretch>
            <a:fillRect/>
          </a:stretch>
        </p:blipFill>
        <p:spPr>
          <a:xfrm>
            <a:off x="110837" y="2197067"/>
            <a:ext cx="2672109" cy="1563402"/>
          </a:xfrm>
          <a:prstGeom prst="rect">
            <a:avLst/>
          </a:prstGeom>
        </p:spPr>
      </p:pic>
      <p:pic>
        <p:nvPicPr>
          <p:cNvPr id="9" name="Picture 8"/>
          <p:cNvPicPr>
            <a:picLocks noChangeAspect="1"/>
          </p:cNvPicPr>
          <p:nvPr/>
        </p:nvPicPr>
        <p:blipFill>
          <a:blip r:embed="rId5"/>
          <a:stretch>
            <a:fillRect/>
          </a:stretch>
        </p:blipFill>
        <p:spPr>
          <a:xfrm>
            <a:off x="110837" y="5543355"/>
            <a:ext cx="3235893" cy="846600"/>
          </a:xfrm>
          <a:prstGeom prst="rect">
            <a:avLst/>
          </a:prstGeom>
        </p:spPr>
      </p:pic>
      <p:sp>
        <p:nvSpPr>
          <p:cNvPr id="10" name="TextBox 9"/>
          <p:cNvSpPr txBox="1"/>
          <p:nvPr/>
        </p:nvSpPr>
        <p:spPr>
          <a:xfrm>
            <a:off x="2410691" y="3915295"/>
            <a:ext cx="1155469" cy="1200329"/>
          </a:xfrm>
          <a:prstGeom prst="rect">
            <a:avLst/>
          </a:prstGeom>
          <a:noFill/>
        </p:spPr>
        <p:txBody>
          <a:bodyPr wrap="square" rtlCol="0">
            <a:spAutoFit/>
          </a:bodyPr>
          <a:lstStyle/>
          <a:p>
            <a:r>
              <a:rPr lang="en-GB" dirty="0"/>
              <a:t>Questions continue on the next slide</a:t>
            </a:r>
          </a:p>
        </p:txBody>
      </p:sp>
    </p:spTree>
    <p:extLst>
      <p:ext uri="{BB962C8B-B14F-4D97-AF65-F5344CB8AC3E}">
        <p14:creationId xmlns:p14="http://schemas.microsoft.com/office/powerpoint/2010/main" val="413210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2089" y="488634"/>
            <a:ext cx="3266862" cy="1481484"/>
          </a:xfrm>
          <a:prstGeom prst="rect">
            <a:avLst/>
          </a:prstGeom>
        </p:spPr>
      </p:pic>
      <p:pic>
        <p:nvPicPr>
          <p:cNvPr id="3" name="Picture 2"/>
          <p:cNvPicPr>
            <a:picLocks noChangeAspect="1"/>
          </p:cNvPicPr>
          <p:nvPr/>
        </p:nvPicPr>
        <p:blipFill>
          <a:blip r:embed="rId3"/>
          <a:stretch>
            <a:fillRect/>
          </a:stretch>
        </p:blipFill>
        <p:spPr>
          <a:xfrm>
            <a:off x="432089" y="2103294"/>
            <a:ext cx="2377613" cy="1885405"/>
          </a:xfrm>
          <a:prstGeom prst="rect">
            <a:avLst/>
          </a:prstGeom>
        </p:spPr>
      </p:pic>
      <p:pic>
        <p:nvPicPr>
          <p:cNvPr id="4" name="Picture 3"/>
          <p:cNvPicPr>
            <a:picLocks noChangeAspect="1"/>
          </p:cNvPicPr>
          <p:nvPr/>
        </p:nvPicPr>
        <p:blipFill>
          <a:blip r:embed="rId4"/>
          <a:stretch>
            <a:fillRect/>
          </a:stretch>
        </p:blipFill>
        <p:spPr>
          <a:xfrm>
            <a:off x="432089" y="4121875"/>
            <a:ext cx="2602144" cy="2667644"/>
          </a:xfrm>
          <a:prstGeom prst="rect">
            <a:avLst/>
          </a:prstGeom>
        </p:spPr>
      </p:pic>
    </p:spTree>
    <p:extLst>
      <p:ext uri="{BB962C8B-B14F-4D97-AF65-F5344CB8AC3E}">
        <p14:creationId xmlns:p14="http://schemas.microsoft.com/office/powerpoint/2010/main" val="280856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749D1-8784-4F83-9C22-0B2185B581ED}"/>
              </a:ext>
            </a:extLst>
          </p:cNvPr>
          <p:cNvSpPr>
            <a:spLocks noGrp="1"/>
          </p:cNvSpPr>
          <p:nvPr>
            <p:ph type="title"/>
          </p:nvPr>
        </p:nvSpPr>
        <p:spPr>
          <a:xfrm>
            <a:off x="98459" y="108271"/>
            <a:ext cx="5740365" cy="939693"/>
          </a:xfrm>
        </p:spPr>
        <p:txBody>
          <a:bodyPr>
            <a:normAutofit fontScale="90000"/>
          </a:bodyPr>
          <a:lstStyle/>
          <a:p>
            <a:r>
              <a:rPr lang="en-GB" u="sng" dirty="0"/>
              <a:t>English support resources:</a:t>
            </a:r>
          </a:p>
        </p:txBody>
      </p:sp>
      <p:pic>
        <p:nvPicPr>
          <p:cNvPr id="1026" name="Picture 2" descr="Features of explanation texts poster | Teaching Resources">
            <a:extLst>
              <a:ext uri="{FF2B5EF4-FFF2-40B4-BE49-F238E27FC236}">
                <a16:creationId xmlns:a16="http://schemas.microsoft.com/office/drawing/2014/main" id="{19011099-DA34-4406-A91A-4792086790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74991" y="1047963"/>
            <a:ext cx="7618550" cy="53939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96DE34E-0853-48DB-A694-1F6CFCB56432}"/>
              </a:ext>
            </a:extLst>
          </p:cNvPr>
          <p:cNvPicPr>
            <a:picLocks noChangeAspect="1"/>
          </p:cNvPicPr>
          <p:nvPr/>
        </p:nvPicPr>
        <p:blipFill>
          <a:blip r:embed="rId3"/>
          <a:stretch>
            <a:fillRect/>
          </a:stretch>
        </p:blipFill>
        <p:spPr>
          <a:xfrm>
            <a:off x="98459" y="1047963"/>
            <a:ext cx="4094362" cy="5593261"/>
          </a:xfrm>
          <a:prstGeom prst="rect">
            <a:avLst/>
          </a:prstGeom>
        </p:spPr>
      </p:pic>
    </p:spTree>
    <p:extLst>
      <p:ext uri="{BB962C8B-B14F-4D97-AF65-F5344CB8AC3E}">
        <p14:creationId xmlns:p14="http://schemas.microsoft.com/office/powerpoint/2010/main" val="2391352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165E-7078-4FE6-929D-9495C6147FFC}"/>
              </a:ext>
            </a:extLst>
          </p:cNvPr>
          <p:cNvSpPr>
            <a:spLocks noGrp="1"/>
          </p:cNvSpPr>
          <p:nvPr>
            <p:ph type="title"/>
          </p:nvPr>
        </p:nvSpPr>
        <p:spPr>
          <a:xfrm>
            <a:off x="333376" y="103187"/>
            <a:ext cx="10515600" cy="1325563"/>
          </a:xfrm>
        </p:spPr>
        <p:txBody>
          <a:bodyPr/>
          <a:lstStyle/>
          <a:p>
            <a:r>
              <a:rPr lang="en-GB" u="sng" dirty="0"/>
              <a:t>Mr Parker’s English example.</a:t>
            </a:r>
          </a:p>
        </p:txBody>
      </p:sp>
      <p:sp>
        <p:nvSpPr>
          <p:cNvPr id="3" name="Content Placeholder 2">
            <a:extLst>
              <a:ext uri="{FF2B5EF4-FFF2-40B4-BE49-F238E27FC236}">
                <a16:creationId xmlns:a16="http://schemas.microsoft.com/office/drawing/2014/main" id="{0B22C659-1BF4-49C2-969D-6BCF51E6E590}"/>
              </a:ext>
            </a:extLst>
          </p:cNvPr>
          <p:cNvSpPr>
            <a:spLocks noGrp="1"/>
          </p:cNvSpPr>
          <p:nvPr>
            <p:ph idx="1"/>
          </p:nvPr>
        </p:nvSpPr>
        <p:spPr>
          <a:xfrm>
            <a:off x="333376" y="1501774"/>
            <a:ext cx="6922292" cy="4822825"/>
          </a:xfrm>
        </p:spPr>
        <p:txBody>
          <a:bodyPr>
            <a:normAutofit fontScale="92500" lnSpcReduction="10000"/>
          </a:bodyPr>
          <a:lstStyle/>
          <a:p>
            <a:pPr marL="0" indent="0">
              <a:buNone/>
            </a:pPr>
            <a:r>
              <a:rPr lang="en-GB" dirty="0">
                <a:solidFill>
                  <a:srgbClr val="FF0000"/>
                </a:solidFill>
              </a:rPr>
              <a:t>How did an elephant get its trunk?</a:t>
            </a:r>
          </a:p>
          <a:p>
            <a:pPr marL="0" indent="0">
              <a:buNone/>
            </a:pPr>
            <a:r>
              <a:rPr lang="en-GB" dirty="0"/>
              <a:t>This explanation text will explain to you how an elephant got its trunk.</a:t>
            </a:r>
          </a:p>
          <a:p>
            <a:pPr marL="0" indent="0">
              <a:buNone/>
            </a:pPr>
            <a:r>
              <a:rPr lang="en-GB" dirty="0"/>
              <a:t>There are many different rumours and many scientists have tried to find the answer to this long pondered question. Today, you will discover </a:t>
            </a:r>
            <a:r>
              <a:rPr lang="en-GB" b="1" dirty="0">
                <a:solidFill>
                  <a:srgbClr val="FF0000"/>
                </a:solidFill>
              </a:rPr>
              <a:t>the truth</a:t>
            </a:r>
            <a:r>
              <a:rPr lang="en-GB" dirty="0"/>
              <a:t>.</a:t>
            </a:r>
          </a:p>
          <a:p>
            <a:pPr marL="0" indent="0">
              <a:buNone/>
            </a:pPr>
            <a:r>
              <a:rPr lang="en-GB" dirty="0"/>
              <a:t>Elephants are part of the same family that pigs belong to. Just like pigs, they used to have short noses and these noses are used to smell.</a:t>
            </a:r>
          </a:p>
          <a:p>
            <a:pPr marL="0" indent="0">
              <a:buNone/>
            </a:pPr>
            <a:r>
              <a:rPr lang="en-GB" dirty="0"/>
              <a:t>However, as elephants grow, they use their noses for more and more jobs to help them get food or to aid in doing other jobs. </a:t>
            </a:r>
          </a:p>
        </p:txBody>
      </p:sp>
      <p:pic>
        <p:nvPicPr>
          <p:cNvPr id="4" name="Picture 3">
            <a:extLst>
              <a:ext uri="{FF2B5EF4-FFF2-40B4-BE49-F238E27FC236}">
                <a16:creationId xmlns:a16="http://schemas.microsoft.com/office/drawing/2014/main" id="{C8A727A2-6097-4BF1-ADE1-02A8A5370E7C}"/>
              </a:ext>
            </a:extLst>
          </p:cNvPr>
          <p:cNvPicPr>
            <a:picLocks noChangeAspect="1"/>
          </p:cNvPicPr>
          <p:nvPr/>
        </p:nvPicPr>
        <p:blipFill>
          <a:blip r:embed="rId2"/>
          <a:stretch>
            <a:fillRect/>
          </a:stretch>
        </p:blipFill>
        <p:spPr>
          <a:xfrm>
            <a:off x="7255668" y="361950"/>
            <a:ext cx="4707732" cy="3138488"/>
          </a:xfrm>
          <a:prstGeom prst="rect">
            <a:avLst/>
          </a:prstGeom>
        </p:spPr>
      </p:pic>
      <p:pic>
        <p:nvPicPr>
          <p:cNvPr id="5" name="Picture 4">
            <a:extLst>
              <a:ext uri="{FF2B5EF4-FFF2-40B4-BE49-F238E27FC236}">
                <a16:creationId xmlns:a16="http://schemas.microsoft.com/office/drawing/2014/main" id="{99EC0D99-EA1B-4C12-AD19-4DD8D08EECA2}"/>
              </a:ext>
            </a:extLst>
          </p:cNvPr>
          <p:cNvPicPr>
            <a:picLocks noChangeAspect="1"/>
          </p:cNvPicPr>
          <p:nvPr/>
        </p:nvPicPr>
        <p:blipFill>
          <a:blip r:embed="rId3"/>
          <a:stretch>
            <a:fillRect/>
          </a:stretch>
        </p:blipFill>
        <p:spPr>
          <a:xfrm>
            <a:off x="7255669" y="3638122"/>
            <a:ext cx="4707732" cy="3138488"/>
          </a:xfrm>
          <a:prstGeom prst="rect">
            <a:avLst/>
          </a:prstGeom>
        </p:spPr>
      </p:pic>
    </p:spTree>
    <p:extLst>
      <p:ext uri="{BB962C8B-B14F-4D97-AF65-F5344CB8AC3E}">
        <p14:creationId xmlns:p14="http://schemas.microsoft.com/office/powerpoint/2010/main" val="2477347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5" y="318582"/>
            <a:ext cx="4556762" cy="2028511"/>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00F1F38E-56F9-45BF-8BB3-4784F93E4070}"/>
              </a:ext>
            </a:extLst>
          </p:cNvPr>
          <p:cNvPicPr>
            <a:picLocks noChangeAspect="1"/>
          </p:cNvPicPr>
          <p:nvPr/>
        </p:nvPicPr>
        <p:blipFill rotWithShape="1">
          <a:blip r:embed="rId2"/>
          <a:srcRect t="18352" r="1" b="15489"/>
          <a:stretch/>
        </p:blipFill>
        <p:spPr>
          <a:xfrm>
            <a:off x="4968250" y="324472"/>
            <a:ext cx="4556762" cy="2012328"/>
          </a:xfrm>
          <a:prstGeom prst="rect">
            <a:avLst/>
          </a:prstGeom>
        </p:spPr>
      </p:pic>
      <p:pic>
        <p:nvPicPr>
          <p:cNvPr id="4" name="Picture 3" descr="A mother and baby elephant walking through a dry grass field&#10;&#10;Description automatically generated">
            <a:extLst>
              <a:ext uri="{FF2B5EF4-FFF2-40B4-BE49-F238E27FC236}">
                <a16:creationId xmlns:a16="http://schemas.microsoft.com/office/drawing/2014/main" id="{2334C15F-410B-447D-8D09-B6154801C86E}"/>
              </a:ext>
            </a:extLst>
          </p:cNvPr>
          <p:cNvPicPr>
            <a:picLocks noChangeAspect="1"/>
          </p:cNvPicPr>
          <p:nvPr/>
        </p:nvPicPr>
        <p:blipFill rotWithShape="1">
          <a:blip r:embed="rId3"/>
          <a:srcRect l="9049" r="16335" b="-3"/>
          <a:stretch/>
        </p:blipFill>
        <p:spPr>
          <a:xfrm>
            <a:off x="9617743" y="333326"/>
            <a:ext cx="2251026" cy="2013766"/>
          </a:xfrm>
          <a:prstGeom prst="rect">
            <a:avLst/>
          </a:prstGeom>
        </p:spPr>
      </p:pic>
      <p:pic>
        <p:nvPicPr>
          <p:cNvPr id="5" name="Picture 4" descr="A mother and baby elephant in a field&#10;&#10;Description automatically generated">
            <a:extLst>
              <a:ext uri="{FF2B5EF4-FFF2-40B4-BE49-F238E27FC236}">
                <a16:creationId xmlns:a16="http://schemas.microsoft.com/office/drawing/2014/main" id="{4E358458-F065-4E0C-BDB2-E853B86BAE9E}"/>
              </a:ext>
            </a:extLst>
          </p:cNvPr>
          <p:cNvPicPr>
            <a:picLocks noChangeAspect="1"/>
          </p:cNvPicPr>
          <p:nvPr/>
        </p:nvPicPr>
        <p:blipFill rotWithShape="1">
          <a:blip r:embed="rId4"/>
          <a:srcRect l="12913" r="12916" b="2"/>
          <a:stretch/>
        </p:blipFill>
        <p:spPr>
          <a:xfrm>
            <a:off x="320044" y="2429124"/>
            <a:ext cx="4556762" cy="4100764"/>
          </a:xfrm>
          <a:prstGeom prst="rect">
            <a:avLst/>
          </a:prstGeom>
        </p:spPr>
      </p:pic>
      <p:sp>
        <p:nvSpPr>
          <p:cNvPr id="19" name="Rectangle 18">
            <a:extLst>
              <a:ext uri="{FF2B5EF4-FFF2-40B4-BE49-F238E27FC236}">
                <a16:creationId xmlns:a16="http://schemas.microsoft.com/office/drawing/2014/main" id="{0F8BFD3B-29FB-4A95-BB51-220F8A6C5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650" y="2429124"/>
            <a:ext cx="4561251" cy="4108837"/>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64A6F37-349C-4521-85BB-087416820F92}"/>
              </a:ext>
            </a:extLst>
          </p:cNvPr>
          <p:cNvSpPr>
            <a:spLocks noGrp="1"/>
          </p:cNvSpPr>
          <p:nvPr>
            <p:ph idx="1"/>
          </p:nvPr>
        </p:nvSpPr>
        <p:spPr>
          <a:xfrm>
            <a:off x="5054885" y="2506894"/>
            <a:ext cx="4397340" cy="3935003"/>
          </a:xfrm>
        </p:spPr>
        <p:txBody>
          <a:bodyPr anchor="ctr">
            <a:normAutofit/>
          </a:bodyPr>
          <a:lstStyle/>
          <a:p>
            <a:r>
              <a:rPr lang="en-GB" sz="1800" dirty="0">
                <a:solidFill>
                  <a:srgbClr val="FFFFFF"/>
                </a:solidFill>
              </a:rPr>
              <a:t>When elephants are 10 months old, they begin to use their noses for these jobs as they learn. However, if they lift too much their noses eventually start to become longer and longer. Eventually, having used their noses for so much and lifting heavy objects they begin to get longer and not shrink back to its original size. The nose is now up to 15x larger now and is called a trunk.</a:t>
            </a:r>
          </a:p>
          <a:p>
            <a:r>
              <a:rPr lang="en-GB" sz="1800" dirty="0">
                <a:solidFill>
                  <a:srgbClr val="FFFFFF"/>
                </a:solidFill>
              </a:rPr>
              <a:t>In conclusion, if the elephant never lifted anything with its nose then they would still be short- just like when they are young!</a:t>
            </a:r>
          </a:p>
        </p:txBody>
      </p:sp>
      <p:pic>
        <p:nvPicPr>
          <p:cNvPr id="6" name="Picture 5" descr="A elephant that is standing in the grass&#10;&#10;Description automatically generated">
            <a:extLst>
              <a:ext uri="{FF2B5EF4-FFF2-40B4-BE49-F238E27FC236}">
                <a16:creationId xmlns:a16="http://schemas.microsoft.com/office/drawing/2014/main" id="{AE5D2CEA-1402-4307-9803-6377E5D0A827}"/>
              </a:ext>
            </a:extLst>
          </p:cNvPr>
          <p:cNvPicPr>
            <a:picLocks noChangeAspect="1"/>
          </p:cNvPicPr>
          <p:nvPr/>
        </p:nvPicPr>
        <p:blipFill rotWithShape="1">
          <a:blip r:embed="rId5"/>
          <a:srcRect l="426" r="15088" b="-6"/>
          <a:stretch/>
        </p:blipFill>
        <p:spPr>
          <a:xfrm>
            <a:off x="9617746" y="2426918"/>
            <a:ext cx="2251025" cy="1998429"/>
          </a:xfrm>
          <a:prstGeom prst="rect">
            <a:avLst/>
          </a:prstGeom>
        </p:spPr>
      </p:pic>
      <p:pic>
        <p:nvPicPr>
          <p:cNvPr id="9" name="Picture 8">
            <a:extLst>
              <a:ext uri="{FF2B5EF4-FFF2-40B4-BE49-F238E27FC236}">
                <a16:creationId xmlns:a16="http://schemas.microsoft.com/office/drawing/2014/main" id="{04C4D96F-5EFF-4FCA-B12E-DEAEA15F3EAB}"/>
              </a:ext>
            </a:extLst>
          </p:cNvPr>
          <p:cNvPicPr>
            <a:picLocks noChangeAspect="1"/>
          </p:cNvPicPr>
          <p:nvPr/>
        </p:nvPicPr>
        <p:blipFill rotWithShape="1">
          <a:blip r:embed="rId6"/>
          <a:srcRect l="72" t="9334" r="-72" b="18136"/>
          <a:stretch/>
        </p:blipFill>
        <p:spPr>
          <a:xfrm>
            <a:off x="9617746" y="4499919"/>
            <a:ext cx="2251024" cy="2036361"/>
          </a:xfrm>
          <a:prstGeom prst="rect">
            <a:avLst/>
          </a:prstGeom>
        </p:spPr>
      </p:pic>
      <p:sp>
        <p:nvSpPr>
          <p:cNvPr id="8" name="TextBox 7">
            <a:extLst>
              <a:ext uri="{FF2B5EF4-FFF2-40B4-BE49-F238E27FC236}">
                <a16:creationId xmlns:a16="http://schemas.microsoft.com/office/drawing/2014/main" id="{F5461F9D-9FE8-4259-B937-8F9BAA984F85}"/>
              </a:ext>
            </a:extLst>
          </p:cNvPr>
          <p:cNvSpPr txBox="1"/>
          <p:nvPr/>
        </p:nvSpPr>
        <p:spPr>
          <a:xfrm>
            <a:off x="411305" y="386101"/>
            <a:ext cx="4372955" cy="1908215"/>
          </a:xfrm>
          <a:prstGeom prst="rect">
            <a:avLst/>
          </a:prstGeom>
          <a:noFill/>
        </p:spPr>
        <p:txBody>
          <a:bodyPr wrap="square" rtlCol="0">
            <a:spAutoFit/>
          </a:bodyPr>
          <a:lstStyle/>
          <a:p>
            <a:pPr>
              <a:spcAft>
                <a:spcPts val="600"/>
              </a:spcAft>
            </a:pPr>
            <a:r>
              <a:rPr lang="en-GB" u="sng" dirty="0"/>
              <a:t>Did you know?</a:t>
            </a:r>
          </a:p>
          <a:p>
            <a:pPr>
              <a:spcAft>
                <a:spcPts val="600"/>
              </a:spcAft>
            </a:pPr>
            <a:endParaRPr lang="en-GB" u="sng" dirty="0"/>
          </a:p>
          <a:p>
            <a:pPr>
              <a:spcAft>
                <a:spcPts val="600"/>
              </a:spcAft>
            </a:pPr>
            <a:r>
              <a:rPr lang="en-GB" dirty="0"/>
              <a:t>Did you know that an elephant’s trunk is able walk under water? They use their trunks by holding them in the air  and use it to breathe whilst walking along the riverbed! </a:t>
            </a:r>
          </a:p>
        </p:txBody>
      </p:sp>
    </p:spTree>
    <p:extLst>
      <p:ext uri="{BB962C8B-B14F-4D97-AF65-F5344CB8AC3E}">
        <p14:creationId xmlns:p14="http://schemas.microsoft.com/office/powerpoint/2010/main" val="332361681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755</Words>
  <Application>Microsoft Office PowerPoint</Application>
  <PresentationFormat>Widescreen</PresentationFormat>
  <Paragraphs>46</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Year 3 Home School Provision Day 33</vt:lpstr>
      <vt:lpstr>Daily Provision Pack – Day 33 </vt:lpstr>
      <vt:lpstr>PowerPoint Presentation</vt:lpstr>
      <vt:lpstr>English support resources:</vt:lpstr>
      <vt:lpstr>Mr Parker’s English example.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3 Home School Provision Day 33</dc:title>
  <dc:creator>Parker4, Nicholas</dc:creator>
  <cp:lastModifiedBy>Parker4, Nicholas</cp:lastModifiedBy>
  <cp:revision>1</cp:revision>
  <dcterms:created xsi:type="dcterms:W3CDTF">2020-05-19T09:43:19Z</dcterms:created>
  <dcterms:modified xsi:type="dcterms:W3CDTF">2020-05-19T09:46:24Z</dcterms:modified>
</cp:coreProperties>
</file>