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son, Chloe" initials="WC" lastIdx="1" clrIdx="0">
    <p:extLst>
      <p:ext uri="{19B8F6BF-5375-455C-9EA6-DF929625EA0E}">
        <p15:presenceInfo xmlns:p15="http://schemas.microsoft.com/office/powerpoint/2012/main" userId="S-1-5-21-1085031214-725345543-1466206357-8858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792" autoAdjust="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1T14:39:20.035"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21/05/2020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21/05/2020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hropshiresls.wheelers.co/" TargetMode="External"/><Relationship Id="rId3" Type="http://schemas.openxmlformats.org/officeDocument/2006/relationships/hyperlink" Target="https://classroomsecrets.co.uk/free-home-learning-packs/" TargetMode="External"/><Relationship Id="rId7" Type="http://schemas.openxmlformats.org/officeDocument/2006/relationships/image" Target="../media/image1.png"/><Relationship Id="rId2" Type="http://schemas.openxmlformats.org/officeDocument/2006/relationships/hyperlink" Target="https://www.twinkl.co.uk/resources/parents/wellbeing-parents/school-closures-category-free-resources-parents" TargetMode="External"/><Relationship Id="rId1" Type="http://schemas.openxmlformats.org/officeDocument/2006/relationships/slideLayout" Target="../slideLayouts/slideLayout1.xml"/><Relationship Id="rId6" Type="http://schemas.openxmlformats.org/officeDocument/2006/relationships/hyperlink" Target="https://whiterosemaths.com/homelearning/" TargetMode="External"/><Relationship Id="rId5" Type="http://schemas.openxmlformats.org/officeDocument/2006/relationships/hyperlink" Target="https://www.pobble365.com/" TargetMode="External"/><Relationship Id="rId4" Type="http://schemas.openxmlformats.org/officeDocument/2006/relationships/hyperlink" Target="https://www.bbc.co.uk/bitesize/levels/zbr9wm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hyperlink" Target="https://www.youtube.com/watch?v=f1nVDoCnsNk"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wizardingworld.com/quiz/chapter-quiz-chapter-two-five-quest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A5C71-1054-41FC-A70B-014F838F6E24}"/>
              </a:ext>
            </a:extLst>
          </p:cNvPr>
          <p:cNvSpPr txBox="1"/>
          <p:nvPr/>
        </p:nvSpPr>
        <p:spPr>
          <a:xfrm>
            <a:off x="207264" y="2060448"/>
            <a:ext cx="11777472" cy="4646670"/>
          </a:xfrm>
          <a:prstGeom prst="rect">
            <a:avLst/>
          </a:prstGeom>
          <a:noFill/>
          <a:ln>
            <a:solidFill>
              <a:schemeClr val="tx1"/>
            </a:solidFill>
          </a:ln>
        </p:spPr>
        <p:txBody>
          <a:bodyPr wrap="square" rtlCol="0">
            <a:spAutoFit/>
          </a:bodyPr>
          <a:lstStyle/>
          <a:p>
            <a:endParaRPr lang="en-GB" dirty="0"/>
          </a:p>
        </p:txBody>
      </p:sp>
      <p:sp>
        <p:nvSpPr>
          <p:cNvPr id="5" name="Title 4"/>
          <p:cNvSpPr>
            <a:spLocks noGrp="1"/>
          </p:cNvSpPr>
          <p:nvPr>
            <p:ph type="ctrTitle"/>
          </p:nvPr>
        </p:nvSpPr>
        <p:spPr>
          <a:xfrm>
            <a:off x="207264" y="150882"/>
            <a:ext cx="11777472" cy="805082"/>
          </a:xfrm>
        </p:spPr>
        <p:txBody>
          <a:bodyPr>
            <a:noAutofit/>
          </a:bodyPr>
          <a:lstStyle/>
          <a:p>
            <a:r>
              <a:rPr lang="en-GB" sz="4400" u="sng" dirty="0"/>
              <a:t>Year 3 Home School Provision Day 35</a:t>
            </a:r>
          </a:p>
        </p:txBody>
      </p:sp>
      <p:sp>
        <p:nvSpPr>
          <p:cNvPr id="6" name="Subtitle 5"/>
          <p:cNvSpPr>
            <a:spLocks noGrp="1"/>
          </p:cNvSpPr>
          <p:nvPr>
            <p:ph type="subTitle" idx="1"/>
          </p:nvPr>
        </p:nvSpPr>
        <p:spPr>
          <a:xfrm>
            <a:off x="103632" y="955964"/>
            <a:ext cx="11984736" cy="1104484"/>
          </a:xfrm>
        </p:spPr>
        <p:txBody>
          <a:bodyPr>
            <a:normAutofit/>
          </a:bodyPr>
          <a:lstStyle/>
          <a:p>
            <a:pPr algn="l"/>
            <a:r>
              <a:rPr lang="en-GB" dirty="0"/>
              <a:t>The following slides will be split into 3 separate activities. Each slide will be daily activities for you and your child to do at home. We as a Year 3 team will update these slides daily. Thank you for your understanding and ongoing support during these times.</a:t>
            </a:r>
            <a:endParaRPr lang="en-GB" sz="500" dirty="0"/>
          </a:p>
        </p:txBody>
      </p:sp>
      <p:sp>
        <p:nvSpPr>
          <p:cNvPr id="2" name="Rectangle 1">
            <a:extLst>
              <a:ext uri="{FF2B5EF4-FFF2-40B4-BE49-F238E27FC236}">
                <a16:creationId xmlns:a16="http://schemas.microsoft.com/office/drawing/2014/main" id="{BBAA4454-4482-4973-AEE9-2534743C9F21}"/>
              </a:ext>
            </a:extLst>
          </p:cNvPr>
          <p:cNvSpPr/>
          <p:nvPr/>
        </p:nvSpPr>
        <p:spPr>
          <a:xfrm>
            <a:off x="1061160" y="1942200"/>
            <a:ext cx="1006968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Useful websites for Home learning</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a:extLst>
              <a:ext uri="{FF2B5EF4-FFF2-40B4-BE49-F238E27FC236}">
                <a16:creationId xmlns:a16="http://schemas.microsoft.com/office/drawing/2014/main" id="{9DC66828-00AF-4AA7-9421-4CAB7B40B01E}"/>
              </a:ext>
            </a:extLst>
          </p:cNvPr>
          <p:cNvSpPr txBox="1"/>
          <p:nvPr/>
        </p:nvSpPr>
        <p:spPr>
          <a:xfrm>
            <a:off x="316992" y="2743200"/>
            <a:ext cx="6595872" cy="3816429"/>
          </a:xfrm>
          <a:prstGeom prst="rect">
            <a:avLst/>
          </a:prstGeom>
          <a:noFill/>
          <a:ln>
            <a:solidFill>
              <a:schemeClr val="tx1"/>
            </a:solidFill>
          </a:ln>
        </p:spPr>
        <p:txBody>
          <a:bodyPr wrap="square" rtlCol="0">
            <a:spAutoFit/>
          </a:bodyPr>
          <a:lstStyle/>
          <a:p>
            <a:r>
              <a:rPr lang="en-GB" sz="1600" dirty="0"/>
              <a:t>Year 2 and 3 free resources for parents for Home Learning: </a:t>
            </a:r>
            <a:r>
              <a:rPr lang="en-GB" sz="1600" dirty="0">
                <a:hlinkClick r:id="rId2"/>
              </a:rPr>
              <a:t>https://www.twinkl.co.uk/resources/parents/wellbeing-parents/school-closures-category-free-resources-parents</a:t>
            </a:r>
            <a:endParaRPr lang="en-GB" sz="1600" dirty="0"/>
          </a:p>
          <a:p>
            <a:endParaRPr lang="en-GB" sz="1600" dirty="0"/>
          </a:p>
          <a:p>
            <a:r>
              <a:rPr lang="en-GB" sz="1600" dirty="0"/>
              <a:t> Classroom Secrets free resources – laptop or PC needed</a:t>
            </a:r>
          </a:p>
          <a:p>
            <a:r>
              <a:rPr lang="en-GB" sz="1600" dirty="0">
                <a:hlinkClick r:id="rId3"/>
              </a:rPr>
              <a:t>https://classroomsecrets.co.uk/free-home-learning-packs/</a:t>
            </a:r>
            <a:endParaRPr lang="en-GB" sz="1600" dirty="0"/>
          </a:p>
          <a:p>
            <a:endParaRPr lang="en-GB" sz="1600" dirty="0"/>
          </a:p>
          <a:p>
            <a:r>
              <a:rPr lang="en-GB" sz="1600" dirty="0"/>
              <a:t>BBC Bitesize - </a:t>
            </a:r>
            <a:r>
              <a:rPr lang="en-GB" sz="1600" dirty="0">
                <a:hlinkClick r:id="rId4"/>
              </a:rPr>
              <a:t>https://www.bbc.co.uk/bitesize/levels/zbr9wmn</a:t>
            </a:r>
            <a:endParaRPr lang="en-GB" sz="1600" dirty="0"/>
          </a:p>
          <a:p>
            <a:endParaRPr lang="en-GB" sz="1600" dirty="0"/>
          </a:p>
          <a:p>
            <a:r>
              <a:rPr lang="en-GB" sz="1600" dirty="0"/>
              <a:t>Pobble365 – website with inspiring pictures for </a:t>
            </a:r>
            <a:r>
              <a:rPr lang="en-GB" sz="1600" dirty="0" err="1"/>
              <a:t>Storywriting</a:t>
            </a:r>
            <a:r>
              <a:rPr lang="en-GB" sz="1600" dirty="0"/>
              <a:t> or Art </a:t>
            </a:r>
            <a:r>
              <a:rPr lang="en-GB" sz="1600" dirty="0">
                <a:hlinkClick r:id="rId5"/>
              </a:rPr>
              <a:t>https://www.pobble365.com/</a:t>
            </a:r>
            <a:endParaRPr lang="en-GB" sz="1600" dirty="0"/>
          </a:p>
          <a:p>
            <a:endParaRPr lang="en-GB" sz="1600" dirty="0"/>
          </a:p>
          <a:p>
            <a:r>
              <a:rPr lang="en-GB" sz="1600" dirty="0"/>
              <a:t>White Rose Maths – Home Learning activities – great for home learning as we use these ideas in school. </a:t>
            </a:r>
            <a:r>
              <a:rPr lang="en-GB" sz="1600" dirty="0">
                <a:hlinkClick r:id="rId6"/>
              </a:rPr>
              <a:t>https://whiterosemaths.com/homelearning/</a:t>
            </a:r>
            <a:endParaRPr lang="en-GB" sz="1600" dirty="0"/>
          </a:p>
          <a:p>
            <a:endParaRPr lang="en-GB" dirty="0"/>
          </a:p>
        </p:txBody>
      </p:sp>
      <p:sp>
        <p:nvSpPr>
          <p:cNvPr id="7" name="TextBox 6">
            <a:extLst>
              <a:ext uri="{FF2B5EF4-FFF2-40B4-BE49-F238E27FC236}">
                <a16:creationId xmlns:a16="http://schemas.microsoft.com/office/drawing/2014/main" id="{BAE95E3C-1084-491E-A56B-EC7C3DAFDCE1}"/>
              </a:ext>
            </a:extLst>
          </p:cNvPr>
          <p:cNvSpPr txBox="1"/>
          <p:nvPr/>
        </p:nvSpPr>
        <p:spPr>
          <a:xfrm>
            <a:off x="7083552" y="2743200"/>
            <a:ext cx="4791456" cy="3816429"/>
          </a:xfrm>
          <a:prstGeom prst="rect">
            <a:avLst/>
          </a:prstGeom>
          <a:noFill/>
          <a:ln>
            <a:solidFill>
              <a:schemeClr val="tx1"/>
            </a:solidFill>
          </a:ln>
        </p:spPr>
        <p:txBody>
          <a:bodyPr wrap="square" rtlCol="0">
            <a:spAutoFit/>
          </a:bodyPr>
          <a:lstStyle/>
          <a:p>
            <a:endParaRPr lang="en-GB" dirty="0"/>
          </a:p>
        </p:txBody>
      </p:sp>
      <p:pic>
        <p:nvPicPr>
          <p:cNvPr id="8" name="Picture 7">
            <a:extLst>
              <a:ext uri="{FF2B5EF4-FFF2-40B4-BE49-F238E27FC236}">
                <a16:creationId xmlns:a16="http://schemas.microsoft.com/office/drawing/2014/main" id="{A9DB879E-F53C-479B-877F-5FF8C3F3960E}"/>
              </a:ext>
            </a:extLst>
          </p:cNvPr>
          <p:cNvPicPr>
            <a:picLocks noChangeAspect="1"/>
          </p:cNvPicPr>
          <p:nvPr/>
        </p:nvPicPr>
        <p:blipFill rotWithShape="1">
          <a:blip r:embed="rId7"/>
          <a:srcRect r="1495" b="14629"/>
          <a:stretch/>
        </p:blipFill>
        <p:spPr>
          <a:xfrm>
            <a:off x="7083553" y="2743200"/>
            <a:ext cx="4724400" cy="2696717"/>
          </a:xfrm>
          <a:prstGeom prst="rect">
            <a:avLst/>
          </a:prstGeom>
        </p:spPr>
      </p:pic>
      <p:sp>
        <p:nvSpPr>
          <p:cNvPr id="9" name="TextBox 8">
            <a:extLst>
              <a:ext uri="{FF2B5EF4-FFF2-40B4-BE49-F238E27FC236}">
                <a16:creationId xmlns:a16="http://schemas.microsoft.com/office/drawing/2014/main" id="{C561686F-8BD8-4C39-9EF7-76037472D08A}"/>
              </a:ext>
            </a:extLst>
          </p:cNvPr>
          <p:cNvSpPr txBox="1"/>
          <p:nvPr/>
        </p:nvSpPr>
        <p:spPr>
          <a:xfrm>
            <a:off x="7117081" y="5439917"/>
            <a:ext cx="4690872" cy="1077218"/>
          </a:xfrm>
          <a:prstGeom prst="rect">
            <a:avLst/>
          </a:prstGeom>
          <a:noFill/>
        </p:spPr>
        <p:txBody>
          <a:bodyPr wrap="square" rtlCol="0">
            <a:spAutoFit/>
          </a:bodyPr>
          <a:lstStyle/>
          <a:p>
            <a:r>
              <a:rPr lang="en-GB" sz="1600" dirty="0"/>
              <a:t>Children also have logins in their </a:t>
            </a:r>
            <a:r>
              <a:rPr lang="en-GB" sz="1600" dirty="0" err="1"/>
              <a:t>homelink</a:t>
            </a:r>
            <a:r>
              <a:rPr lang="en-GB" sz="1600" dirty="0"/>
              <a:t> books for Shropshire Schools Library Service e-Library – books can be borrowed for up to 3 weeks at a time. </a:t>
            </a:r>
            <a:r>
              <a:rPr lang="en-GB" sz="1600" dirty="0">
                <a:hlinkClick r:id="rId8"/>
              </a:rPr>
              <a:t>https://shropshiresls.wheelers.co/</a:t>
            </a:r>
            <a:endParaRPr lang="en-GB" sz="1600" dirty="0"/>
          </a:p>
        </p:txBody>
      </p:sp>
    </p:spTree>
    <p:extLst>
      <p:ext uri="{BB962C8B-B14F-4D97-AF65-F5344CB8AC3E}">
        <p14:creationId xmlns:p14="http://schemas.microsoft.com/office/powerpoint/2010/main" val="177429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563" y="189635"/>
            <a:ext cx="10515600" cy="1121930"/>
          </a:xfrm>
          <a:ln>
            <a:solidFill>
              <a:schemeClr val="tx1"/>
            </a:solidFill>
          </a:ln>
        </p:spPr>
        <p:txBody>
          <a:bodyPr>
            <a:normAutofit/>
          </a:bodyPr>
          <a:lstStyle/>
          <a:p>
            <a:pPr algn="ctr"/>
            <a:r>
              <a:rPr lang="en-GB" sz="6000" dirty="0"/>
              <a:t>Daily Provision Pack – </a:t>
            </a:r>
            <a:r>
              <a:rPr lang="en-GB" sz="6000"/>
              <a:t>Day 35 </a:t>
            </a:r>
            <a:endParaRPr lang="en-GB" sz="6000" dirty="0"/>
          </a:p>
        </p:txBody>
      </p:sp>
      <p:sp>
        <p:nvSpPr>
          <p:cNvPr id="5" name="Content Placeholder 4"/>
          <p:cNvSpPr>
            <a:spLocks noGrp="1"/>
          </p:cNvSpPr>
          <p:nvPr>
            <p:ph sz="half" idx="1"/>
          </p:nvPr>
        </p:nvSpPr>
        <p:spPr>
          <a:xfrm>
            <a:off x="110837" y="1391516"/>
            <a:ext cx="3537527" cy="5360266"/>
          </a:xfrm>
          <a:ln>
            <a:solidFill>
              <a:schemeClr val="tx1"/>
            </a:solidFill>
          </a:ln>
        </p:spPr>
        <p:txBody>
          <a:bodyPr>
            <a:normAutofit/>
          </a:bodyPr>
          <a:lstStyle/>
          <a:p>
            <a:r>
              <a:rPr lang="en-GB" u="sng" dirty="0"/>
              <a:t>Maths</a:t>
            </a:r>
            <a:r>
              <a:rPr lang="en-GB" dirty="0"/>
              <a:t>:</a:t>
            </a:r>
          </a:p>
          <a:p>
            <a:r>
              <a:rPr lang="en-GB" sz="1800" u="sng" dirty="0"/>
              <a:t>Objective</a:t>
            </a:r>
            <a:r>
              <a:rPr lang="en-GB" sz="1800" u="sng" dirty="0" smtClean="0"/>
              <a:t>:</a:t>
            </a:r>
            <a:r>
              <a:rPr lang="en-GB" sz="1800" dirty="0" smtClean="0"/>
              <a:t> To identify and write unit fractions knowing until fractions have 1 as the numerator. </a:t>
            </a:r>
            <a:endParaRPr lang="en-GB" dirty="0"/>
          </a:p>
        </p:txBody>
      </p:sp>
      <p:sp>
        <p:nvSpPr>
          <p:cNvPr id="6" name="Content Placeholder 5"/>
          <p:cNvSpPr>
            <a:spLocks noGrp="1"/>
          </p:cNvSpPr>
          <p:nvPr>
            <p:ph sz="half" idx="2"/>
          </p:nvPr>
        </p:nvSpPr>
        <p:spPr>
          <a:xfrm>
            <a:off x="3755735" y="1391516"/>
            <a:ext cx="4409209" cy="5360266"/>
          </a:xfrm>
          <a:ln>
            <a:solidFill>
              <a:schemeClr val="tx1"/>
            </a:solidFill>
          </a:ln>
        </p:spPr>
        <p:txBody>
          <a:bodyPr>
            <a:normAutofit/>
          </a:bodyPr>
          <a:lstStyle/>
          <a:p>
            <a:r>
              <a:rPr lang="en-GB" u="sng" dirty="0"/>
              <a:t>English</a:t>
            </a:r>
            <a:r>
              <a:rPr lang="en-GB" dirty="0"/>
              <a:t>:</a:t>
            </a:r>
          </a:p>
          <a:p>
            <a:pPr marL="0" indent="0">
              <a:buNone/>
            </a:pPr>
            <a:r>
              <a:rPr lang="en-GB" sz="1800" u="sng" dirty="0"/>
              <a:t>Objective: To participate in discussion about both books that are read to them and those they can read for themselves.</a:t>
            </a:r>
          </a:p>
          <a:p>
            <a:pPr marL="0" indent="0">
              <a:buNone/>
            </a:pPr>
            <a:r>
              <a:rPr lang="en-GB" sz="1800" dirty="0"/>
              <a:t>On Thursday, Mr Parker read chapter 2 of Harry Potter and the Philosopher’s Stone- The Vanishing Glass. (if you haven’t seen it yet, it is on the Newport CE Junior School Facebook or YouTube page). </a:t>
            </a:r>
          </a:p>
          <a:p>
            <a:pPr marL="0" indent="0">
              <a:buNone/>
            </a:pPr>
            <a:r>
              <a:rPr lang="en-GB" sz="1800" dirty="0"/>
              <a:t>Today, you will be completing various activities related to that chapter. Please see the slides below for your English activities.</a:t>
            </a:r>
          </a:p>
          <a:p>
            <a:pPr marL="0" indent="0">
              <a:buNone/>
            </a:pPr>
            <a:r>
              <a:rPr lang="en-GB" sz="1800" dirty="0"/>
              <a:t>If you would prefer, you can also read chapter 2 by yourself or with a grown up.</a:t>
            </a:r>
          </a:p>
          <a:p>
            <a:pPr marL="0" indent="0">
              <a:buNone/>
            </a:pPr>
            <a:endParaRPr lang="en-GB" sz="1800" dirty="0"/>
          </a:p>
        </p:txBody>
      </p:sp>
      <p:sp>
        <p:nvSpPr>
          <p:cNvPr id="7" name="Content Placeholder 5"/>
          <p:cNvSpPr txBox="1">
            <a:spLocks/>
          </p:cNvSpPr>
          <p:nvPr/>
        </p:nvSpPr>
        <p:spPr>
          <a:xfrm>
            <a:off x="8229600" y="1391516"/>
            <a:ext cx="3849254" cy="536026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2" name="TextBox 1"/>
          <p:cNvSpPr txBox="1"/>
          <p:nvPr/>
        </p:nvSpPr>
        <p:spPr>
          <a:xfrm>
            <a:off x="8239987" y="1391516"/>
            <a:ext cx="3849254" cy="4462760"/>
          </a:xfrm>
          <a:prstGeom prst="rect">
            <a:avLst/>
          </a:prstGeom>
          <a:noFill/>
        </p:spPr>
        <p:txBody>
          <a:bodyPr wrap="square" rtlCol="0">
            <a:spAutoFit/>
          </a:bodyPr>
          <a:lstStyle/>
          <a:p>
            <a:r>
              <a:rPr lang="en-GB" sz="2800" u="sng" dirty="0"/>
              <a:t>Music:</a:t>
            </a:r>
          </a:p>
          <a:p>
            <a:r>
              <a:rPr lang="en-GB" u="sng" dirty="0"/>
              <a:t>Objective: To listen to a piece of music that describes something.</a:t>
            </a:r>
          </a:p>
          <a:p>
            <a:endParaRPr lang="en-GB" sz="1600" u="sng" dirty="0"/>
          </a:p>
          <a:p>
            <a:r>
              <a:rPr lang="en-GB" sz="1600" dirty="0"/>
              <a:t>Listen to this piece of music:</a:t>
            </a:r>
          </a:p>
          <a:p>
            <a:r>
              <a:rPr lang="en-GB" sz="1600" dirty="0">
                <a:hlinkClick r:id="rId2"/>
              </a:rPr>
              <a:t>https://www.youtube.com/watch?v=f1nVDoCnsNk</a:t>
            </a:r>
            <a:endParaRPr lang="en-GB" sz="1600" dirty="0"/>
          </a:p>
          <a:p>
            <a:endParaRPr lang="en-GB" u="sng" dirty="0"/>
          </a:p>
          <a:p>
            <a:r>
              <a:rPr lang="en-GB" sz="1600" b="1" dirty="0" err="1"/>
              <a:t>L’Elephant</a:t>
            </a:r>
            <a:r>
              <a:rPr lang="en-GB" sz="1600" b="1" dirty="0"/>
              <a:t> </a:t>
            </a:r>
            <a:r>
              <a:rPr lang="en-GB" sz="1600" dirty="0"/>
              <a:t>is a piece of music from Carnival of the Animals by </a:t>
            </a:r>
            <a:r>
              <a:rPr lang="en-GB" sz="1600" b="1" dirty="0" err="1"/>
              <a:t>Camile</a:t>
            </a:r>
            <a:r>
              <a:rPr lang="en-GB" sz="1600" b="1" dirty="0"/>
              <a:t> Saint-Saens</a:t>
            </a:r>
            <a:r>
              <a:rPr lang="en-GB" sz="1600" dirty="0"/>
              <a:t>. He is the man in the picture to the </a:t>
            </a:r>
            <a:r>
              <a:rPr lang="en-GB" sz="1600" dirty="0" smtClean="0"/>
              <a:t>right </a:t>
            </a:r>
            <a:r>
              <a:rPr lang="en-GB" sz="1600" dirty="0"/>
              <a:t>and he was French.</a:t>
            </a:r>
          </a:p>
          <a:p>
            <a:r>
              <a:rPr lang="en-GB" sz="1600" dirty="0"/>
              <a:t>His piece of music describes lots of different animals through music. This is the song for the Elephant.</a:t>
            </a:r>
          </a:p>
          <a:p>
            <a:endParaRPr lang="en-GB" u="sng" dirty="0"/>
          </a:p>
        </p:txBody>
      </p:sp>
      <p:pic>
        <p:nvPicPr>
          <p:cNvPr id="3" name="Picture 2">
            <a:extLst>
              <a:ext uri="{FF2B5EF4-FFF2-40B4-BE49-F238E27FC236}">
                <a16:creationId xmlns:a16="http://schemas.microsoft.com/office/drawing/2014/main" id="{B32B88C9-21F3-47FD-AD4F-54B9B8655954}"/>
              </a:ext>
            </a:extLst>
          </p:cNvPr>
          <p:cNvPicPr>
            <a:picLocks noChangeAspect="1"/>
          </p:cNvPicPr>
          <p:nvPr/>
        </p:nvPicPr>
        <p:blipFill>
          <a:blip r:embed="rId3"/>
          <a:stretch>
            <a:fillRect/>
          </a:stretch>
        </p:blipFill>
        <p:spPr>
          <a:xfrm>
            <a:off x="11112926" y="5291329"/>
            <a:ext cx="986702" cy="1460453"/>
          </a:xfrm>
          <a:prstGeom prst="rect">
            <a:avLst/>
          </a:prstGeom>
        </p:spPr>
      </p:pic>
      <p:pic>
        <p:nvPicPr>
          <p:cNvPr id="8" name="Picture 7">
            <a:extLst>
              <a:ext uri="{FF2B5EF4-FFF2-40B4-BE49-F238E27FC236}">
                <a16:creationId xmlns:a16="http://schemas.microsoft.com/office/drawing/2014/main" id="{3012AEAB-6AFC-4DE4-962B-A3D51653E824}"/>
              </a:ext>
            </a:extLst>
          </p:cNvPr>
          <p:cNvPicPr>
            <a:picLocks noChangeAspect="1"/>
          </p:cNvPicPr>
          <p:nvPr/>
        </p:nvPicPr>
        <p:blipFill>
          <a:blip r:embed="rId4"/>
          <a:stretch>
            <a:fillRect/>
          </a:stretch>
        </p:blipFill>
        <p:spPr>
          <a:xfrm>
            <a:off x="10481437" y="5291328"/>
            <a:ext cx="631489" cy="1460453"/>
          </a:xfrm>
          <a:prstGeom prst="rect">
            <a:avLst/>
          </a:prstGeom>
        </p:spPr>
      </p:pic>
      <p:pic>
        <p:nvPicPr>
          <p:cNvPr id="9" name="Picture 8">
            <a:extLst>
              <a:ext uri="{FF2B5EF4-FFF2-40B4-BE49-F238E27FC236}">
                <a16:creationId xmlns:a16="http://schemas.microsoft.com/office/drawing/2014/main" id="{82A50FC5-3ABF-4C34-B1A8-8D0856FC6EB4}"/>
              </a:ext>
            </a:extLst>
          </p:cNvPr>
          <p:cNvPicPr>
            <a:picLocks noChangeAspect="1"/>
          </p:cNvPicPr>
          <p:nvPr/>
        </p:nvPicPr>
        <p:blipFill>
          <a:blip r:embed="rId5"/>
          <a:stretch>
            <a:fillRect/>
          </a:stretch>
        </p:blipFill>
        <p:spPr>
          <a:xfrm>
            <a:off x="9497568" y="5300797"/>
            <a:ext cx="983869" cy="1450984"/>
          </a:xfrm>
          <a:prstGeom prst="rect">
            <a:avLst/>
          </a:prstGeom>
        </p:spPr>
      </p:pic>
      <p:pic>
        <p:nvPicPr>
          <p:cNvPr id="10" name="Picture 9"/>
          <p:cNvPicPr>
            <a:picLocks noChangeAspect="1"/>
          </p:cNvPicPr>
          <p:nvPr/>
        </p:nvPicPr>
        <p:blipFill>
          <a:blip r:embed="rId6"/>
          <a:stretch>
            <a:fillRect/>
          </a:stretch>
        </p:blipFill>
        <p:spPr>
          <a:xfrm>
            <a:off x="110837" y="3006744"/>
            <a:ext cx="2042159" cy="1015002"/>
          </a:xfrm>
          <a:prstGeom prst="rect">
            <a:avLst/>
          </a:prstGeom>
        </p:spPr>
      </p:pic>
      <p:pic>
        <p:nvPicPr>
          <p:cNvPr id="11" name="Picture 10"/>
          <p:cNvPicPr>
            <a:picLocks noChangeAspect="1"/>
          </p:cNvPicPr>
          <p:nvPr/>
        </p:nvPicPr>
        <p:blipFill>
          <a:blip r:embed="rId7"/>
          <a:stretch>
            <a:fillRect/>
          </a:stretch>
        </p:blipFill>
        <p:spPr>
          <a:xfrm>
            <a:off x="110837" y="3986778"/>
            <a:ext cx="2163668" cy="1463290"/>
          </a:xfrm>
          <a:prstGeom prst="rect">
            <a:avLst/>
          </a:prstGeom>
        </p:spPr>
      </p:pic>
      <p:pic>
        <p:nvPicPr>
          <p:cNvPr id="12" name="Picture 11"/>
          <p:cNvPicPr>
            <a:picLocks noChangeAspect="1"/>
          </p:cNvPicPr>
          <p:nvPr/>
        </p:nvPicPr>
        <p:blipFill>
          <a:blip r:embed="rId8"/>
          <a:stretch>
            <a:fillRect/>
          </a:stretch>
        </p:blipFill>
        <p:spPr>
          <a:xfrm>
            <a:off x="90063" y="5450069"/>
            <a:ext cx="2904693" cy="1301712"/>
          </a:xfrm>
          <a:prstGeom prst="rect">
            <a:avLst/>
          </a:prstGeom>
        </p:spPr>
      </p:pic>
      <p:sp>
        <p:nvSpPr>
          <p:cNvPr id="13" name="TextBox 12"/>
          <p:cNvSpPr txBox="1"/>
          <p:nvPr/>
        </p:nvSpPr>
        <p:spPr>
          <a:xfrm>
            <a:off x="2450272" y="3275215"/>
            <a:ext cx="1088967" cy="1077218"/>
          </a:xfrm>
          <a:prstGeom prst="rect">
            <a:avLst/>
          </a:prstGeom>
          <a:noFill/>
        </p:spPr>
        <p:txBody>
          <a:bodyPr wrap="square" rtlCol="0">
            <a:spAutoFit/>
          </a:bodyPr>
          <a:lstStyle/>
          <a:p>
            <a:r>
              <a:rPr lang="en-GB" sz="1600" dirty="0" smtClean="0"/>
              <a:t>Maths continued on next slide.</a:t>
            </a:r>
            <a:endParaRPr lang="en-GB" sz="1600" dirty="0"/>
          </a:p>
        </p:txBody>
      </p:sp>
    </p:spTree>
    <p:extLst>
      <p:ext uri="{BB962C8B-B14F-4D97-AF65-F5344CB8AC3E}">
        <p14:creationId xmlns:p14="http://schemas.microsoft.com/office/powerpoint/2010/main" val="41321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261" y="250594"/>
            <a:ext cx="4200525" cy="1352550"/>
          </a:xfrm>
          <a:prstGeom prst="rect">
            <a:avLst/>
          </a:prstGeom>
        </p:spPr>
      </p:pic>
      <p:sp>
        <p:nvSpPr>
          <p:cNvPr id="3" name="TextBox 2"/>
          <p:cNvSpPr txBox="1"/>
          <p:nvPr/>
        </p:nvSpPr>
        <p:spPr>
          <a:xfrm>
            <a:off x="5303520" y="166255"/>
            <a:ext cx="3699164" cy="369332"/>
          </a:xfrm>
          <a:prstGeom prst="rect">
            <a:avLst/>
          </a:prstGeom>
          <a:noFill/>
        </p:spPr>
        <p:txBody>
          <a:bodyPr wrap="square" rtlCol="0">
            <a:spAutoFit/>
          </a:bodyPr>
          <a:lstStyle/>
          <a:p>
            <a:r>
              <a:rPr lang="en-GB" dirty="0" smtClean="0"/>
              <a:t>Remember about equal parts!</a:t>
            </a:r>
            <a:endParaRPr lang="en-GB" dirty="0"/>
          </a:p>
        </p:txBody>
      </p:sp>
      <p:pic>
        <p:nvPicPr>
          <p:cNvPr id="4" name="Picture 3"/>
          <p:cNvPicPr>
            <a:picLocks noChangeAspect="1"/>
          </p:cNvPicPr>
          <p:nvPr/>
        </p:nvPicPr>
        <p:blipFill>
          <a:blip r:embed="rId3"/>
          <a:stretch>
            <a:fillRect/>
          </a:stretch>
        </p:blipFill>
        <p:spPr>
          <a:xfrm>
            <a:off x="288261" y="1749309"/>
            <a:ext cx="4657725" cy="1314450"/>
          </a:xfrm>
          <a:prstGeom prst="rect">
            <a:avLst/>
          </a:prstGeom>
        </p:spPr>
      </p:pic>
      <p:pic>
        <p:nvPicPr>
          <p:cNvPr id="5" name="Picture 4"/>
          <p:cNvPicPr>
            <a:picLocks noChangeAspect="1"/>
          </p:cNvPicPr>
          <p:nvPr/>
        </p:nvPicPr>
        <p:blipFill>
          <a:blip r:embed="rId4"/>
          <a:stretch>
            <a:fillRect/>
          </a:stretch>
        </p:blipFill>
        <p:spPr>
          <a:xfrm>
            <a:off x="288261" y="3209924"/>
            <a:ext cx="4238625" cy="1114425"/>
          </a:xfrm>
          <a:prstGeom prst="rect">
            <a:avLst/>
          </a:prstGeom>
        </p:spPr>
      </p:pic>
      <p:pic>
        <p:nvPicPr>
          <p:cNvPr id="6" name="Picture 5"/>
          <p:cNvPicPr>
            <a:picLocks noChangeAspect="1"/>
          </p:cNvPicPr>
          <p:nvPr/>
        </p:nvPicPr>
        <p:blipFill>
          <a:blip r:embed="rId5"/>
          <a:stretch>
            <a:fillRect/>
          </a:stretch>
        </p:blipFill>
        <p:spPr>
          <a:xfrm>
            <a:off x="288261" y="4470514"/>
            <a:ext cx="4772025" cy="1724025"/>
          </a:xfrm>
          <a:prstGeom prst="rect">
            <a:avLst/>
          </a:prstGeom>
        </p:spPr>
      </p:pic>
      <p:sp>
        <p:nvSpPr>
          <p:cNvPr id="7" name="TextBox 6"/>
          <p:cNvSpPr txBox="1"/>
          <p:nvPr/>
        </p:nvSpPr>
        <p:spPr>
          <a:xfrm>
            <a:off x="6716684" y="1088967"/>
            <a:ext cx="2286000" cy="1754326"/>
          </a:xfrm>
          <a:prstGeom prst="rect">
            <a:avLst/>
          </a:prstGeom>
          <a:noFill/>
        </p:spPr>
        <p:txBody>
          <a:bodyPr wrap="square" rtlCol="0">
            <a:spAutoFit/>
          </a:bodyPr>
          <a:lstStyle/>
          <a:p>
            <a:r>
              <a:rPr lang="en-GB" sz="3600" dirty="0" smtClean="0"/>
              <a:t>1</a:t>
            </a:r>
          </a:p>
          <a:p>
            <a:endParaRPr lang="en-GB" sz="3600" dirty="0"/>
          </a:p>
          <a:p>
            <a:r>
              <a:rPr lang="en-GB" sz="3600" dirty="0" smtClean="0"/>
              <a:t>3</a:t>
            </a:r>
            <a:endParaRPr lang="en-GB" sz="3600" dirty="0"/>
          </a:p>
        </p:txBody>
      </p:sp>
      <p:cxnSp>
        <p:nvCxnSpPr>
          <p:cNvPr id="9" name="Straight Connector 8"/>
          <p:cNvCxnSpPr/>
          <p:nvPr/>
        </p:nvCxnSpPr>
        <p:spPr>
          <a:xfrm>
            <a:off x="6242858" y="1895301"/>
            <a:ext cx="1368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74131" y="825979"/>
            <a:ext cx="2601884" cy="923330"/>
          </a:xfrm>
          <a:prstGeom prst="rect">
            <a:avLst/>
          </a:prstGeom>
          <a:noFill/>
        </p:spPr>
        <p:txBody>
          <a:bodyPr wrap="square" rtlCol="0">
            <a:spAutoFit/>
          </a:bodyPr>
          <a:lstStyle/>
          <a:p>
            <a:r>
              <a:rPr lang="en-GB" dirty="0" smtClean="0"/>
              <a:t>Numerator: The amount of shade parts in the shape</a:t>
            </a:r>
            <a:endParaRPr lang="en-GB" dirty="0"/>
          </a:p>
        </p:txBody>
      </p:sp>
      <p:sp>
        <p:nvSpPr>
          <p:cNvPr id="11" name="TextBox 10"/>
          <p:cNvSpPr txBox="1"/>
          <p:nvPr/>
        </p:nvSpPr>
        <p:spPr>
          <a:xfrm>
            <a:off x="7074131" y="2012297"/>
            <a:ext cx="2601884" cy="923330"/>
          </a:xfrm>
          <a:prstGeom prst="rect">
            <a:avLst/>
          </a:prstGeom>
          <a:noFill/>
        </p:spPr>
        <p:txBody>
          <a:bodyPr wrap="square" rtlCol="0">
            <a:spAutoFit/>
          </a:bodyPr>
          <a:lstStyle/>
          <a:p>
            <a:r>
              <a:rPr lang="en-GB" dirty="0" smtClean="0"/>
              <a:t>Denominator: To total amount of parts in the shape </a:t>
            </a:r>
            <a:endParaRPr lang="en-GB" dirty="0"/>
          </a:p>
        </p:txBody>
      </p:sp>
      <p:pic>
        <p:nvPicPr>
          <p:cNvPr id="12" name="Picture 11"/>
          <p:cNvPicPr>
            <a:picLocks noChangeAspect="1"/>
          </p:cNvPicPr>
          <p:nvPr/>
        </p:nvPicPr>
        <p:blipFill>
          <a:blip r:embed="rId6"/>
          <a:stretch>
            <a:fillRect/>
          </a:stretch>
        </p:blipFill>
        <p:spPr>
          <a:xfrm>
            <a:off x="5303520" y="4324349"/>
            <a:ext cx="4057650" cy="2028825"/>
          </a:xfrm>
          <a:prstGeom prst="rect">
            <a:avLst/>
          </a:prstGeom>
        </p:spPr>
      </p:pic>
      <p:sp>
        <p:nvSpPr>
          <p:cNvPr id="13" name="TextBox 12"/>
          <p:cNvSpPr txBox="1"/>
          <p:nvPr/>
        </p:nvSpPr>
        <p:spPr>
          <a:xfrm>
            <a:off x="8462356" y="2935627"/>
            <a:ext cx="3483033" cy="1200329"/>
          </a:xfrm>
          <a:prstGeom prst="rect">
            <a:avLst/>
          </a:prstGeom>
          <a:noFill/>
        </p:spPr>
        <p:txBody>
          <a:bodyPr wrap="square" rtlCol="0">
            <a:spAutoFit/>
          </a:bodyPr>
          <a:lstStyle/>
          <a:p>
            <a:r>
              <a:rPr lang="en-GB" dirty="0" smtClean="0"/>
              <a:t>If you need any support or would like to show any examples of </a:t>
            </a:r>
            <a:r>
              <a:rPr lang="en-GB" smtClean="0"/>
              <a:t>your child’s </a:t>
            </a:r>
            <a:r>
              <a:rPr lang="en-GB" dirty="0" smtClean="0"/>
              <a:t>work please email your class </a:t>
            </a:r>
            <a:r>
              <a:rPr lang="en-GB" smtClean="0"/>
              <a:t>teacher </a:t>
            </a:r>
            <a:r>
              <a:rPr lang="en-GB" smtClean="0">
                <a:sym typeface="Wingdings" panose="05000000000000000000" pitchFamily="2" charset="2"/>
              </a:rPr>
              <a:t> </a:t>
            </a:r>
            <a:endParaRPr lang="en-GB" dirty="0"/>
          </a:p>
        </p:txBody>
      </p:sp>
    </p:spTree>
    <p:extLst>
      <p:ext uri="{BB962C8B-B14F-4D97-AF65-F5344CB8AC3E}">
        <p14:creationId xmlns:p14="http://schemas.microsoft.com/office/powerpoint/2010/main" val="118404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18F0-5E9E-43CA-9DE5-60018913A519}"/>
              </a:ext>
            </a:extLst>
          </p:cNvPr>
          <p:cNvSpPr>
            <a:spLocks noGrp="1"/>
          </p:cNvSpPr>
          <p:nvPr>
            <p:ph type="title"/>
          </p:nvPr>
        </p:nvSpPr>
        <p:spPr>
          <a:xfrm>
            <a:off x="171450" y="107950"/>
            <a:ext cx="6947807" cy="1325563"/>
          </a:xfrm>
        </p:spPr>
        <p:txBody>
          <a:bodyPr/>
          <a:lstStyle/>
          <a:p>
            <a:r>
              <a:rPr lang="en-GB" u="sng" dirty="0"/>
              <a:t>English activities</a:t>
            </a:r>
            <a:r>
              <a:rPr lang="en-GB" dirty="0"/>
              <a:t>:</a:t>
            </a:r>
          </a:p>
        </p:txBody>
      </p:sp>
      <p:sp>
        <p:nvSpPr>
          <p:cNvPr id="5" name="Content Placeholder 4">
            <a:extLst>
              <a:ext uri="{FF2B5EF4-FFF2-40B4-BE49-F238E27FC236}">
                <a16:creationId xmlns:a16="http://schemas.microsoft.com/office/drawing/2014/main" id="{6EB564C3-F991-4527-8328-5719A2ABEA34}"/>
              </a:ext>
            </a:extLst>
          </p:cNvPr>
          <p:cNvSpPr>
            <a:spLocks noGrp="1"/>
          </p:cNvSpPr>
          <p:nvPr>
            <p:ph idx="1"/>
          </p:nvPr>
        </p:nvSpPr>
        <p:spPr>
          <a:xfrm>
            <a:off x="97971" y="1433513"/>
            <a:ext cx="7094764" cy="5148262"/>
          </a:xfrm>
        </p:spPr>
        <p:txBody>
          <a:bodyPr>
            <a:normAutofit fontScale="77500" lnSpcReduction="20000"/>
          </a:bodyPr>
          <a:lstStyle/>
          <a:p>
            <a:r>
              <a:rPr lang="en-GB" dirty="0"/>
              <a:t>Write down which character you think is the most horrible to Harry in Chapter Two and write a short description of them.</a:t>
            </a:r>
          </a:p>
          <a:p>
            <a:r>
              <a:rPr lang="en-GB" dirty="0"/>
              <a:t>Draw Harry Potter as he is described in the chapter or how he is shown on the illustration. Don’t forget to include the scar on his forehead!</a:t>
            </a:r>
          </a:p>
          <a:p>
            <a:r>
              <a:rPr lang="en-GB" dirty="0"/>
              <a:t>Prediction time- do you think the Dursleys will always make Harry sleep in the cupboard under the stairs? Why / why not?</a:t>
            </a:r>
          </a:p>
          <a:p>
            <a:r>
              <a:rPr lang="en-GB" dirty="0"/>
              <a:t>In this chapter, a boa constrictor escapes from its enclosure. Pretend you are the zookeeper who looks after the snakes in the reptile house. Imagine what happened after the snake escaped (Did you help catch it? How far did it get? Did you have to help Dudley out of the enclosure? What happened? Did the Dursleys say anything?)</a:t>
            </a:r>
          </a:p>
          <a:p>
            <a:r>
              <a:rPr lang="en-GB" dirty="0"/>
              <a:t>As a plenary, you can do the Chapter Two Quiz by clicking the blue link or the picture when on slideshow .</a:t>
            </a:r>
          </a:p>
          <a:p>
            <a:endParaRPr lang="en-GB" dirty="0"/>
          </a:p>
        </p:txBody>
      </p:sp>
      <p:pic>
        <p:nvPicPr>
          <p:cNvPr id="1026" name="Picture 2" descr="How the iconic Philosopher's Stone's locations defined the ...">
            <a:extLst>
              <a:ext uri="{FF2B5EF4-FFF2-40B4-BE49-F238E27FC236}">
                <a16:creationId xmlns:a16="http://schemas.microsoft.com/office/drawing/2014/main" id="{6549494D-0344-4D99-9091-E5FD471FF1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6214" y="107950"/>
            <a:ext cx="2458212" cy="3092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rt 2) Chapter Two of Harry Potter and the Sorcerer's Stone: The ...">
            <a:extLst>
              <a:ext uri="{FF2B5EF4-FFF2-40B4-BE49-F238E27FC236}">
                <a16:creationId xmlns:a16="http://schemas.microsoft.com/office/drawing/2014/main" id="{AF671191-D551-45BB-BAB6-24F695A671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27" t="1574" r="48828" b="3750"/>
          <a:stretch/>
        </p:blipFill>
        <p:spPr bwMode="auto">
          <a:xfrm>
            <a:off x="9706885" y="107950"/>
            <a:ext cx="2313666" cy="3092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4"/>
            <a:extLst>
              <a:ext uri="{FF2B5EF4-FFF2-40B4-BE49-F238E27FC236}">
                <a16:creationId xmlns:a16="http://schemas.microsoft.com/office/drawing/2014/main" id="{0DEBEE1A-1175-4B54-AFE4-FF813D6304BD}"/>
              </a:ext>
            </a:extLst>
          </p:cNvPr>
          <p:cNvPicPr>
            <a:picLocks noChangeAspect="1"/>
          </p:cNvPicPr>
          <p:nvPr/>
        </p:nvPicPr>
        <p:blipFill>
          <a:blip r:embed="rId5"/>
          <a:stretch>
            <a:fillRect/>
          </a:stretch>
        </p:blipFill>
        <p:spPr>
          <a:xfrm>
            <a:off x="7266214" y="3200399"/>
            <a:ext cx="4754337" cy="2236639"/>
          </a:xfrm>
          <a:prstGeom prst="rect">
            <a:avLst/>
          </a:prstGeom>
        </p:spPr>
      </p:pic>
      <p:sp>
        <p:nvSpPr>
          <p:cNvPr id="7" name="Rectangle 6">
            <a:extLst>
              <a:ext uri="{FF2B5EF4-FFF2-40B4-BE49-F238E27FC236}">
                <a16:creationId xmlns:a16="http://schemas.microsoft.com/office/drawing/2014/main" id="{61C9A5B3-38EB-49B9-BC77-C19896797CE1}"/>
              </a:ext>
            </a:extLst>
          </p:cNvPr>
          <p:cNvSpPr/>
          <p:nvPr/>
        </p:nvSpPr>
        <p:spPr>
          <a:xfrm>
            <a:off x="7433127" y="5437038"/>
            <a:ext cx="4420510" cy="646331"/>
          </a:xfrm>
          <a:prstGeom prst="rect">
            <a:avLst/>
          </a:prstGeom>
        </p:spPr>
        <p:txBody>
          <a:bodyPr wrap="square">
            <a:spAutoFit/>
          </a:bodyPr>
          <a:lstStyle/>
          <a:p>
            <a:r>
              <a:rPr lang="en-GB" dirty="0">
                <a:hlinkClick r:id="rId4"/>
              </a:rPr>
              <a:t>https://www.wizardingworld.com/quiz/chapter-quiz-chapter-two-five-questions</a:t>
            </a:r>
            <a:endParaRPr lang="en-GB" dirty="0"/>
          </a:p>
        </p:txBody>
      </p:sp>
    </p:spTree>
    <p:extLst>
      <p:ext uri="{BB962C8B-B14F-4D97-AF65-F5344CB8AC3E}">
        <p14:creationId xmlns:p14="http://schemas.microsoft.com/office/powerpoint/2010/main" val="4066720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84F26-21E0-4E73-A5EF-56B58E255CF0}"/>
              </a:ext>
            </a:extLst>
          </p:cNvPr>
          <p:cNvPicPr>
            <a:picLocks noChangeAspect="1"/>
          </p:cNvPicPr>
          <p:nvPr/>
        </p:nvPicPr>
        <p:blipFill>
          <a:blip r:embed="rId2"/>
          <a:stretch>
            <a:fillRect/>
          </a:stretch>
        </p:blipFill>
        <p:spPr>
          <a:xfrm>
            <a:off x="2415610" y="192030"/>
            <a:ext cx="7437838" cy="6541713"/>
          </a:xfrm>
          <a:prstGeom prst="rect">
            <a:avLst/>
          </a:prstGeom>
        </p:spPr>
      </p:pic>
      <p:sp>
        <p:nvSpPr>
          <p:cNvPr id="6" name="TextBox 5">
            <a:extLst>
              <a:ext uri="{FF2B5EF4-FFF2-40B4-BE49-F238E27FC236}">
                <a16:creationId xmlns:a16="http://schemas.microsoft.com/office/drawing/2014/main" id="{EB74383B-5328-4016-AD19-31FBA8FB98B3}"/>
              </a:ext>
            </a:extLst>
          </p:cNvPr>
          <p:cNvSpPr txBox="1"/>
          <p:nvPr/>
        </p:nvSpPr>
        <p:spPr>
          <a:xfrm>
            <a:off x="126124" y="192030"/>
            <a:ext cx="2096814" cy="369332"/>
          </a:xfrm>
          <a:prstGeom prst="rect">
            <a:avLst/>
          </a:prstGeom>
          <a:noFill/>
        </p:spPr>
        <p:txBody>
          <a:bodyPr wrap="square" rtlCol="0">
            <a:spAutoFit/>
          </a:bodyPr>
          <a:lstStyle/>
          <a:p>
            <a:r>
              <a:rPr lang="en-GB" b="1" u="sng" dirty="0"/>
              <a:t>MUSIC follow-up:</a:t>
            </a:r>
          </a:p>
        </p:txBody>
      </p:sp>
      <p:pic>
        <p:nvPicPr>
          <p:cNvPr id="8" name="Picture 7">
            <a:extLst>
              <a:ext uri="{FF2B5EF4-FFF2-40B4-BE49-F238E27FC236}">
                <a16:creationId xmlns:a16="http://schemas.microsoft.com/office/drawing/2014/main" id="{3A0690BF-752E-46F9-B761-7D1CC8A6E8B1}"/>
              </a:ext>
            </a:extLst>
          </p:cNvPr>
          <p:cNvPicPr>
            <a:picLocks noChangeAspect="1"/>
          </p:cNvPicPr>
          <p:nvPr/>
        </p:nvPicPr>
        <p:blipFill>
          <a:blip r:embed="rId3"/>
          <a:stretch>
            <a:fillRect/>
          </a:stretch>
        </p:blipFill>
        <p:spPr>
          <a:xfrm>
            <a:off x="0" y="890478"/>
            <a:ext cx="2351797" cy="3476570"/>
          </a:xfrm>
          <a:prstGeom prst="rect">
            <a:avLst/>
          </a:prstGeom>
        </p:spPr>
      </p:pic>
      <p:pic>
        <p:nvPicPr>
          <p:cNvPr id="9" name="Picture 8">
            <a:extLst>
              <a:ext uri="{FF2B5EF4-FFF2-40B4-BE49-F238E27FC236}">
                <a16:creationId xmlns:a16="http://schemas.microsoft.com/office/drawing/2014/main" id="{19F016A7-B177-49D3-90E2-4932171CF16B}"/>
              </a:ext>
            </a:extLst>
          </p:cNvPr>
          <p:cNvPicPr>
            <a:picLocks noChangeAspect="1"/>
          </p:cNvPicPr>
          <p:nvPr/>
        </p:nvPicPr>
        <p:blipFill>
          <a:blip r:embed="rId4"/>
          <a:stretch>
            <a:fillRect/>
          </a:stretch>
        </p:blipFill>
        <p:spPr>
          <a:xfrm>
            <a:off x="9917261" y="192030"/>
            <a:ext cx="2145880" cy="4952031"/>
          </a:xfrm>
          <a:prstGeom prst="rect">
            <a:avLst/>
          </a:prstGeom>
        </p:spPr>
      </p:pic>
      <p:pic>
        <p:nvPicPr>
          <p:cNvPr id="10" name="Picture 9">
            <a:extLst>
              <a:ext uri="{FF2B5EF4-FFF2-40B4-BE49-F238E27FC236}">
                <a16:creationId xmlns:a16="http://schemas.microsoft.com/office/drawing/2014/main" id="{38FE2D21-52FA-48B9-90F5-A54FA1E1BAE0}"/>
              </a:ext>
            </a:extLst>
          </p:cNvPr>
          <p:cNvPicPr>
            <a:picLocks noChangeAspect="1"/>
          </p:cNvPicPr>
          <p:nvPr/>
        </p:nvPicPr>
        <p:blipFill>
          <a:blip r:embed="rId5"/>
          <a:stretch>
            <a:fillRect/>
          </a:stretch>
        </p:blipFill>
        <p:spPr>
          <a:xfrm>
            <a:off x="346841" y="4367048"/>
            <a:ext cx="1655379" cy="2452413"/>
          </a:xfrm>
          <a:prstGeom prst="rect">
            <a:avLst/>
          </a:prstGeom>
        </p:spPr>
      </p:pic>
    </p:spTree>
    <p:extLst>
      <p:ext uri="{BB962C8B-B14F-4D97-AF65-F5344CB8AC3E}">
        <p14:creationId xmlns:p14="http://schemas.microsoft.com/office/powerpoint/2010/main" val="1048642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604</Words>
  <Application>Microsoft Office PowerPoint</Application>
  <PresentationFormat>Widescreen</PresentationFormat>
  <Paragraphs>46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Year 3 Home School Provision Day 35</vt:lpstr>
      <vt:lpstr>Daily Provision Pack – Day 35 </vt:lpstr>
      <vt:lpstr>PowerPoint Presentation</vt:lpstr>
      <vt:lpstr>English activities:</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Watson, Chloe</cp:lastModifiedBy>
  <cp:revision>52</cp:revision>
  <dcterms:created xsi:type="dcterms:W3CDTF">2020-03-18T11:37:32Z</dcterms:created>
  <dcterms:modified xsi:type="dcterms:W3CDTF">2020-05-21T13:46:04Z</dcterms:modified>
</cp:coreProperties>
</file>