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85" r:id="rId3"/>
    <p:sldId id="269" r:id="rId4"/>
    <p:sldId id="268" r:id="rId5"/>
    <p:sldId id="260" r:id="rId6"/>
    <p:sldId id="289" r:id="rId7"/>
    <p:sldId id="264" r:id="rId8"/>
    <p:sldId id="265" r:id="rId9"/>
    <p:sldId id="266" r:id="rId10"/>
    <p:sldId id="271" r:id="rId11"/>
    <p:sldId id="278" r:id="rId12"/>
    <p:sldId id="279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562" autoAdjust="0"/>
  </p:normalViewPr>
  <p:slideViewPr>
    <p:cSldViewPr snapToGrid="0">
      <p:cViewPr varScale="1">
        <p:scale>
          <a:sx n="61" d="100"/>
          <a:sy n="61" d="100"/>
        </p:scale>
        <p:origin x="14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2FFF6-E1B9-4442-AD25-935E65823297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2F93F-3F1F-480C-895E-DB3AC7FA7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66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Fonts: Illusion</a:t>
            </a:r>
            <a:r>
              <a:rPr lang="en-GB" baseline="0" dirty="0"/>
              <a:t> Letters, Times New Roman, Calibri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F93F-3F1F-480C-895E-DB3AC7FA7D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5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C450CE-F763-4A0A-8C05-5F66BF9B950B}" type="slidenum">
              <a:rPr lang="en-GB" altLang="en-US" sz="1200"/>
              <a:pPr eaLnBrk="1" hangingPunct="1"/>
              <a:t>11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31837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40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5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40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8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3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42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1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0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6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9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8C4-FE8D-495B-8437-1A9E2C3EFA4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6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A8C4-FE8D-495B-8437-1A9E2C3EFA46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2498-220A-4529-AF93-622763AC6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1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nrose_triang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72" y="306835"/>
            <a:ext cx="8268055" cy="6208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992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edia.log-in.ru/i/t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64" y="0"/>
            <a:ext cx="6325435" cy="688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Are these trains about to crash?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40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0" y="603421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8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 to construct your own</a:t>
            </a: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0" y="55895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dirty="0"/>
              <a:t>The following instructions are taken from the SMP 11-16 booklet entitled ‘Impossible Objects’, and are reproduced with the kind permission of the Cambridge University Press.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96" y="3287244"/>
            <a:ext cx="8232608" cy="1579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16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107950" y="58738"/>
            <a:ext cx="9001125" cy="6778625"/>
            <a:chOff x="107850" y="58915"/>
            <a:chExt cx="9000325" cy="6778983"/>
          </a:xfrm>
        </p:grpSpPr>
        <p:pic>
          <p:nvPicPr>
            <p:cNvPr id="2458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790249" y="957014"/>
              <a:ext cx="6778983" cy="498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634895" y="1109479"/>
              <a:ext cx="3313999" cy="3632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4932363" y="6524625"/>
            <a:ext cx="417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GB" altLang="en-US" sz="1400">
                <a:solidFill>
                  <a:schemeClr val="bg1"/>
                </a:solidFill>
              </a:rPr>
              <a:t>© Cambridge University Press 1985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632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306388" y="61913"/>
            <a:ext cx="8802687" cy="6750050"/>
            <a:chOff x="305616" y="62514"/>
            <a:chExt cx="8802888" cy="6749911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786" y="78096"/>
              <a:ext cx="3050718" cy="3852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2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537309" y="905439"/>
              <a:ext cx="6749911" cy="5064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141506"/>
              <a:ext cx="2304256" cy="3207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38954" y="143474"/>
              <a:ext cx="187329" cy="2127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6627" name="TextBox 7"/>
          <p:cNvSpPr txBox="1">
            <a:spLocks noChangeArrowheads="1"/>
          </p:cNvSpPr>
          <p:nvPr/>
        </p:nvSpPr>
        <p:spPr bwMode="auto">
          <a:xfrm>
            <a:off x="4932363" y="6524625"/>
            <a:ext cx="4176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GB" altLang="en-US" sz="1400">
                <a:solidFill>
                  <a:schemeClr val="bg1"/>
                </a:solidFill>
              </a:rPr>
              <a:t>© Cambridge University Press 1985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94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pload.wikimedia.org/wikipedia/commons/c/c1/Penrose-dreieck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6" name="Picture 6" descr="https://upload.wikimedia.org/wikipedia/commons/thumb/c/c1/Penrose-dreieck.svg/526px-Penrose-drei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973688"/>
            <a:ext cx="50101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dirty="0">
                <a:hlinkClick r:id="rId3"/>
              </a:rPr>
              <a:t>Penrose Triangle</a:t>
            </a:r>
            <a:r>
              <a:rPr lang="en-GB" dirty="0"/>
              <a:t> – Could you have a go at drawing one? The last slide has some tips. </a:t>
            </a:r>
          </a:p>
        </p:txBody>
      </p:sp>
    </p:spTree>
    <p:extLst>
      <p:ext uri="{BB962C8B-B14F-4D97-AF65-F5344CB8AC3E}">
        <p14:creationId xmlns:p14="http://schemas.microsoft.com/office/powerpoint/2010/main" val="94080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etsplaymath.files.wordpress.com/2015/02/9450142601_998e0ed406_z.jpg?w=648&amp;h=4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Is this </a:t>
            </a:r>
            <a:r>
              <a:rPr lang="en-GB" dirty="0" err="1"/>
              <a:t>lego</a:t>
            </a:r>
            <a:r>
              <a:rPr lang="en-GB" dirty="0"/>
              <a:t> structure lying on the table, or is it in the air?</a:t>
            </a:r>
          </a:p>
        </p:txBody>
      </p:sp>
    </p:spTree>
    <p:extLst>
      <p:ext uri="{BB962C8B-B14F-4D97-AF65-F5344CB8AC3E}">
        <p14:creationId xmlns:p14="http://schemas.microsoft.com/office/powerpoint/2010/main" val="114718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lendernation.com/wp-content/uploads/2014/11/penroseDiceHead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27193"/>
          <a:stretch/>
        </p:blipFill>
        <p:spPr bwMode="auto">
          <a:xfrm>
            <a:off x="0" y="218657"/>
            <a:ext cx="9144000" cy="59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Is the top corner in mid air or flat on the table?</a:t>
            </a:r>
          </a:p>
        </p:txBody>
      </p:sp>
    </p:spTree>
    <p:extLst>
      <p:ext uri="{BB962C8B-B14F-4D97-AF65-F5344CB8AC3E}">
        <p14:creationId xmlns:p14="http://schemas.microsoft.com/office/powerpoint/2010/main" val="411087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How can wood bend?</a:t>
            </a:r>
          </a:p>
        </p:txBody>
      </p:sp>
      <p:pic>
        <p:nvPicPr>
          <p:cNvPr id="17412" name="Picture 4" descr="http://i.gr-assets.com/images/S/photo.goodreads.com/hostedimages/1400567128i/9690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7" y="312821"/>
            <a:ext cx="7608805" cy="570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8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upload.wikimedia.org/wikipedia/commons/thumb/f/fd/Blivet.svg/2000px-Blive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9" y="481263"/>
            <a:ext cx="7658037" cy="446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Where is the middle cylinder coming from?</a:t>
            </a:r>
          </a:p>
        </p:txBody>
      </p:sp>
    </p:spTree>
    <p:extLst>
      <p:ext uri="{BB962C8B-B14F-4D97-AF65-F5344CB8AC3E}">
        <p14:creationId xmlns:p14="http://schemas.microsoft.com/office/powerpoint/2010/main" val="346089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.thedesignwork.com/wp-content/uploads/2011/04/Art-illusion-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21" y="128337"/>
            <a:ext cx="4684295" cy="62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Is the middle column in line with the other 2, or is it behind?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3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optical-illusionist.com/imagefiles/elephantleg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6"/>
          <a:stretch/>
        </p:blipFill>
        <p:spPr bwMode="auto">
          <a:xfrm>
            <a:off x="874295" y="184055"/>
            <a:ext cx="7395410" cy="60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How many legs can you spot? Look closely at the feet..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06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yaplakal.com/uploads/post-3-128844548583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2839" y="-1202170"/>
            <a:ext cx="467832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30463"/>
            <a:ext cx="9144000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How many pencils? How many rubbers?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6832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161</Words>
  <Application>Microsoft Office PowerPoint</Application>
  <PresentationFormat>On-screen Show (4:3)</PresentationFormat>
  <Paragraphs>16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Clarissa Grandi</dc:creator>
  <cp:lastModifiedBy>jones9, max</cp:lastModifiedBy>
  <cp:revision>16</cp:revision>
  <dcterms:created xsi:type="dcterms:W3CDTF">2016-06-04T14:09:03Z</dcterms:created>
  <dcterms:modified xsi:type="dcterms:W3CDTF">2020-05-05T10:58:05Z</dcterms:modified>
</cp:coreProperties>
</file>