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sson, Caroline" initials="SC" lastIdx="2" clrIdx="0">
    <p:extLst>
      <p:ext uri="{19B8F6BF-5375-455C-9EA6-DF929625EA0E}">
        <p15:presenceInfo xmlns:p15="http://schemas.microsoft.com/office/powerpoint/2012/main" userId="S-1-5-21-1085031214-725345543-1466206357-404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6T15:01:43.171" idx="1">
    <p:pos x="7282" y="2881"/>
    <p:text/>
    <p:extLst>
      <p:ext uri="{C676402C-5697-4E1C-873F-D02D1690AC5C}">
        <p15:threadingInfo xmlns:p15="http://schemas.microsoft.com/office/powerpoint/2012/main" timeZoneBias="-60"/>
      </p:ext>
    </p:extLst>
  </p:cm>
  <p:cm authorId="1" dt="2020-05-26T15:01:43.438" idx="2">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86DF-4859-4227-BB4C-08CBBC2E04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EDA432-44B2-440D-94AB-561990382F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38F458-5647-4406-9441-4FFD23DC84AA}"/>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02356C27-C0F7-4D5B-84CA-C91CDA904BC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6B30B5-8692-40EE-8BD7-BB007DD9EAE6}"/>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195316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4B352-BC8B-48FE-B329-7743BA4B39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5595F8-EBFC-4210-B7DB-2BA5E6D7A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81743-866F-48DB-B092-C3D5D111C1FE}"/>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9B001DB3-F2D7-44D3-9362-EF9EB426F2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D3EA62D-0252-474A-A745-976204304508}"/>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46640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448C92-C188-46F4-A481-8BB2287A2D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BF09C7-9760-40B9-A3D7-7EBFCE5630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B5B5B0-EE3B-4FAB-83FA-29415FCDDBEB}"/>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5F044ED2-F203-4482-ADB2-E8526BF17C1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684-0BBE-4778-8CBD-C4A36F16B8CE}"/>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441053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74A7-3F24-4D20-B6B2-A2B79D7680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155FFC-5842-4FF0-9B51-8C8B23F369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D33A3-206E-49BB-8D42-11988398BCAF}"/>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66F71B8A-0513-402E-BD4E-E61BE5CA684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A9C9946-3129-40B3-8AF1-27D82A896BC1}"/>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445715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6516-C07B-4661-A3D1-7A6AB8186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402139-8B4E-42BD-B0E0-34F5D18F9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9DE9FB-D461-4E5F-9E39-01C592DE0F3A}"/>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38BA0CE7-63D7-4C30-9D74-5AEE6BB238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9806B6-65FD-4C40-A6D3-DF9A7F0F2BF3}"/>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17395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4B02-071D-4CCE-81AE-6B64DC482C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B67F6C-ECA1-4F7E-833D-ADF69BF3E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DCDD0F-687C-41A5-A6F4-2FEDFF86DA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69F3DE-E356-4073-985E-9CA67BAC5553}"/>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6" name="Footer Placeholder 5">
            <a:extLst>
              <a:ext uri="{FF2B5EF4-FFF2-40B4-BE49-F238E27FC236}">
                <a16:creationId xmlns:a16="http://schemas.microsoft.com/office/drawing/2014/main" id="{FC6346C9-AD71-4BB9-9FD5-823F100A260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2B863B9-E1B4-43D1-A387-30A2D9D988C8}"/>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70430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F105-3958-4FE8-B766-3902A6C077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70F551-74F6-4DF0-B71B-9CB0F2F29C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EE1E7-273A-4F65-A454-F99A548D02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9B24909-B7D3-41A7-BABD-60E746C4E0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86639A-57B9-4DFB-A396-4E84E9A747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E6D5AD-ECA3-4B10-AA78-4CE7D79F5022}"/>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8" name="Footer Placeholder 7">
            <a:extLst>
              <a:ext uri="{FF2B5EF4-FFF2-40B4-BE49-F238E27FC236}">
                <a16:creationId xmlns:a16="http://schemas.microsoft.com/office/drawing/2014/main" id="{1B326770-6BF0-4488-B254-9B93835D10A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AF6FC0B-3FF9-4AAF-8DB3-4AE132AD15F0}"/>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22506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8FC8-1C9D-4BF3-A7FC-113B9E9A14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211738-9758-4763-8585-B4C0170BA79B}"/>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4" name="Footer Placeholder 3">
            <a:extLst>
              <a:ext uri="{FF2B5EF4-FFF2-40B4-BE49-F238E27FC236}">
                <a16:creationId xmlns:a16="http://schemas.microsoft.com/office/drawing/2014/main" id="{56A513D7-5DE8-4A5C-9365-2C227E1F345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204C291-2DE0-4071-8EB3-406F6FD5E013}"/>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2748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A2C59C-3EFD-419E-AEF6-F90AD7B0C500}"/>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3" name="Footer Placeholder 2">
            <a:extLst>
              <a:ext uri="{FF2B5EF4-FFF2-40B4-BE49-F238E27FC236}">
                <a16:creationId xmlns:a16="http://schemas.microsoft.com/office/drawing/2014/main" id="{DD6DA312-5B7F-4504-86F2-8C063DAA63D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DD07C26E-6299-4571-BBD7-7D684CBC83CD}"/>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33308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5D2C-96BB-45B8-BAD2-F0BF3B32D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1DAAF6-3043-458E-A511-F05ADE72B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02BCCB-EDCF-48E8-8354-3158E7F65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C8C05-ABE5-4992-A105-C50F0CFC20D6}"/>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6" name="Footer Placeholder 5">
            <a:extLst>
              <a:ext uri="{FF2B5EF4-FFF2-40B4-BE49-F238E27FC236}">
                <a16:creationId xmlns:a16="http://schemas.microsoft.com/office/drawing/2014/main" id="{DECA8702-6B9A-4B89-AA10-920740BEC87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B93F62D-6409-4FC2-96A8-8868B0F2C1E7}"/>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381761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B178-283C-4EEB-9B63-7D6208CD7E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8D8528-CB0A-466C-B191-145157D850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37AD3F0-16CA-4E70-B4C2-2734052F1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FF3FD7-261D-4573-8750-196C2FB47ADE}"/>
              </a:ext>
            </a:extLst>
          </p:cNvPr>
          <p:cNvSpPr>
            <a:spLocks noGrp="1"/>
          </p:cNvSpPr>
          <p:nvPr>
            <p:ph type="dt" sz="half" idx="10"/>
          </p:nvPr>
        </p:nvSpPr>
        <p:spPr/>
        <p:txBody>
          <a:bodyPr/>
          <a:lstStyle/>
          <a:p>
            <a:fld id="{BFC1D81B-885A-40F5-B207-C90712E8C08E}" type="datetimeFigureOut">
              <a:rPr lang="en-GB" smtClean="0"/>
              <a:t>10/06/2020</a:t>
            </a:fld>
            <a:endParaRPr lang="en-GB" dirty="0"/>
          </a:p>
        </p:txBody>
      </p:sp>
      <p:sp>
        <p:nvSpPr>
          <p:cNvPr id="6" name="Footer Placeholder 5">
            <a:extLst>
              <a:ext uri="{FF2B5EF4-FFF2-40B4-BE49-F238E27FC236}">
                <a16:creationId xmlns:a16="http://schemas.microsoft.com/office/drawing/2014/main" id="{47E0C5D5-C556-44EC-BA62-78FAC0C1E4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EA1942D-4CC6-4350-B1A2-DB4FEF117DD9}"/>
              </a:ext>
            </a:extLst>
          </p:cNvPr>
          <p:cNvSpPr>
            <a:spLocks noGrp="1"/>
          </p:cNvSpPr>
          <p:nvPr>
            <p:ph type="sldNum" sz="quarter" idx="12"/>
          </p:nvPr>
        </p:nvSpPr>
        <p:spPr/>
        <p:txBody>
          <a:bodyPr/>
          <a:lstStyle/>
          <a:p>
            <a:fld id="{0D41A6FE-E260-4B62-B7F7-FB7163588F34}" type="slidenum">
              <a:rPr lang="en-GB" smtClean="0"/>
              <a:t>‹#›</a:t>
            </a:fld>
            <a:endParaRPr lang="en-GB" dirty="0"/>
          </a:p>
        </p:txBody>
      </p:sp>
    </p:spTree>
    <p:extLst>
      <p:ext uri="{BB962C8B-B14F-4D97-AF65-F5344CB8AC3E}">
        <p14:creationId xmlns:p14="http://schemas.microsoft.com/office/powerpoint/2010/main" val="23068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7EFC89-3A93-4B40-9BED-E1CF270EB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9ACEC6-23F7-4E15-9C46-0C1F5CD06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0676F-C2B2-44D5-B8C4-373EF7FAD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1D81B-885A-40F5-B207-C90712E8C08E}" type="datetimeFigureOut">
              <a:rPr lang="en-GB" smtClean="0"/>
              <a:t>10/06/2020</a:t>
            </a:fld>
            <a:endParaRPr lang="en-GB" dirty="0"/>
          </a:p>
        </p:txBody>
      </p:sp>
      <p:sp>
        <p:nvSpPr>
          <p:cNvPr id="5" name="Footer Placeholder 4">
            <a:extLst>
              <a:ext uri="{FF2B5EF4-FFF2-40B4-BE49-F238E27FC236}">
                <a16:creationId xmlns:a16="http://schemas.microsoft.com/office/drawing/2014/main" id="{B34185E3-7E88-495A-99AA-9892A20736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4FD910A4-8D6C-468F-8764-4DC6374DB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1A6FE-E260-4B62-B7F7-FB7163588F34}" type="slidenum">
              <a:rPr lang="en-GB" smtClean="0"/>
              <a:t>‹#›</a:t>
            </a:fld>
            <a:endParaRPr lang="en-GB" dirty="0"/>
          </a:p>
        </p:txBody>
      </p:sp>
    </p:spTree>
    <p:extLst>
      <p:ext uri="{BB962C8B-B14F-4D97-AF65-F5344CB8AC3E}">
        <p14:creationId xmlns:p14="http://schemas.microsoft.com/office/powerpoint/2010/main" val="409299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caroline.sisson@taw.org.uk" TargetMode="External"/><Relationship Id="rId2" Type="http://schemas.openxmlformats.org/officeDocument/2006/relationships/hyperlink" Target="https://newportjuniorschool.org.uk/home/key-info/policies/"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t2-m-954-reading-scales-worksheets_ver_1%20wednesday.pdf"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BA45B7-3FAA-4DC3-A311-04263A078E5A}"/>
              </a:ext>
            </a:extLst>
          </p:cNvPr>
          <p:cNvPicPr>
            <a:picLocks noChangeAspect="1"/>
          </p:cNvPicPr>
          <p:nvPr/>
        </p:nvPicPr>
        <p:blipFill rotWithShape="1">
          <a:blip r:embed="rId2"/>
          <a:srcRect l="4075" t="14792" r="22522" b="8125"/>
          <a:stretch/>
        </p:blipFill>
        <p:spPr>
          <a:xfrm>
            <a:off x="1650206" y="78581"/>
            <a:ext cx="9272588" cy="6491690"/>
          </a:xfrm>
          <a:prstGeom prst="rect">
            <a:avLst/>
          </a:prstGeom>
        </p:spPr>
      </p:pic>
    </p:spTree>
    <p:extLst>
      <p:ext uri="{BB962C8B-B14F-4D97-AF65-F5344CB8AC3E}">
        <p14:creationId xmlns:p14="http://schemas.microsoft.com/office/powerpoint/2010/main" val="347734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9678E29-56D3-47AA-80DA-B1A7FE0DF95A}"/>
              </a:ext>
            </a:extLst>
          </p:cNvPr>
          <p:cNvSpPr/>
          <p:nvPr/>
        </p:nvSpPr>
        <p:spPr>
          <a:xfrm>
            <a:off x="300038" y="1135858"/>
            <a:ext cx="11501437" cy="153996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a:p>
        </p:txBody>
      </p:sp>
      <p:sp>
        <p:nvSpPr>
          <p:cNvPr id="3" name="Subtitle 2">
            <a:extLst>
              <a:ext uri="{FF2B5EF4-FFF2-40B4-BE49-F238E27FC236}">
                <a16:creationId xmlns:a16="http://schemas.microsoft.com/office/drawing/2014/main" id="{4E12DBBD-5759-4C63-BC8B-561A7A72C275}"/>
              </a:ext>
            </a:extLst>
          </p:cNvPr>
          <p:cNvSpPr>
            <a:spLocks noGrp="1"/>
          </p:cNvSpPr>
          <p:nvPr>
            <p:ph type="subTitle" idx="1"/>
          </p:nvPr>
        </p:nvSpPr>
        <p:spPr>
          <a:xfrm>
            <a:off x="300037" y="1202091"/>
            <a:ext cx="11162290" cy="1369476"/>
          </a:xfrm>
        </p:spPr>
        <p:txBody>
          <a:bodyPr>
            <a:noAutofit/>
          </a:bodyPr>
          <a:lstStyle/>
          <a:p>
            <a:pPr algn="l"/>
            <a:endParaRPr lang="en-GB" sz="1600" dirty="0" smtClean="0">
              <a:hlinkClick r:id="rId2"/>
            </a:endParaRPr>
          </a:p>
          <a:p>
            <a:pPr algn="l"/>
            <a:r>
              <a:rPr lang="en-GB" sz="2000" dirty="0" smtClean="0">
                <a:solidFill>
                  <a:srgbClr val="C00000"/>
                </a:solidFill>
                <a:hlinkClick r:id="rId2"/>
              </a:rPr>
              <a:t>Carrying on with the theme of shape today we will be looking at symmetry</a:t>
            </a:r>
            <a:endParaRPr lang="en-GB" sz="2000" dirty="0">
              <a:solidFill>
                <a:srgbClr val="C00000"/>
              </a:solidFill>
              <a:hlinkClick r:id="rId2"/>
            </a:endParaRPr>
          </a:p>
          <a:p>
            <a:pPr algn="l"/>
            <a:r>
              <a:rPr lang="en-GB" sz="1600" dirty="0" smtClean="0">
                <a:hlinkClick r:id="rId2"/>
              </a:rPr>
              <a:t>https</a:t>
            </a:r>
            <a:r>
              <a:rPr lang="en-GB" sz="1600" dirty="0">
                <a:hlinkClick r:id="rId2"/>
              </a:rPr>
              <a:t>://</a:t>
            </a:r>
            <a:r>
              <a:rPr lang="en-GB" sz="1600" dirty="0" smtClean="0">
                <a:hlinkClick r:id="rId2"/>
              </a:rPr>
              <a:t>newportjuniorschool.org.uk/home/key-info/policies/</a:t>
            </a:r>
            <a:r>
              <a:rPr lang="en-GB" sz="1600" dirty="0" smtClean="0"/>
              <a:t> </a:t>
            </a:r>
            <a:endParaRPr lang="en-GB" sz="1600" dirty="0"/>
          </a:p>
        </p:txBody>
      </p:sp>
      <p:sp>
        <p:nvSpPr>
          <p:cNvPr id="4" name="Rectangle 3">
            <a:extLst>
              <a:ext uri="{FF2B5EF4-FFF2-40B4-BE49-F238E27FC236}">
                <a16:creationId xmlns:a16="http://schemas.microsoft.com/office/drawing/2014/main" id="{A5F0A27A-A048-4FB7-BBC0-2471C78376C3}"/>
              </a:ext>
            </a:extLst>
          </p:cNvPr>
          <p:cNvSpPr/>
          <p:nvPr/>
        </p:nvSpPr>
        <p:spPr>
          <a:xfrm>
            <a:off x="2340745" y="107455"/>
            <a:ext cx="7510519"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Fridays</a:t>
            </a:r>
            <a:r>
              <a:rPr lang="en-US" sz="5400" b="1" cap="none" spc="0"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cap="none" spc="0" dirty="0" err="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Maths</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for Year </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4</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graphicFrame>
        <p:nvGraphicFramePr>
          <p:cNvPr id="7" name="Table 7">
            <a:extLst>
              <a:ext uri="{FF2B5EF4-FFF2-40B4-BE49-F238E27FC236}">
                <a16:creationId xmlns:a16="http://schemas.microsoft.com/office/drawing/2014/main" id="{331DB7C5-76A7-4F30-888C-943BF324E69F}"/>
              </a:ext>
            </a:extLst>
          </p:cNvPr>
          <p:cNvGraphicFramePr>
            <a:graphicFrameLocks noGrp="1"/>
          </p:cNvGraphicFramePr>
          <p:nvPr>
            <p:extLst>
              <p:ext uri="{D42A27DB-BD31-4B8C-83A1-F6EECF244321}">
                <p14:modId xmlns:p14="http://schemas.microsoft.com/office/powerpoint/2010/main" val="3919081674"/>
              </p:ext>
            </p:extLst>
          </p:nvPr>
        </p:nvGraphicFramePr>
        <p:xfrm>
          <a:off x="287108" y="2382983"/>
          <a:ext cx="11543023" cy="4184072"/>
        </p:xfrm>
        <a:graphic>
          <a:graphicData uri="http://schemas.openxmlformats.org/drawingml/2006/table">
            <a:tbl>
              <a:tblPr firstRow="1" bandRow="1">
                <a:tableStyleId>{5C22544A-7EE6-4342-B048-85BDC9FD1C3A}</a:tableStyleId>
              </a:tblPr>
              <a:tblGrid>
                <a:gridCol w="11543023">
                  <a:extLst>
                    <a:ext uri="{9D8B030D-6E8A-4147-A177-3AD203B41FA5}">
                      <a16:colId xmlns:a16="http://schemas.microsoft.com/office/drawing/2014/main" val="2629130885"/>
                    </a:ext>
                  </a:extLst>
                </a:gridCol>
              </a:tblGrid>
              <a:tr h="4184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Symmetry is when a shape is divided into two by a dotted or dashed line that separates one side from the other that is exactly the same shape. We can check this by using tracing paper or by using a mirror.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Use the power point to remind yourself of what symmetry is.</a:t>
                      </a: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Think about these questions before starting work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Once you are happy with your understanding choose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the one, two or three star option for your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today.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aseline="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rPr>
                        <a:t>If </a:t>
                      </a:r>
                      <a:r>
                        <a:rPr lang="en-GB" sz="2000" baseline="0" dirty="0" smtClean="0">
                          <a:solidFill>
                            <a:schemeClr val="bg1"/>
                          </a:solidFill>
                        </a:rPr>
                        <a:t>you are proud of your work please e mail it to me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aseline="0" dirty="0" smtClean="0">
                          <a:solidFill>
                            <a:schemeClr val="bg1"/>
                          </a:solidFill>
                          <a:hlinkClick r:id="rId3"/>
                        </a:rPr>
                        <a:t>caroline.sisson@taw.org.uk</a:t>
                      </a:r>
                      <a:r>
                        <a:rPr lang="en-GB" sz="2000" baseline="0" dirty="0" smtClean="0">
                          <a:solidFill>
                            <a:schemeClr val="bg1"/>
                          </a:solidFill>
                        </a:rPr>
                        <a:t>.  </a:t>
                      </a:r>
                    </a:p>
                  </a:txBody>
                  <a:tcPr>
                    <a:solidFill>
                      <a:srgbClr val="92D050"/>
                    </a:solidFill>
                  </a:tcPr>
                </a:tc>
                <a:extLst>
                  <a:ext uri="{0D108BD9-81ED-4DB2-BD59-A6C34878D82A}">
                    <a16:rowId xmlns:a16="http://schemas.microsoft.com/office/drawing/2014/main" val="4226826055"/>
                  </a:ext>
                </a:extLst>
              </a:tr>
            </a:tbl>
          </a:graphicData>
        </a:graphic>
      </p:graphicFrame>
      <p:pic>
        <p:nvPicPr>
          <p:cNvPr id="9" name="Picture 8">
            <a:extLst>
              <a:ext uri="{FF2B5EF4-FFF2-40B4-BE49-F238E27FC236}">
                <a16:creationId xmlns:a16="http://schemas.microsoft.com/office/drawing/2014/main" id="{7E4F0C88-DDEE-47C1-9E9C-1C011732F07B}"/>
              </a:ext>
            </a:extLst>
          </p:cNvPr>
          <p:cNvPicPr>
            <a:picLocks noChangeAspect="1"/>
          </p:cNvPicPr>
          <p:nvPr/>
        </p:nvPicPr>
        <p:blipFill>
          <a:blip r:embed="rId4"/>
          <a:stretch>
            <a:fillRect/>
          </a:stretch>
        </p:blipFill>
        <p:spPr>
          <a:xfrm>
            <a:off x="820662" y="20798"/>
            <a:ext cx="1092995" cy="1109682"/>
          </a:xfrm>
          <a:prstGeom prst="rect">
            <a:avLst/>
          </a:prstGeom>
        </p:spPr>
      </p:pic>
      <p:sp>
        <p:nvSpPr>
          <p:cNvPr id="2" name="TextBox 1">
            <a:hlinkClick r:id="rId5" action="ppaction://hlinkfile"/>
          </p:cNvPr>
          <p:cNvSpPr txBox="1"/>
          <p:nvPr/>
        </p:nvSpPr>
        <p:spPr>
          <a:xfrm>
            <a:off x="8866909" y="2576945"/>
            <a:ext cx="2854036" cy="451918"/>
          </a:xfrm>
          <a:prstGeom prst="rect">
            <a:avLst/>
          </a:prstGeom>
          <a:noFill/>
        </p:spPr>
        <p:txBody>
          <a:bodyPr wrap="square" rtlCol="0">
            <a:spAutoFit/>
          </a:bodyPr>
          <a:lstStyle/>
          <a:p>
            <a:endParaRPr lang="en-GB" dirty="0"/>
          </a:p>
        </p:txBody>
      </p:sp>
      <p:pic>
        <p:nvPicPr>
          <p:cNvPr id="8" name="Picture 7"/>
          <p:cNvPicPr>
            <a:picLocks noChangeAspect="1"/>
          </p:cNvPicPr>
          <p:nvPr/>
        </p:nvPicPr>
        <p:blipFill>
          <a:blip r:embed="rId6"/>
          <a:stretch>
            <a:fillRect/>
          </a:stretch>
        </p:blipFill>
        <p:spPr>
          <a:xfrm>
            <a:off x="6096004" y="3702017"/>
            <a:ext cx="5629275" cy="1943100"/>
          </a:xfrm>
          <a:prstGeom prst="rect">
            <a:avLst/>
          </a:prstGeom>
        </p:spPr>
      </p:pic>
    </p:spTree>
    <p:extLst>
      <p:ext uri="{BB962C8B-B14F-4D97-AF65-F5344CB8AC3E}">
        <p14:creationId xmlns:p14="http://schemas.microsoft.com/office/powerpoint/2010/main" val="265994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25A6394-EA96-4452-90EE-5EC4B2DB9373}"/>
              </a:ext>
            </a:extLst>
          </p:cNvPr>
          <p:cNvSpPr/>
          <p:nvPr/>
        </p:nvSpPr>
        <p:spPr>
          <a:xfrm>
            <a:off x="403907" y="1273428"/>
            <a:ext cx="10939141" cy="158884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86093805-7A61-4AA2-8752-D28CF1AB21BF}"/>
              </a:ext>
            </a:extLst>
          </p:cNvPr>
          <p:cNvSpPr/>
          <p:nvPr/>
        </p:nvSpPr>
        <p:spPr>
          <a:xfrm>
            <a:off x="2288278" y="151208"/>
            <a:ext cx="7458388" cy="923330"/>
          </a:xfrm>
          <a:prstGeom prst="rect">
            <a:avLst/>
          </a:prstGeom>
          <a:noFill/>
        </p:spPr>
        <p:txBody>
          <a:bodyPr wrap="none" lIns="91440" tIns="45720" rIns="91440" bIns="45720">
            <a:spAutoFit/>
          </a:bodyPr>
          <a:lstStyle/>
          <a:p>
            <a:pPr algn="ctr"/>
            <a:r>
              <a:rPr lang="en-US" sz="5400" b="1" smtClean="0">
                <a:ln w="22225">
                  <a:solidFill>
                    <a:schemeClr val="accent2"/>
                  </a:solidFill>
                  <a:prstDash val="solid"/>
                </a:ln>
                <a:solidFill>
                  <a:schemeClr val="accent2">
                    <a:lumMod val="40000"/>
                    <a:lumOff val="60000"/>
                  </a:schemeClr>
                </a:solidFill>
              </a:rPr>
              <a:t>Friday’s</a:t>
            </a:r>
            <a:r>
              <a:rPr lang="en-US" sz="5400" b="1" cap="none" spc="0" smtClean="0">
                <a:ln w="22225">
                  <a:solidFill>
                    <a:schemeClr val="accent2"/>
                  </a:solidFill>
                  <a:prstDash val="solid"/>
                </a:ln>
                <a:solidFill>
                  <a:schemeClr val="accent2">
                    <a:lumMod val="40000"/>
                    <a:lumOff val="60000"/>
                  </a:schemeClr>
                </a:solidFill>
                <a:effectLst/>
              </a:rPr>
              <a:t> </a:t>
            </a:r>
            <a:r>
              <a:rPr lang="en-US" sz="5400" b="1" cap="none" spc="0" dirty="0">
                <a:ln w="22225">
                  <a:solidFill>
                    <a:schemeClr val="accent2"/>
                  </a:solidFill>
                  <a:prstDash val="solid"/>
                </a:ln>
                <a:solidFill>
                  <a:schemeClr val="accent2">
                    <a:lumMod val="40000"/>
                    <a:lumOff val="60000"/>
                  </a:schemeClr>
                </a:solidFill>
                <a:effectLst/>
              </a:rPr>
              <a:t>English for Year </a:t>
            </a:r>
            <a:r>
              <a:rPr lang="en-US" sz="5400" b="1" cap="none" spc="0" dirty="0" smtClean="0">
                <a:ln w="22225">
                  <a:solidFill>
                    <a:schemeClr val="accent2"/>
                  </a:solidFill>
                  <a:prstDash val="solid"/>
                </a:ln>
                <a:solidFill>
                  <a:schemeClr val="accent2">
                    <a:lumMod val="40000"/>
                    <a:lumOff val="60000"/>
                  </a:schemeClr>
                </a:solidFill>
                <a:effectLst/>
              </a:rPr>
              <a:t>4</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3" name="Picture 2">
            <a:extLst>
              <a:ext uri="{FF2B5EF4-FFF2-40B4-BE49-F238E27FC236}">
                <a16:creationId xmlns:a16="http://schemas.microsoft.com/office/drawing/2014/main" id="{E3BC4A6A-AC6A-429C-BBCF-AAD921CFEF06}"/>
              </a:ext>
            </a:extLst>
          </p:cNvPr>
          <p:cNvPicPr>
            <a:picLocks noChangeAspect="1"/>
          </p:cNvPicPr>
          <p:nvPr/>
        </p:nvPicPr>
        <p:blipFill>
          <a:blip r:embed="rId2"/>
          <a:stretch>
            <a:fillRect/>
          </a:stretch>
        </p:blipFill>
        <p:spPr>
          <a:xfrm>
            <a:off x="520537" y="58089"/>
            <a:ext cx="999724" cy="1016479"/>
          </a:xfrm>
          <a:prstGeom prst="rect">
            <a:avLst/>
          </a:prstGeom>
        </p:spPr>
      </p:pic>
      <p:sp>
        <p:nvSpPr>
          <p:cNvPr id="4" name="TextBox 3">
            <a:extLst>
              <a:ext uri="{FF2B5EF4-FFF2-40B4-BE49-F238E27FC236}">
                <a16:creationId xmlns:a16="http://schemas.microsoft.com/office/drawing/2014/main" id="{32250018-8683-4601-B728-D14D66FBCDCD}"/>
              </a:ext>
            </a:extLst>
          </p:cNvPr>
          <p:cNvSpPr txBox="1"/>
          <p:nvPr/>
        </p:nvSpPr>
        <p:spPr>
          <a:xfrm>
            <a:off x="540485" y="987101"/>
            <a:ext cx="10760803" cy="1200329"/>
          </a:xfrm>
          <a:prstGeom prst="rect">
            <a:avLst/>
          </a:prstGeom>
          <a:noFill/>
        </p:spPr>
        <p:txBody>
          <a:bodyPr wrap="square" rtlCol="0">
            <a:spAutoFit/>
          </a:bodyPr>
          <a:lstStyle/>
          <a:p>
            <a:endParaRPr lang="en-GB" dirty="0" smtClean="0"/>
          </a:p>
          <a:p>
            <a:r>
              <a:rPr lang="en-GB" dirty="0" smtClean="0"/>
              <a:t>This week we have be doing some English work around the theme of refugees as this week is Refugee week.</a:t>
            </a:r>
          </a:p>
          <a:p>
            <a:r>
              <a:rPr lang="en-GB" dirty="0" smtClean="0"/>
              <a:t>Watch the power point  again outlining what being a refugee means.</a:t>
            </a:r>
          </a:p>
          <a:p>
            <a:endParaRPr lang="en-GB" dirty="0"/>
          </a:p>
        </p:txBody>
      </p:sp>
      <p:graphicFrame>
        <p:nvGraphicFramePr>
          <p:cNvPr id="6" name="Table 6">
            <a:extLst>
              <a:ext uri="{FF2B5EF4-FFF2-40B4-BE49-F238E27FC236}">
                <a16:creationId xmlns:a16="http://schemas.microsoft.com/office/drawing/2014/main" id="{1735FF95-6487-4575-903B-20A10801EEA7}"/>
              </a:ext>
            </a:extLst>
          </p:cNvPr>
          <p:cNvGraphicFramePr>
            <a:graphicFrameLocks noGrp="1"/>
          </p:cNvGraphicFramePr>
          <p:nvPr>
            <p:extLst>
              <p:ext uri="{D42A27DB-BD31-4B8C-83A1-F6EECF244321}">
                <p14:modId xmlns:p14="http://schemas.microsoft.com/office/powerpoint/2010/main" val="181592013"/>
              </p:ext>
            </p:extLst>
          </p:nvPr>
        </p:nvGraphicFramePr>
        <p:xfrm>
          <a:off x="422781" y="2281381"/>
          <a:ext cx="10939140" cy="4252347"/>
        </p:xfrm>
        <a:graphic>
          <a:graphicData uri="http://schemas.openxmlformats.org/drawingml/2006/table">
            <a:tbl>
              <a:tblPr firstRow="1" bandRow="1">
                <a:tableStyleId>{5C22544A-7EE6-4342-B048-85BDC9FD1C3A}</a:tableStyleId>
              </a:tblPr>
              <a:tblGrid>
                <a:gridCol w="10939140">
                  <a:extLst>
                    <a:ext uri="{9D8B030D-6E8A-4147-A177-3AD203B41FA5}">
                      <a16:colId xmlns:a16="http://schemas.microsoft.com/office/drawing/2014/main" val="1535122617"/>
                    </a:ext>
                  </a:extLst>
                </a:gridCol>
              </a:tblGrid>
              <a:tr h="4252347">
                <a:tc>
                  <a:txBody>
                    <a:bodyPr/>
                    <a:lstStyle/>
                    <a:p>
                      <a:r>
                        <a:rPr lang="en-GB" u="none" baseline="0" dirty="0" smtClean="0">
                          <a:solidFill>
                            <a:schemeClr val="accent1">
                              <a:lumMod val="75000"/>
                            </a:schemeClr>
                          </a:solidFill>
                        </a:rPr>
                        <a:t>Today you are going to be completing some comprehension work about refugee week.</a:t>
                      </a:r>
                    </a:p>
                    <a:p>
                      <a:r>
                        <a:rPr lang="en-GB" u="none" baseline="0" dirty="0" smtClean="0">
                          <a:solidFill>
                            <a:schemeClr val="accent1">
                              <a:lumMod val="75000"/>
                            </a:schemeClr>
                          </a:solidFill>
                        </a:rPr>
                        <a:t>Choose one star, two star or three star and answer the questions as fully as you can in complete sentences.</a:t>
                      </a:r>
                    </a:p>
                    <a:p>
                      <a:r>
                        <a:rPr lang="en-GB" u="none" baseline="0" dirty="0" smtClean="0">
                          <a:solidFill>
                            <a:schemeClr val="accent1">
                              <a:lumMod val="75000"/>
                            </a:schemeClr>
                          </a:solidFill>
                        </a:rPr>
                        <a:t>Read the passage carefully first until you understand all it tells you and always refer back to it when answering questions to make sure you have included all the information in your answers.</a:t>
                      </a:r>
                    </a:p>
                    <a:p>
                      <a:endParaRPr lang="en-GB" u="none" baseline="0" dirty="0" smtClean="0">
                        <a:solidFill>
                          <a:schemeClr val="accent1">
                            <a:lumMod val="75000"/>
                          </a:schemeClr>
                        </a:solidFill>
                      </a:endParaRPr>
                    </a:p>
                    <a:p>
                      <a:endParaRPr lang="en-GB" u="none" baseline="0" dirty="0" smtClean="0">
                        <a:solidFill>
                          <a:schemeClr val="accent1">
                            <a:lumMod val="75000"/>
                          </a:schemeClr>
                        </a:solidFill>
                      </a:endParaRPr>
                    </a:p>
                  </a:txBody>
                  <a:tcPr>
                    <a:solidFill>
                      <a:schemeClr val="accent4">
                        <a:lumMod val="60000"/>
                        <a:lumOff val="40000"/>
                      </a:schemeClr>
                    </a:solidFill>
                  </a:tcPr>
                </a:tc>
                <a:extLst>
                  <a:ext uri="{0D108BD9-81ED-4DB2-BD59-A6C34878D82A}">
                    <a16:rowId xmlns:a16="http://schemas.microsoft.com/office/drawing/2014/main" val="1999602046"/>
                  </a:ext>
                </a:extLst>
              </a:tr>
            </a:tbl>
          </a:graphicData>
        </a:graphic>
      </p:graphicFrame>
      <p:pic>
        <p:nvPicPr>
          <p:cNvPr id="7" name="Picture 6"/>
          <p:cNvPicPr>
            <a:picLocks noChangeAspect="1"/>
          </p:cNvPicPr>
          <p:nvPr/>
        </p:nvPicPr>
        <p:blipFill>
          <a:blip r:embed="rId3"/>
          <a:stretch>
            <a:fillRect/>
          </a:stretch>
        </p:blipFill>
        <p:spPr>
          <a:xfrm>
            <a:off x="832139" y="3797889"/>
            <a:ext cx="2381250" cy="1800225"/>
          </a:xfrm>
          <a:prstGeom prst="rect">
            <a:avLst/>
          </a:prstGeom>
        </p:spPr>
      </p:pic>
      <p:pic>
        <p:nvPicPr>
          <p:cNvPr id="8" name="Picture 7"/>
          <p:cNvPicPr>
            <a:picLocks noChangeAspect="1"/>
          </p:cNvPicPr>
          <p:nvPr/>
        </p:nvPicPr>
        <p:blipFill>
          <a:blip r:embed="rId4"/>
          <a:stretch>
            <a:fillRect/>
          </a:stretch>
        </p:blipFill>
        <p:spPr>
          <a:xfrm>
            <a:off x="3622747" y="4028796"/>
            <a:ext cx="3714750" cy="1228725"/>
          </a:xfrm>
          <a:prstGeom prst="rect">
            <a:avLst/>
          </a:prstGeom>
        </p:spPr>
      </p:pic>
      <p:pic>
        <p:nvPicPr>
          <p:cNvPr id="9" name="Picture 8"/>
          <p:cNvPicPr>
            <a:picLocks noChangeAspect="1"/>
          </p:cNvPicPr>
          <p:nvPr/>
        </p:nvPicPr>
        <p:blipFill>
          <a:blip r:embed="rId5"/>
          <a:stretch>
            <a:fillRect/>
          </a:stretch>
        </p:blipFill>
        <p:spPr>
          <a:xfrm>
            <a:off x="8278146" y="3797889"/>
            <a:ext cx="2143125" cy="2143125"/>
          </a:xfrm>
          <a:prstGeom prst="rect">
            <a:avLst/>
          </a:prstGeom>
        </p:spPr>
      </p:pic>
    </p:spTree>
    <p:extLst>
      <p:ext uri="{BB962C8B-B14F-4D97-AF65-F5344CB8AC3E}">
        <p14:creationId xmlns:p14="http://schemas.microsoft.com/office/powerpoint/2010/main" val="1071836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E5A79C-6F59-477B-8E14-AB8D295AEEB0}"/>
              </a:ext>
            </a:extLst>
          </p:cNvPr>
          <p:cNvSpPr/>
          <p:nvPr/>
        </p:nvSpPr>
        <p:spPr>
          <a:xfrm>
            <a:off x="3027442" y="-106933"/>
            <a:ext cx="6332375"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Todays other activity:</a:t>
            </a:r>
          </a:p>
        </p:txBody>
      </p:sp>
      <p:sp>
        <p:nvSpPr>
          <p:cNvPr id="4" name="Rectangle 3"/>
          <p:cNvSpPr/>
          <p:nvPr/>
        </p:nvSpPr>
        <p:spPr>
          <a:xfrm>
            <a:off x="4497071" y="722897"/>
            <a:ext cx="2023801" cy="1200329"/>
          </a:xfrm>
          <a:prstGeom prst="rect">
            <a:avLst/>
          </a:prstGeom>
          <a:noFill/>
        </p:spPr>
        <p:txBody>
          <a:bodyPr wrap="square" lIns="91440" tIns="45720" rIns="91440" bIns="45720">
            <a:spAutoFit/>
          </a:bodyPr>
          <a:lstStyle/>
          <a:p>
            <a:pPr algn="ctr"/>
            <a:r>
              <a:rPr lang="en-US" sz="72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Art</a:t>
            </a:r>
            <a:endParaRPr lang="en-US" sz="72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TextBox 4"/>
          <p:cNvSpPr txBox="1"/>
          <p:nvPr/>
        </p:nvSpPr>
        <p:spPr>
          <a:xfrm>
            <a:off x="729673" y="1810328"/>
            <a:ext cx="10538691" cy="4524315"/>
          </a:xfrm>
          <a:prstGeom prst="rect">
            <a:avLst/>
          </a:prstGeom>
          <a:noFill/>
        </p:spPr>
        <p:txBody>
          <a:bodyPr wrap="square" rtlCol="0">
            <a:spAutoFit/>
          </a:bodyPr>
          <a:lstStyle/>
          <a:p>
            <a:r>
              <a:rPr lang="en-GB" sz="3200" dirty="0" smtClean="0">
                <a:latin typeface="XCCW Joined 1a" panose="03050602040000000000" pitchFamily="66" charset="0"/>
              </a:rPr>
              <a:t>Following on from your maths I would like you to design a picture with a line of symmetry on it. This could be horizontal or vertical.</a:t>
            </a:r>
          </a:p>
          <a:p>
            <a:r>
              <a:rPr lang="en-GB" sz="3200" dirty="0" smtClean="0">
                <a:latin typeface="XCCW Joined 1a" panose="03050602040000000000" pitchFamily="66" charset="0"/>
              </a:rPr>
              <a:t>You may choose to design an abstract design using </a:t>
            </a:r>
            <a:r>
              <a:rPr lang="en-GB" sz="3200" smtClean="0">
                <a:latin typeface="XCCW Joined 1a" panose="03050602040000000000" pitchFamily="66" charset="0"/>
              </a:rPr>
              <a:t>some squared paper</a:t>
            </a:r>
            <a:r>
              <a:rPr lang="en-GB" sz="3200" dirty="0" smtClean="0">
                <a:latin typeface="XCCW Joined 1a" panose="03050602040000000000" pitchFamily="66" charset="0"/>
              </a:rPr>
              <a:t>.</a:t>
            </a:r>
          </a:p>
          <a:p>
            <a:r>
              <a:rPr lang="en-GB" sz="3200" dirty="0" smtClean="0">
                <a:latin typeface="XCCW Joined 1a" panose="03050602040000000000" pitchFamily="66" charset="0"/>
              </a:rPr>
              <a:t>The important thing to remember is that it must be designed around a line of symmetry.</a:t>
            </a:r>
            <a:endParaRPr lang="en-GB" sz="3200" dirty="0">
              <a:latin typeface="XCCW Joined 1a" panose="03050602040000000000" pitchFamily="66" charset="0"/>
            </a:endParaRPr>
          </a:p>
        </p:txBody>
      </p:sp>
    </p:spTree>
    <p:extLst>
      <p:ext uri="{BB962C8B-B14F-4D97-AF65-F5344CB8AC3E}">
        <p14:creationId xmlns:p14="http://schemas.microsoft.com/office/powerpoint/2010/main" val="408833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4040</TotalTime>
  <Words>296</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XCCW Joined 1a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Moody, Nicola</dc:creator>
  <cp:lastModifiedBy>Sisson, Caroline</cp:lastModifiedBy>
  <cp:revision>119</cp:revision>
  <dcterms:created xsi:type="dcterms:W3CDTF">2020-03-17T11:23:57Z</dcterms:created>
  <dcterms:modified xsi:type="dcterms:W3CDTF">2020-06-10T13:58:39Z</dcterms:modified>
</cp:coreProperties>
</file>