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308" r:id="rId3"/>
    <p:sldId id="309" r:id="rId4"/>
    <p:sldId id="291" r:id="rId5"/>
    <p:sldId id="293" r:id="rId6"/>
    <p:sldId id="301" r:id="rId7"/>
    <p:sldId id="300" r:id="rId8"/>
    <p:sldId id="303" r:id="rId9"/>
    <p:sldId id="302" r:id="rId10"/>
    <p:sldId id="294" r:id="rId11"/>
    <p:sldId id="295" r:id="rId12"/>
    <p:sldId id="299" r:id="rId13"/>
    <p:sldId id="288" r:id="rId14"/>
    <p:sldId id="296" r:id="rId15"/>
    <p:sldId id="297" r:id="rId16"/>
    <p:sldId id="298" r:id="rId17"/>
    <p:sldId id="310" r:id="rId18"/>
    <p:sldId id="305" r:id="rId19"/>
    <p:sldId id="306" r:id="rId20"/>
    <p:sldId id="307" r:id="rId21"/>
    <p:sldId id="290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BAFE-029D-4EA8-8AA9-C1488D2EF11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7E1-6635-4A6F-A45E-8DFB686DE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0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4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7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6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4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2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3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1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5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3A5993-77F5-4CD5-AD32-282BC652730E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E1A8C4-3826-4587-BEFE-797A26EAF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0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urtonborough.showmyhomework.co.uk/school/homeworks/calendar" TargetMode="External"/><Relationship Id="rId2" Type="http://schemas.openxmlformats.org/officeDocument/2006/relationships/hyperlink" Target="https://www.burtonborough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://www.google.co.uk/imgres?imgurl=http://www.harmonie-peer.com/IMG_0656.jpg&amp;imgrefurl=http://www.harmonie-peer.com/english_wmc_dagboek2009.html&amp;usg=__8v7ktZAAQJ0yalKn2xJlk6qf9Bw=&amp;h=400&amp;w=600&amp;sz=82&amp;hl=en&amp;start=13&amp;zoom=1&amp;tbnid=MvUNQVXYGmtxBM:&amp;tbnh=90&amp;tbnw=135&amp;ei=NynRTaucCsTX8gPTlNTeDQ&amp;prev=/search?q%3Dthe%2Bburton%2Bborough%2Bschool%2Bbands%26hl%3Den%26sa%3DG%26gbv%3D2%26tbm%3Disch&amp;itbs=1" TargetMode="External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in.bbs@taw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rtonborough.org.uk/our-school/school-policies" TargetMode="External"/><Relationship Id="rId2" Type="http://schemas.openxmlformats.org/officeDocument/2006/relationships/hyperlink" Target="mailto:attendance.bbs@taw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2800" y="3991429"/>
            <a:ext cx="10726057" cy="754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05" y="239551"/>
            <a:ext cx="8389257" cy="1836261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Burton Borough School </a:t>
            </a:r>
            <a:br>
              <a:rPr lang="en-GB" sz="6600" dirty="0">
                <a:latin typeface="Century Gothic" panose="020B0502020202020204" pitchFamily="34" charset="0"/>
              </a:rPr>
            </a:br>
            <a:endParaRPr lang="en-GB" sz="60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158" y="5627915"/>
            <a:ext cx="12192000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Year 6 transition September 2020. Information for Parents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872152" y="202898"/>
            <a:ext cx="2990336" cy="1112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095" t="10775" r="32619" b="10244"/>
          <a:stretch/>
        </p:blipFill>
        <p:spPr>
          <a:xfrm>
            <a:off x="1287849" y="1505657"/>
            <a:ext cx="2902857" cy="3759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929" t="15644" r="18808" b="24220"/>
          <a:stretch/>
        </p:blipFill>
        <p:spPr>
          <a:xfrm>
            <a:off x="4455886" y="1677660"/>
            <a:ext cx="6317022" cy="34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3451" y="1592217"/>
            <a:ext cx="10726057" cy="29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90855" y="429902"/>
            <a:ext cx="870162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Students may need your support with being prepared…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10596" r="51952" b="7973"/>
          <a:stretch>
            <a:fillRect/>
          </a:stretch>
        </p:blipFill>
        <p:spPr bwMode="auto">
          <a:xfrm>
            <a:off x="1168151" y="1592217"/>
            <a:ext cx="3373516" cy="46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790" y="1487601"/>
            <a:ext cx="3373077" cy="2675974"/>
          </a:xfrm>
          <a:prstGeom prst="rect">
            <a:avLst/>
          </a:prstGeom>
        </p:spPr>
      </p:pic>
      <p:pic>
        <p:nvPicPr>
          <p:cNvPr id="3" name="Picture 2" descr="The IPKat: October 20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90" y="1472687"/>
            <a:ext cx="2503771" cy="2003934"/>
          </a:xfrm>
          <a:prstGeom prst="rect">
            <a:avLst/>
          </a:prstGeom>
        </p:spPr>
      </p:pic>
      <p:pic>
        <p:nvPicPr>
          <p:cNvPr id="7" name="Picture 6" descr="Backpack School Bag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5314" y="3581237"/>
            <a:ext cx="2781109" cy="2531477"/>
          </a:xfrm>
          <a:prstGeom prst="rect">
            <a:avLst/>
          </a:prstGeom>
        </p:spPr>
      </p:pic>
      <p:pic>
        <p:nvPicPr>
          <p:cNvPr id="8" name="Picture 7" descr="Pizza school lunch - Laptop Lunches for Kindergarten bento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523" y="4449507"/>
            <a:ext cx="1933510" cy="1565312"/>
          </a:xfrm>
          <a:prstGeom prst="rect">
            <a:avLst/>
          </a:prstGeom>
        </p:spPr>
      </p:pic>
      <p:pic>
        <p:nvPicPr>
          <p:cNvPr id="17" name="Picture 16" descr="Coin Purses Free Stock Photo - Public Domain Pictur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81" y="4411490"/>
            <a:ext cx="1548409" cy="13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59844" y="460720"/>
            <a:ext cx="870162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Over the summer help them prepare a work place for school …</a:t>
            </a:r>
          </a:p>
        </p:txBody>
      </p:sp>
      <p:pic>
        <p:nvPicPr>
          <p:cNvPr id="1026" name="Picture 2" descr="Back to School: Cool Homework Stations and Homeschool Rooms | Des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829">
            <a:off x="526671" y="3191871"/>
            <a:ext cx="2209832" cy="29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' Desks and Study Zones | Better Homes &amp; Gard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54" y="1375120"/>
            <a:ext cx="2130130" cy="28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ck to School: Cool Homework Stations and Homeschool Room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47" y="1375120"/>
            <a:ext cx="2005640" cy="30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ds' Desks and Study Zones | Better Homes &amp; Gard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89" y="3131574"/>
            <a:ext cx="2406577" cy="320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work Station Ideas - Clean and Scentsi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845">
            <a:off x="9327250" y="3342664"/>
            <a:ext cx="2614723" cy="26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4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59844" y="742256"/>
            <a:ext cx="3062708" cy="5247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 will give your child a Personal Study Diary and a Standards card when they start</a:t>
            </a:r>
          </a:p>
        </p:txBody>
      </p:sp>
      <p:pic>
        <p:nvPicPr>
          <p:cNvPr id="1026" name="Picture 7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30" y="1737360"/>
            <a:ext cx="19431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53" y="1737360"/>
            <a:ext cx="1943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88" y="327424"/>
            <a:ext cx="3791821" cy="579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164139"/>
            <a:ext cx="10058400" cy="1450757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Homework</a:t>
            </a: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Homework – Homework Club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Homework online resources - links from School website - </a:t>
            </a:r>
            <a:r>
              <a:rPr lang="en-GB" sz="3200" dirty="0">
                <a:latin typeface="Century Gothic" panose="020B0502020202020204" pitchFamily="34" charset="0"/>
                <a:hlinkClick r:id="rId2"/>
              </a:rPr>
              <a:t>https://www.burtonborough.org.uk/</a:t>
            </a:r>
            <a:endParaRPr lang="en-GB" altLang="en-US" sz="32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Show my homework </a:t>
            </a:r>
            <a:r>
              <a:rPr lang="en-GB" altLang="en-US" sz="3200" dirty="0">
                <a:latin typeface="Century Gothic" panose="020B0502020202020204" pitchFamily="34" charset="0"/>
                <a:hlinkClick r:id="rId3"/>
              </a:rPr>
              <a:t>https://theburtonborough.showmyhomework.co.uk/school/homeworks/calendar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405" t="41392" r="73670" b="36903"/>
          <a:stretch/>
        </p:blipFill>
        <p:spPr>
          <a:xfrm>
            <a:off x="10522857" y="0"/>
            <a:ext cx="1619794" cy="1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27" y="1873232"/>
            <a:ext cx="5660572" cy="44544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Chetwynd</a:t>
            </a:r>
            <a:r>
              <a:rPr lang="en-GB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– 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Hawkstone</a:t>
            </a:r>
            <a:r>
              <a:rPr lang="en-GB" altLang="en-US" sz="4400" dirty="0">
                <a:solidFill>
                  <a:srgbClr val="92D050"/>
                </a:solidFill>
                <a:latin typeface="Century Gothic" panose="020B0502020202020204" pitchFamily="34" charset="0"/>
              </a:rPr>
              <a:t> – Green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>
                <a:solidFill>
                  <a:srgbClr val="CC66FF"/>
                </a:solidFill>
                <a:latin typeface="Century Gothic" panose="020B0502020202020204" pitchFamily="34" charset="0"/>
              </a:rPr>
              <a:t>Aqualate – Purple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from Bakers in Wellington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 Tots &amp; Teens in Newport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58270" y="273917"/>
            <a:ext cx="870162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Uniform…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047" r="14286" b="7281"/>
          <a:stretch/>
        </p:blipFill>
        <p:spPr>
          <a:xfrm rot="5400000">
            <a:off x="5207238" y="1706965"/>
            <a:ext cx="3804957" cy="2767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809" t="4846" r="19167" b="2410"/>
          <a:stretch/>
        </p:blipFill>
        <p:spPr>
          <a:xfrm>
            <a:off x="8829001" y="3142315"/>
            <a:ext cx="3164115" cy="24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5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09" y="1880659"/>
            <a:ext cx="10058400" cy="44544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 dirty="0">
                <a:latin typeface="Century Gothic" panose="020B0502020202020204" pitchFamily="34" charset="0"/>
              </a:rPr>
              <a:t>In the school buildings (including the cafeteria) phones are to be: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Switched off.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Out of sight in a bag or pocket.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Teachers may allow students to use phones in lessons for learning only.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90855" y="429902"/>
            <a:ext cx="870162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Mobile Phones…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905" y="1246965"/>
            <a:ext cx="2001072" cy="26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09" y="1880659"/>
            <a:ext cx="10058400" cy="44544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 dirty="0">
                <a:latin typeface="Century Gothic" panose="020B0502020202020204" pitchFamily="34" charset="0"/>
              </a:rPr>
              <a:t>In Social Time: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Be responsible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Be kind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In an emergency, students need to contact their small school, who will then contact 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90855" y="429902"/>
            <a:ext cx="870162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Mobile Phones…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905" y="1246965"/>
            <a:ext cx="2001072" cy="26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Just a few of the amazing clubs your children will be able to join</a:t>
            </a:r>
          </a:p>
        </p:txBody>
      </p:sp>
      <p:pic>
        <p:nvPicPr>
          <p:cNvPr id="15366" name="Picture 13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2" y="5135980"/>
            <a:ext cx="8388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405" t="41392" r="73670" b="36903"/>
          <a:stretch/>
        </p:blipFill>
        <p:spPr>
          <a:xfrm>
            <a:off x="10522857" y="0"/>
            <a:ext cx="1619794" cy="1530013"/>
          </a:xfrm>
          <a:prstGeom prst="rect">
            <a:avLst/>
          </a:prstGeom>
        </p:spPr>
      </p:pic>
      <p:pic>
        <p:nvPicPr>
          <p:cNvPr id="9" name="Picture 8" descr="C:\Users\philippa.pickering1\AppData\Local\Temp\Temp1_sports.zip\New folder\trampol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6" y="1802583"/>
            <a:ext cx="1892353" cy="140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hilippa.pickering1\AppData\Local\Temp\Temp1_sports.zip\New folder\netball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9" y="3278767"/>
            <a:ext cx="1912840" cy="12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:\PhotosVideo\selection\dram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425" y="3819806"/>
            <a:ext cx="2046778" cy="12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:\PhotosVideo\selection\Return to the Forbidden Plane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44" y="1772183"/>
            <a:ext cx="1885950" cy="139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:\PhotosVideo\2015_2016\colour run\JPEG\a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93" y="3742100"/>
            <a:ext cx="1964690" cy="13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15" descr="T:\Subjects\Computing\Vex Robots - 01.02.19\IMG_0731.JPG"/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6" y="4607938"/>
            <a:ext cx="2375928" cy="158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5297" y="1737121"/>
            <a:ext cx="1878818" cy="20239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364" name="Picture 9" descr="ANd9GcTYAGA-sy0JiYi0yYhpFP2m5Y2J5IGS0dfnHFnQgozTpLILjL0s9ileS3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42" y="1739496"/>
            <a:ext cx="2685246" cy="17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GCSE 'Nightmares' Performan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73" y="3373667"/>
            <a:ext cx="2590801" cy="15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DSCN0531.JPG"/>
          <p:cNvPicPr/>
          <p:nvPr/>
        </p:nvPicPr>
        <p:blipFill>
          <a:blip r:embed="rId14"/>
          <a:srcRect t="13403" b="8247"/>
          <a:stretch>
            <a:fillRect/>
          </a:stretch>
        </p:blipFill>
        <p:spPr bwMode="auto">
          <a:xfrm>
            <a:off x="5585979" y="3614170"/>
            <a:ext cx="1985010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99" y="1809567"/>
            <a:ext cx="2077934" cy="15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BC8C91-BA14-4C1E-99C4-FA08374BC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34613" r="22500" b="7703"/>
          <a:stretch/>
        </p:blipFill>
        <p:spPr>
          <a:xfrm>
            <a:off x="1160478" y="848696"/>
            <a:ext cx="9932004" cy="5646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676" y="265297"/>
            <a:ext cx="98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Support available for our SEN and more vulnerable students</a:t>
            </a:r>
          </a:p>
        </p:txBody>
      </p:sp>
    </p:spTree>
    <p:extLst>
      <p:ext uri="{BB962C8B-B14F-4D97-AF65-F5344CB8AC3E}">
        <p14:creationId xmlns:p14="http://schemas.microsoft.com/office/powerpoint/2010/main" val="307879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E4F1-8E1D-4F27-B4CC-6DB71D22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Engage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CE9B-C1EB-4DF5-93DD-5D938EB0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 very bespoke and personalised provision for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students who are unable to fully access the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mainstream  classroom.</a:t>
            </a:r>
          </a:p>
          <a:p>
            <a:r>
              <a:rPr lang="en-GB" dirty="0">
                <a:latin typeface="Century Gothic" panose="020B0502020202020204" pitchFamily="34" charset="0"/>
              </a:rPr>
              <a:t>This may be for cognition and learning needs,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Social, emotional and mental health needs or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sensory needs.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 Engage is run by Ms Slatcher a specialist teacher and </a:t>
            </a:r>
          </a:p>
          <a:p>
            <a:pPr marL="0" indent="0">
              <a:buNone/>
            </a:pPr>
            <a:r>
              <a:rPr lang="en-GB" dirty="0">
                <a:latin typeface="Century Gothic" panose="020B0502020202020204" pitchFamily="34" charset="0"/>
              </a:rPr>
              <a:t>Mrs Tarr an experienced HLTA.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5EFDD-0476-4479-AE22-A6EE1214A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94" t="23878" r="34091" b="8708"/>
          <a:stretch/>
        </p:blipFill>
        <p:spPr>
          <a:xfrm>
            <a:off x="8606445" y="688049"/>
            <a:ext cx="2549235" cy="390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89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7128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Introductions: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872152" y="202898"/>
            <a:ext cx="2990336" cy="11121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40642" y="902289"/>
            <a:ext cx="5731510" cy="58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FCBEA7-3D4B-4653-BD55-0DDAC2188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27476"/>
              </p:ext>
            </p:extLst>
          </p:nvPr>
        </p:nvGraphicFramePr>
        <p:xfrm>
          <a:off x="576514" y="153942"/>
          <a:ext cx="8303491" cy="6513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717">
                  <a:extLst>
                    <a:ext uri="{9D8B030D-6E8A-4147-A177-3AD203B41FA5}">
                      <a16:colId xmlns:a16="http://schemas.microsoft.com/office/drawing/2014/main" val="321632646"/>
                    </a:ext>
                  </a:extLst>
                </a:gridCol>
                <a:gridCol w="5957774">
                  <a:extLst>
                    <a:ext uri="{9D8B030D-6E8A-4147-A177-3AD203B41FA5}">
                      <a16:colId xmlns:a16="http://schemas.microsoft.com/office/drawing/2014/main" val="2557540752"/>
                    </a:ext>
                  </a:extLst>
                </a:gridCol>
              </a:tblGrid>
              <a:tr h="88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Intervention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Description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130276329"/>
                  </a:ext>
                </a:extLst>
              </a:tr>
              <a:tr h="1182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Maths intervention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Overlearning of basic maths skills taught in class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Problem solving activities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Repetition and recall of basic facts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Focus on numeracy life skills including time, money and measurements.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2130535639"/>
                  </a:ext>
                </a:extLst>
              </a:tr>
              <a:tr h="142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English intervention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Repetition and recall of spelling, punctuation and grammar rules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Descriptive writing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Word classes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Reading comprehension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Phonic decoding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965349084"/>
                  </a:ext>
                </a:extLst>
              </a:tr>
              <a:tr h="943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Dyslexia intervention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Spelling patterns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Reading and writing strategies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Memory games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Processing support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1959677788"/>
                  </a:ext>
                </a:extLst>
              </a:tr>
              <a:tr h="46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Touch Typing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Online tool to increase typing speed and keyboard familiarity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1011902529"/>
                  </a:ext>
                </a:extLst>
              </a:tr>
              <a:tr h="943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Autism intervention</a:t>
                      </a:r>
                      <a:endParaRPr lang="en-GB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Social skills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Social communication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Empathy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Managing emotions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1494018392"/>
                  </a:ext>
                </a:extLst>
              </a:tr>
              <a:tr h="943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Speech and Language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Letter and word pronunciation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Instigating and maintaining conversation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Implementing Speech and Language resources provided by therapist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1312262335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Lego Build to express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Using Lego as a tool to express themselves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65" marR="62565" marT="0" marB="0"/>
                </a:tc>
                <a:extLst>
                  <a:ext uri="{0D108BD9-81ED-4DB2-BD59-A6C34878D82A}">
                    <a16:rowId xmlns:a16="http://schemas.microsoft.com/office/drawing/2014/main" val="147440274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325EFDD-0476-4479-AE22-A6EE1214A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94" t="23878" r="34091" b="8708"/>
          <a:stretch/>
        </p:blipFill>
        <p:spPr>
          <a:xfrm>
            <a:off x="8880005" y="178434"/>
            <a:ext cx="2549235" cy="3906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28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7280" y="758951"/>
            <a:ext cx="10058400" cy="360077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Thank you for taking the time to read through this – we look forward to meeting you all see you in the months ahead. </a:t>
            </a:r>
            <a:br>
              <a:rPr lang="en-GB" alt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altLang="en-US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5" t="41392" r="73670" b="36903"/>
          <a:stretch/>
        </p:blipFill>
        <p:spPr>
          <a:xfrm>
            <a:off x="10522857" y="0"/>
            <a:ext cx="1619794" cy="1530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7279" y="4359728"/>
            <a:ext cx="10634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In the interim if you have any further questions please email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main.bbs@taw.org.uk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and mark your query Transition</a:t>
            </a:r>
          </a:p>
        </p:txBody>
      </p:sp>
    </p:spTree>
    <p:extLst>
      <p:ext uri="{BB962C8B-B14F-4D97-AF65-F5344CB8AC3E}">
        <p14:creationId xmlns:p14="http://schemas.microsoft.com/office/powerpoint/2010/main" val="135759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Three ‘Small Schools’ you will all be joining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3405" t="41392" r="73670" b="36903"/>
          <a:stretch/>
        </p:blipFill>
        <p:spPr>
          <a:xfrm>
            <a:off x="10672959" y="286603"/>
            <a:ext cx="1158256" cy="10940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97280" y="1819002"/>
            <a:ext cx="9401991" cy="44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to contact when your              child starts with us in September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603346"/>
            <a:ext cx="10058400" cy="44544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Form tutor -First contact for all general concerns and enquiries. (E-mail or note in PSD).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School Manager – for pastoral and welfare concerns.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Head of School – for specific pastoral issues and academic progress.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altLang="en-US" sz="39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School 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23425"/>
              </p:ext>
            </p:extLst>
          </p:nvPr>
        </p:nvGraphicFramePr>
        <p:xfrm>
          <a:off x="1097280" y="2034421"/>
          <a:ext cx="10058400" cy="362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Bell and gates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8.45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Period 1 Tutor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8.45-9.15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Period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9.15-10.15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Period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10.15-11.15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11.15-11.35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Period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11.35-12.35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Period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12.35-1.35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1.35-2.10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19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Period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6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2.15-3.15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0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Our contact with you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603346"/>
            <a:ext cx="10058400" cy="44544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Autumn term – Form tutor “Meet &amp;      Greet” after school session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Two progress reports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 Annual report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900" dirty="0">
                <a:latin typeface="Century Gothic" panose="020B0502020202020204" pitchFamily="34" charset="0"/>
              </a:rPr>
              <a:t>One parents’ evening to meet with subject teachers.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01968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Attendance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414661"/>
            <a:ext cx="10058400" cy="46431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Phone or email the school as soon as possible to inform us if your child is absent </a:t>
            </a:r>
            <a:r>
              <a:rPr lang="en-GB" altLang="en-US" sz="3600" dirty="0">
                <a:latin typeface="Century Gothic" panose="020B0502020202020204" pitchFamily="34" charset="0"/>
                <a:hlinkClick r:id="rId2"/>
              </a:rPr>
              <a:t>attendance.bbs@taw.org.uk</a:t>
            </a:r>
            <a:r>
              <a:rPr lang="en-GB" altLang="en-US" sz="3600" dirty="0">
                <a:latin typeface="Century Gothic" panose="020B0502020202020204" pitchFamily="34" charset="0"/>
              </a:rPr>
              <a:t>  </a:t>
            </a:r>
            <a:r>
              <a:rPr lang="en-GB" sz="3600" dirty="0">
                <a:latin typeface="Century Gothic" panose="020B0502020202020204" pitchFamily="34" charset="0"/>
              </a:rPr>
              <a:t>01952 386554</a:t>
            </a:r>
            <a:endParaRPr lang="en-GB" altLang="en-US" sz="36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altLang="en-US" sz="3600" dirty="0">
                <a:latin typeface="Century Gothic" panose="020B0502020202020204" pitchFamily="34" charset="0"/>
              </a:rPr>
              <a:t>Absences not due to illness are only ever authorised in exceptional circumstances. Please check the school website</a:t>
            </a:r>
          </a:p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  <a:hlinkClick r:id="rId3"/>
              </a:rPr>
              <a:t>https://www.burtonborough.org.uk/our-school/school-policies</a:t>
            </a:r>
            <a:endParaRPr lang="en-GB" altLang="en-US" sz="36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altLang="en-US" sz="39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405" t="41392" r="53225" b="36545"/>
          <a:stretch/>
        </p:blipFill>
        <p:spPr>
          <a:xfrm>
            <a:off x="8959895" y="178228"/>
            <a:ext cx="3033221" cy="11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603"/>
            <a:ext cx="10058400" cy="1450757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Student Wellbeing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68594"/>
            <a:ext cx="10607040" cy="402336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This is very important to us at Burton Borough and we will support your Child’s Wellbeing in a number of ways: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Student Wellbeing Mentors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Staff Wellbeing Mentors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Units covering Wellbeing in PSHE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Wellbeing themed EEL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School counsellors/Anger management intervention/Mental Health Nurse Practitioner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Interventions to support Wellbeing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Century Gothic" panose="020B0502020202020204" pitchFamily="34" charset="0"/>
              </a:rPr>
              <a:t>ELSA trained staff to support individual students.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802" y="286603"/>
            <a:ext cx="302997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52" t="16068" r="16786" b="14268"/>
          <a:stretch/>
        </p:blipFill>
        <p:spPr>
          <a:xfrm>
            <a:off x="1611085" y="-1"/>
            <a:ext cx="8926285" cy="63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70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10486</TotalTime>
  <Words>691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Century Gothic</vt:lpstr>
      <vt:lpstr>Wingdings</vt:lpstr>
      <vt:lpstr>Retrospect</vt:lpstr>
      <vt:lpstr>Burton Borough School  </vt:lpstr>
      <vt:lpstr>Introductions:</vt:lpstr>
      <vt:lpstr>Three ‘Small Schools’ you will all be joining</vt:lpstr>
      <vt:lpstr> Who to contact when your              child starts with us in September</vt:lpstr>
      <vt:lpstr> The School Day</vt:lpstr>
      <vt:lpstr> Our contact with you</vt:lpstr>
      <vt:lpstr> Attendance</vt:lpstr>
      <vt:lpstr>Student Wellbeing</vt:lpstr>
      <vt:lpstr>PowerPoint Presentation</vt:lpstr>
      <vt:lpstr> </vt:lpstr>
      <vt:lpstr> </vt:lpstr>
      <vt:lpstr>PowerPoint Presentation</vt:lpstr>
      <vt:lpstr>Homework</vt:lpstr>
      <vt:lpstr>PowerPoint Presentation</vt:lpstr>
      <vt:lpstr> </vt:lpstr>
      <vt:lpstr> </vt:lpstr>
      <vt:lpstr>Just a few of the amazing clubs your children will be able to join</vt:lpstr>
      <vt:lpstr>PowerPoint Presentation</vt:lpstr>
      <vt:lpstr>Engage </vt:lpstr>
      <vt:lpstr>PowerPoint Presentation</vt:lpstr>
      <vt:lpstr>Thank you for taking the time to read through this – we look forward to meeting you all see you in the months ahead.  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Burton Borough  Small Schools</dc:title>
  <dc:creator>Carter, Christine</dc:creator>
  <cp:lastModifiedBy>Moody, Nicola</cp:lastModifiedBy>
  <cp:revision>84</cp:revision>
  <cp:lastPrinted>2017-06-05T13:31:42Z</cp:lastPrinted>
  <dcterms:created xsi:type="dcterms:W3CDTF">2017-05-17T12:19:15Z</dcterms:created>
  <dcterms:modified xsi:type="dcterms:W3CDTF">2020-06-24T20:03:15Z</dcterms:modified>
</cp:coreProperties>
</file>