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sson, Caroline" initials="SC" lastIdx="2" clrIdx="0">
    <p:extLst>
      <p:ext uri="{19B8F6BF-5375-455C-9EA6-DF929625EA0E}">
        <p15:presenceInfo xmlns:p15="http://schemas.microsoft.com/office/powerpoint/2012/main" userId="S-1-5-21-1085031214-725345543-1466206357-4049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5-26T15:01:43.171" idx="1">
    <p:pos x="7282" y="2881"/>
    <p:text/>
    <p:extLst>
      <p:ext uri="{C676402C-5697-4E1C-873F-D02D1690AC5C}">
        <p15:threadingInfo xmlns:p15="http://schemas.microsoft.com/office/powerpoint/2012/main" timeZoneBias="-60"/>
      </p:ext>
    </p:extLst>
  </p:cm>
  <p:cm authorId="1" dt="2020-05-26T15:01:43.438" idx="2">
    <p:pos x="10" y="10"/>
    <p:text/>
    <p:extLst>
      <p:ext uri="{C676402C-5697-4E1C-873F-D02D1690AC5C}">
        <p15:threadingInfo xmlns:p15="http://schemas.microsoft.com/office/powerpoint/2012/main" timeZoneBias="-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486DF-4859-4227-BB4C-08CBBC2E04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BEDA432-44B2-440D-94AB-561990382F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438F458-5647-4406-9441-4FFD23DC84AA}"/>
              </a:ext>
            </a:extLst>
          </p:cNvPr>
          <p:cNvSpPr>
            <a:spLocks noGrp="1"/>
          </p:cNvSpPr>
          <p:nvPr>
            <p:ph type="dt" sz="half" idx="10"/>
          </p:nvPr>
        </p:nvSpPr>
        <p:spPr/>
        <p:txBody>
          <a:bodyPr/>
          <a:lstStyle/>
          <a:p>
            <a:fld id="{BFC1D81B-885A-40F5-B207-C90712E8C08E}" type="datetimeFigureOut">
              <a:rPr lang="en-GB" smtClean="0"/>
              <a:t>29/05/2020</a:t>
            </a:fld>
            <a:endParaRPr lang="en-GB" dirty="0"/>
          </a:p>
        </p:txBody>
      </p:sp>
      <p:sp>
        <p:nvSpPr>
          <p:cNvPr id="5" name="Footer Placeholder 4">
            <a:extLst>
              <a:ext uri="{FF2B5EF4-FFF2-40B4-BE49-F238E27FC236}">
                <a16:creationId xmlns:a16="http://schemas.microsoft.com/office/drawing/2014/main" id="{02356C27-C0F7-4D5B-84CA-C91CDA904BC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D6B30B5-8692-40EE-8BD7-BB007DD9EAE6}"/>
              </a:ext>
            </a:extLst>
          </p:cNvPr>
          <p:cNvSpPr>
            <a:spLocks noGrp="1"/>
          </p:cNvSpPr>
          <p:nvPr>
            <p:ph type="sldNum" sz="quarter" idx="12"/>
          </p:nvPr>
        </p:nvSpPr>
        <p:spPr/>
        <p:txBody>
          <a:bodyPr/>
          <a:lstStyle/>
          <a:p>
            <a:fld id="{0D41A6FE-E260-4B62-B7F7-FB7163588F34}" type="slidenum">
              <a:rPr lang="en-GB" smtClean="0"/>
              <a:t>‹#›</a:t>
            </a:fld>
            <a:endParaRPr lang="en-GB" dirty="0"/>
          </a:p>
        </p:txBody>
      </p:sp>
    </p:spTree>
    <p:extLst>
      <p:ext uri="{BB962C8B-B14F-4D97-AF65-F5344CB8AC3E}">
        <p14:creationId xmlns:p14="http://schemas.microsoft.com/office/powerpoint/2010/main" val="2195316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4B352-BC8B-48FE-B329-7743BA4B396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75595F8-EBFC-4210-B7DB-2BA5E6D7A2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381743-866F-48DB-B092-C3D5D111C1FE}"/>
              </a:ext>
            </a:extLst>
          </p:cNvPr>
          <p:cNvSpPr>
            <a:spLocks noGrp="1"/>
          </p:cNvSpPr>
          <p:nvPr>
            <p:ph type="dt" sz="half" idx="10"/>
          </p:nvPr>
        </p:nvSpPr>
        <p:spPr/>
        <p:txBody>
          <a:bodyPr/>
          <a:lstStyle/>
          <a:p>
            <a:fld id="{BFC1D81B-885A-40F5-B207-C90712E8C08E}" type="datetimeFigureOut">
              <a:rPr lang="en-GB" smtClean="0"/>
              <a:t>29/05/2020</a:t>
            </a:fld>
            <a:endParaRPr lang="en-GB" dirty="0"/>
          </a:p>
        </p:txBody>
      </p:sp>
      <p:sp>
        <p:nvSpPr>
          <p:cNvPr id="5" name="Footer Placeholder 4">
            <a:extLst>
              <a:ext uri="{FF2B5EF4-FFF2-40B4-BE49-F238E27FC236}">
                <a16:creationId xmlns:a16="http://schemas.microsoft.com/office/drawing/2014/main" id="{9B001DB3-F2D7-44D3-9362-EF9EB426F21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D3EA62D-0252-474A-A745-976204304508}"/>
              </a:ext>
            </a:extLst>
          </p:cNvPr>
          <p:cNvSpPr>
            <a:spLocks noGrp="1"/>
          </p:cNvSpPr>
          <p:nvPr>
            <p:ph type="sldNum" sz="quarter" idx="12"/>
          </p:nvPr>
        </p:nvSpPr>
        <p:spPr/>
        <p:txBody>
          <a:bodyPr/>
          <a:lstStyle/>
          <a:p>
            <a:fld id="{0D41A6FE-E260-4B62-B7F7-FB7163588F34}" type="slidenum">
              <a:rPr lang="en-GB" smtClean="0"/>
              <a:t>‹#›</a:t>
            </a:fld>
            <a:endParaRPr lang="en-GB" dirty="0"/>
          </a:p>
        </p:txBody>
      </p:sp>
    </p:spTree>
    <p:extLst>
      <p:ext uri="{BB962C8B-B14F-4D97-AF65-F5344CB8AC3E}">
        <p14:creationId xmlns:p14="http://schemas.microsoft.com/office/powerpoint/2010/main" val="466409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448C92-C188-46F4-A481-8BB2287A2D6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DBF09C7-9760-40B9-A3D7-7EBFCE5630F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2B5B5B0-EE3B-4FAB-83FA-29415FCDDBEB}"/>
              </a:ext>
            </a:extLst>
          </p:cNvPr>
          <p:cNvSpPr>
            <a:spLocks noGrp="1"/>
          </p:cNvSpPr>
          <p:nvPr>
            <p:ph type="dt" sz="half" idx="10"/>
          </p:nvPr>
        </p:nvSpPr>
        <p:spPr/>
        <p:txBody>
          <a:bodyPr/>
          <a:lstStyle/>
          <a:p>
            <a:fld id="{BFC1D81B-885A-40F5-B207-C90712E8C08E}" type="datetimeFigureOut">
              <a:rPr lang="en-GB" smtClean="0"/>
              <a:t>29/05/2020</a:t>
            </a:fld>
            <a:endParaRPr lang="en-GB" dirty="0"/>
          </a:p>
        </p:txBody>
      </p:sp>
      <p:sp>
        <p:nvSpPr>
          <p:cNvPr id="5" name="Footer Placeholder 4">
            <a:extLst>
              <a:ext uri="{FF2B5EF4-FFF2-40B4-BE49-F238E27FC236}">
                <a16:creationId xmlns:a16="http://schemas.microsoft.com/office/drawing/2014/main" id="{5F044ED2-F203-4482-ADB2-E8526BF17C1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8245684-0BBE-4778-8CBD-C4A36F16B8CE}"/>
              </a:ext>
            </a:extLst>
          </p:cNvPr>
          <p:cNvSpPr>
            <a:spLocks noGrp="1"/>
          </p:cNvSpPr>
          <p:nvPr>
            <p:ph type="sldNum" sz="quarter" idx="12"/>
          </p:nvPr>
        </p:nvSpPr>
        <p:spPr/>
        <p:txBody>
          <a:bodyPr/>
          <a:lstStyle/>
          <a:p>
            <a:fld id="{0D41A6FE-E260-4B62-B7F7-FB7163588F34}" type="slidenum">
              <a:rPr lang="en-GB" smtClean="0"/>
              <a:t>‹#›</a:t>
            </a:fld>
            <a:endParaRPr lang="en-GB" dirty="0"/>
          </a:p>
        </p:txBody>
      </p:sp>
    </p:spTree>
    <p:extLst>
      <p:ext uri="{BB962C8B-B14F-4D97-AF65-F5344CB8AC3E}">
        <p14:creationId xmlns:p14="http://schemas.microsoft.com/office/powerpoint/2010/main" val="2441053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E74A7-3F24-4D20-B6B2-A2B79D76806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4155FFC-5842-4FF0-9B51-8C8B23F369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8CD33A3-206E-49BB-8D42-11988398BCAF}"/>
              </a:ext>
            </a:extLst>
          </p:cNvPr>
          <p:cNvSpPr>
            <a:spLocks noGrp="1"/>
          </p:cNvSpPr>
          <p:nvPr>
            <p:ph type="dt" sz="half" idx="10"/>
          </p:nvPr>
        </p:nvSpPr>
        <p:spPr/>
        <p:txBody>
          <a:bodyPr/>
          <a:lstStyle/>
          <a:p>
            <a:fld id="{BFC1D81B-885A-40F5-B207-C90712E8C08E}" type="datetimeFigureOut">
              <a:rPr lang="en-GB" smtClean="0"/>
              <a:t>29/05/2020</a:t>
            </a:fld>
            <a:endParaRPr lang="en-GB" dirty="0"/>
          </a:p>
        </p:txBody>
      </p:sp>
      <p:sp>
        <p:nvSpPr>
          <p:cNvPr id="5" name="Footer Placeholder 4">
            <a:extLst>
              <a:ext uri="{FF2B5EF4-FFF2-40B4-BE49-F238E27FC236}">
                <a16:creationId xmlns:a16="http://schemas.microsoft.com/office/drawing/2014/main" id="{66F71B8A-0513-402E-BD4E-E61BE5CA684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A9C9946-3129-40B3-8AF1-27D82A896BC1}"/>
              </a:ext>
            </a:extLst>
          </p:cNvPr>
          <p:cNvSpPr>
            <a:spLocks noGrp="1"/>
          </p:cNvSpPr>
          <p:nvPr>
            <p:ph type="sldNum" sz="quarter" idx="12"/>
          </p:nvPr>
        </p:nvSpPr>
        <p:spPr/>
        <p:txBody>
          <a:bodyPr/>
          <a:lstStyle/>
          <a:p>
            <a:fld id="{0D41A6FE-E260-4B62-B7F7-FB7163588F34}" type="slidenum">
              <a:rPr lang="en-GB" smtClean="0"/>
              <a:t>‹#›</a:t>
            </a:fld>
            <a:endParaRPr lang="en-GB" dirty="0"/>
          </a:p>
        </p:txBody>
      </p:sp>
    </p:spTree>
    <p:extLst>
      <p:ext uri="{BB962C8B-B14F-4D97-AF65-F5344CB8AC3E}">
        <p14:creationId xmlns:p14="http://schemas.microsoft.com/office/powerpoint/2010/main" val="445715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26516-C07B-4661-A3D1-7A6AB81860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8402139-8B4E-42BD-B0E0-34F5D18F97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A9DE9FB-D461-4E5F-9E39-01C592DE0F3A}"/>
              </a:ext>
            </a:extLst>
          </p:cNvPr>
          <p:cNvSpPr>
            <a:spLocks noGrp="1"/>
          </p:cNvSpPr>
          <p:nvPr>
            <p:ph type="dt" sz="half" idx="10"/>
          </p:nvPr>
        </p:nvSpPr>
        <p:spPr/>
        <p:txBody>
          <a:bodyPr/>
          <a:lstStyle/>
          <a:p>
            <a:fld id="{BFC1D81B-885A-40F5-B207-C90712E8C08E}" type="datetimeFigureOut">
              <a:rPr lang="en-GB" smtClean="0"/>
              <a:t>29/05/2020</a:t>
            </a:fld>
            <a:endParaRPr lang="en-GB" dirty="0"/>
          </a:p>
        </p:txBody>
      </p:sp>
      <p:sp>
        <p:nvSpPr>
          <p:cNvPr id="5" name="Footer Placeholder 4">
            <a:extLst>
              <a:ext uri="{FF2B5EF4-FFF2-40B4-BE49-F238E27FC236}">
                <a16:creationId xmlns:a16="http://schemas.microsoft.com/office/drawing/2014/main" id="{38BA0CE7-63D7-4C30-9D74-5AEE6BB2384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C9806B6-65FD-4C40-A6D3-DF9A7F0F2BF3}"/>
              </a:ext>
            </a:extLst>
          </p:cNvPr>
          <p:cNvSpPr>
            <a:spLocks noGrp="1"/>
          </p:cNvSpPr>
          <p:nvPr>
            <p:ph type="sldNum" sz="quarter" idx="12"/>
          </p:nvPr>
        </p:nvSpPr>
        <p:spPr/>
        <p:txBody>
          <a:bodyPr/>
          <a:lstStyle/>
          <a:p>
            <a:fld id="{0D41A6FE-E260-4B62-B7F7-FB7163588F34}" type="slidenum">
              <a:rPr lang="en-GB" smtClean="0"/>
              <a:t>‹#›</a:t>
            </a:fld>
            <a:endParaRPr lang="en-GB" dirty="0"/>
          </a:p>
        </p:txBody>
      </p:sp>
    </p:spTree>
    <p:extLst>
      <p:ext uri="{BB962C8B-B14F-4D97-AF65-F5344CB8AC3E}">
        <p14:creationId xmlns:p14="http://schemas.microsoft.com/office/powerpoint/2010/main" val="1739520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64B02-071D-4CCE-81AE-6B64DC482C8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EB67F6C-ECA1-4F7E-833D-ADF69BF3E2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DDCDD0F-687C-41A5-A6F4-2FEDFF86DAD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169F3DE-E356-4073-985E-9CA67BAC5553}"/>
              </a:ext>
            </a:extLst>
          </p:cNvPr>
          <p:cNvSpPr>
            <a:spLocks noGrp="1"/>
          </p:cNvSpPr>
          <p:nvPr>
            <p:ph type="dt" sz="half" idx="10"/>
          </p:nvPr>
        </p:nvSpPr>
        <p:spPr/>
        <p:txBody>
          <a:bodyPr/>
          <a:lstStyle/>
          <a:p>
            <a:fld id="{BFC1D81B-885A-40F5-B207-C90712E8C08E}" type="datetimeFigureOut">
              <a:rPr lang="en-GB" smtClean="0"/>
              <a:t>29/05/2020</a:t>
            </a:fld>
            <a:endParaRPr lang="en-GB" dirty="0"/>
          </a:p>
        </p:txBody>
      </p:sp>
      <p:sp>
        <p:nvSpPr>
          <p:cNvPr id="6" name="Footer Placeholder 5">
            <a:extLst>
              <a:ext uri="{FF2B5EF4-FFF2-40B4-BE49-F238E27FC236}">
                <a16:creationId xmlns:a16="http://schemas.microsoft.com/office/drawing/2014/main" id="{FC6346C9-AD71-4BB9-9FD5-823F100A260C}"/>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82B863B9-E1B4-43D1-A387-30A2D9D988C8}"/>
              </a:ext>
            </a:extLst>
          </p:cNvPr>
          <p:cNvSpPr>
            <a:spLocks noGrp="1"/>
          </p:cNvSpPr>
          <p:nvPr>
            <p:ph type="sldNum" sz="quarter" idx="12"/>
          </p:nvPr>
        </p:nvSpPr>
        <p:spPr/>
        <p:txBody>
          <a:bodyPr/>
          <a:lstStyle/>
          <a:p>
            <a:fld id="{0D41A6FE-E260-4B62-B7F7-FB7163588F34}" type="slidenum">
              <a:rPr lang="en-GB" smtClean="0"/>
              <a:t>‹#›</a:t>
            </a:fld>
            <a:endParaRPr lang="en-GB" dirty="0"/>
          </a:p>
        </p:txBody>
      </p:sp>
    </p:spTree>
    <p:extLst>
      <p:ext uri="{BB962C8B-B14F-4D97-AF65-F5344CB8AC3E}">
        <p14:creationId xmlns:p14="http://schemas.microsoft.com/office/powerpoint/2010/main" val="3704306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7F105-3958-4FE8-B766-3902A6C0776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F70F551-74F6-4DF0-B71B-9CB0F2F29C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97EE1E7-273A-4F65-A454-F99A548D028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9B24909-B7D3-41A7-BABD-60E746C4E0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86639A-57B9-4DFB-A396-4E84E9A747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4E6D5AD-ECA3-4B10-AA78-4CE7D79F5022}"/>
              </a:ext>
            </a:extLst>
          </p:cNvPr>
          <p:cNvSpPr>
            <a:spLocks noGrp="1"/>
          </p:cNvSpPr>
          <p:nvPr>
            <p:ph type="dt" sz="half" idx="10"/>
          </p:nvPr>
        </p:nvSpPr>
        <p:spPr/>
        <p:txBody>
          <a:bodyPr/>
          <a:lstStyle/>
          <a:p>
            <a:fld id="{BFC1D81B-885A-40F5-B207-C90712E8C08E}" type="datetimeFigureOut">
              <a:rPr lang="en-GB" smtClean="0"/>
              <a:t>29/05/2020</a:t>
            </a:fld>
            <a:endParaRPr lang="en-GB" dirty="0"/>
          </a:p>
        </p:txBody>
      </p:sp>
      <p:sp>
        <p:nvSpPr>
          <p:cNvPr id="8" name="Footer Placeholder 7">
            <a:extLst>
              <a:ext uri="{FF2B5EF4-FFF2-40B4-BE49-F238E27FC236}">
                <a16:creationId xmlns:a16="http://schemas.microsoft.com/office/drawing/2014/main" id="{1B326770-6BF0-4488-B254-9B93835D10AB}"/>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CAF6FC0B-3FF9-4AAF-8DB3-4AE132AD15F0}"/>
              </a:ext>
            </a:extLst>
          </p:cNvPr>
          <p:cNvSpPr>
            <a:spLocks noGrp="1"/>
          </p:cNvSpPr>
          <p:nvPr>
            <p:ph type="sldNum" sz="quarter" idx="12"/>
          </p:nvPr>
        </p:nvSpPr>
        <p:spPr/>
        <p:txBody>
          <a:bodyPr/>
          <a:lstStyle/>
          <a:p>
            <a:fld id="{0D41A6FE-E260-4B62-B7F7-FB7163588F34}" type="slidenum">
              <a:rPr lang="en-GB" smtClean="0"/>
              <a:t>‹#›</a:t>
            </a:fld>
            <a:endParaRPr lang="en-GB" dirty="0"/>
          </a:p>
        </p:txBody>
      </p:sp>
    </p:spTree>
    <p:extLst>
      <p:ext uri="{BB962C8B-B14F-4D97-AF65-F5344CB8AC3E}">
        <p14:creationId xmlns:p14="http://schemas.microsoft.com/office/powerpoint/2010/main" val="3225060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D8FC8-1C9D-4BF3-A7FC-113B9E9A14D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D211738-9758-4763-8585-B4C0170BA79B}"/>
              </a:ext>
            </a:extLst>
          </p:cNvPr>
          <p:cNvSpPr>
            <a:spLocks noGrp="1"/>
          </p:cNvSpPr>
          <p:nvPr>
            <p:ph type="dt" sz="half" idx="10"/>
          </p:nvPr>
        </p:nvSpPr>
        <p:spPr/>
        <p:txBody>
          <a:bodyPr/>
          <a:lstStyle/>
          <a:p>
            <a:fld id="{BFC1D81B-885A-40F5-B207-C90712E8C08E}" type="datetimeFigureOut">
              <a:rPr lang="en-GB" smtClean="0"/>
              <a:t>29/05/2020</a:t>
            </a:fld>
            <a:endParaRPr lang="en-GB" dirty="0"/>
          </a:p>
        </p:txBody>
      </p:sp>
      <p:sp>
        <p:nvSpPr>
          <p:cNvPr id="4" name="Footer Placeholder 3">
            <a:extLst>
              <a:ext uri="{FF2B5EF4-FFF2-40B4-BE49-F238E27FC236}">
                <a16:creationId xmlns:a16="http://schemas.microsoft.com/office/drawing/2014/main" id="{56A513D7-5DE8-4A5C-9365-2C227E1F3458}"/>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0204C291-2DE0-4071-8EB3-406F6FD5E013}"/>
              </a:ext>
            </a:extLst>
          </p:cNvPr>
          <p:cNvSpPr>
            <a:spLocks noGrp="1"/>
          </p:cNvSpPr>
          <p:nvPr>
            <p:ph type="sldNum" sz="quarter" idx="12"/>
          </p:nvPr>
        </p:nvSpPr>
        <p:spPr/>
        <p:txBody>
          <a:bodyPr/>
          <a:lstStyle/>
          <a:p>
            <a:fld id="{0D41A6FE-E260-4B62-B7F7-FB7163588F34}" type="slidenum">
              <a:rPr lang="en-GB" smtClean="0"/>
              <a:t>‹#›</a:t>
            </a:fld>
            <a:endParaRPr lang="en-GB" dirty="0"/>
          </a:p>
        </p:txBody>
      </p:sp>
    </p:spTree>
    <p:extLst>
      <p:ext uri="{BB962C8B-B14F-4D97-AF65-F5344CB8AC3E}">
        <p14:creationId xmlns:p14="http://schemas.microsoft.com/office/powerpoint/2010/main" val="227489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A2C59C-3EFD-419E-AEF6-F90AD7B0C500}"/>
              </a:ext>
            </a:extLst>
          </p:cNvPr>
          <p:cNvSpPr>
            <a:spLocks noGrp="1"/>
          </p:cNvSpPr>
          <p:nvPr>
            <p:ph type="dt" sz="half" idx="10"/>
          </p:nvPr>
        </p:nvSpPr>
        <p:spPr/>
        <p:txBody>
          <a:bodyPr/>
          <a:lstStyle/>
          <a:p>
            <a:fld id="{BFC1D81B-885A-40F5-B207-C90712E8C08E}" type="datetimeFigureOut">
              <a:rPr lang="en-GB" smtClean="0"/>
              <a:t>29/05/2020</a:t>
            </a:fld>
            <a:endParaRPr lang="en-GB" dirty="0"/>
          </a:p>
        </p:txBody>
      </p:sp>
      <p:sp>
        <p:nvSpPr>
          <p:cNvPr id="3" name="Footer Placeholder 2">
            <a:extLst>
              <a:ext uri="{FF2B5EF4-FFF2-40B4-BE49-F238E27FC236}">
                <a16:creationId xmlns:a16="http://schemas.microsoft.com/office/drawing/2014/main" id="{DD6DA312-5B7F-4504-86F2-8C063DAA63DD}"/>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DD07C26E-6299-4571-BBD7-7D684CBC83CD}"/>
              </a:ext>
            </a:extLst>
          </p:cNvPr>
          <p:cNvSpPr>
            <a:spLocks noGrp="1"/>
          </p:cNvSpPr>
          <p:nvPr>
            <p:ph type="sldNum" sz="quarter" idx="12"/>
          </p:nvPr>
        </p:nvSpPr>
        <p:spPr/>
        <p:txBody>
          <a:bodyPr/>
          <a:lstStyle/>
          <a:p>
            <a:fld id="{0D41A6FE-E260-4B62-B7F7-FB7163588F34}" type="slidenum">
              <a:rPr lang="en-GB" smtClean="0"/>
              <a:t>‹#›</a:t>
            </a:fld>
            <a:endParaRPr lang="en-GB" dirty="0"/>
          </a:p>
        </p:txBody>
      </p:sp>
    </p:spTree>
    <p:extLst>
      <p:ext uri="{BB962C8B-B14F-4D97-AF65-F5344CB8AC3E}">
        <p14:creationId xmlns:p14="http://schemas.microsoft.com/office/powerpoint/2010/main" val="3330828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E5D2C-96BB-45B8-BAD2-F0BF3B32DE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31DAAF6-3043-458E-A511-F05ADE72B9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802BCCB-EDCF-48E8-8354-3158E7F657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4C8C05-ABE5-4992-A105-C50F0CFC20D6}"/>
              </a:ext>
            </a:extLst>
          </p:cNvPr>
          <p:cNvSpPr>
            <a:spLocks noGrp="1"/>
          </p:cNvSpPr>
          <p:nvPr>
            <p:ph type="dt" sz="half" idx="10"/>
          </p:nvPr>
        </p:nvSpPr>
        <p:spPr/>
        <p:txBody>
          <a:bodyPr/>
          <a:lstStyle/>
          <a:p>
            <a:fld id="{BFC1D81B-885A-40F5-B207-C90712E8C08E}" type="datetimeFigureOut">
              <a:rPr lang="en-GB" smtClean="0"/>
              <a:t>29/05/2020</a:t>
            </a:fld>
            <a:endParaRPr lang="en-GB" dirty="0"/>
          </a:p>
        </p:txBody>
      </p:sp>
      <p:sp>
        <p:nvSpPr>
          <p:cNvPr id="6" name="Footer Placeholder 5">
            <a:extLst>
              <a:ext uri="{FF2B5EF4-FFF2-40B4-BE49-F238E27FC236}">
                <a16:creationId xmlns:a16="http://schemas.microsoft.com/office/drawing/2014/main" id="{DECA8702-6B9A-4B89-AA10-920740BEC878}"/>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0B93F62D-6409-4FC2-96A8-8868B0F2C1E7}"/>
              </a:ext>
            </a:extLst>
          </p:cNvPr>
          <p:cNvSpPr>
            <a:spLocks noGrp="1"/>
          </p:cNvSpPr>
          <p:nvPr>
            <p:ph type="sldNum" sz="quarter" idx="12"/>
          </p:nvPr>
        </p:nvSpPr>
        <p:spPr/>
        <p:txBody>
          <a:bodyPr/>
          <a:lstStyle/>
          <a:p>
            <a:fld id="{0D41A6FE-E260-4B62-B7F7-FB7163588F34}" type="slidenum">
              <a:rPr lang="en-GB" smtClean="0"/>
              <a:t>‹#›</a:t>
            </a:fld>
            <a:endParaRPr lang="en-GB" dirty="0"/>
          </a:p>
        </p:txBody>
      </p:sp>
    </p:spTree>
    <p:extLst>
      <p:ext uri="{BB962C8B-B14F-4D97-AF65-F5344CB8AC3E}">
        <p14:creationId xmlns:p14="http://schemas.microsoft.com/office/powerpoint/2010/main" val="2381761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4B178-283C-4EEB-9B63-7D6208CD7E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D8D8528-CB0A-466C-B191-145157D850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037AD3F0-16CA-4E70-B4C2-2734052F17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FF3FD7-261D-4573-8750-196C2FB47ADE}"/>
              </a:ext>
            </a:extLst>
          </p:cNvPr>
          <p:cNvSpPr>
            <a:spLocks noGrp="1"/>
          </p:cNvSpPr>
          <p:nvPr>
            <p:ph type="dt" sz="half" idx="10"/>
          </p:nvPr>
        </p:nvSpPr>
        <p:spPr/>
        <p:txBody>
          <a:bodyPr/>
          <a:lstStyle/>
          <a:p>
            <a:fld id="{BFC1D81B-885A-40F5-B207-C90712E8C08E}" type="datetimeFigureOut">
              <a:rPr lang="en-GB" smtClean="0"/>
              <a:t>29/05/2020</a:t>
            </a:fld>
            <a:endParaRPr lang="en-GB" dirty="0"/>
          </a:p>
        </p:txBody>
      </p:sp>
      <p:sp>
        <p:nvSpPr>
          <p:cNvPr id="6" name="Footer Placeholder 5">
            <a:extLst>
              <a:ext uri="{FF2B5EF4-FFF2-40B4-BE49-F238E27FC236}">
                <a16:creationId xmlns:a16="http://schemas.microsoft.com/office/drawing/2014/main" id="{47E0C5D5-C556-44EC-BA62-78FAC0C1E49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EA1942D-4CC6-4350-B1A2-DB4FEF117DD9}"/>
              </a:ext>
            </a:extLst>
          </p:cNvPr>
          <p:cNvSpPr>
            <a:spLocks noGrp="1"/>
          </p:cNvSpPr>
          <p:nvPr>
            <p:ph type="sldNum" sz="quarter" idx="12"/>
          </p:nvPr>
        </p:nvSpPr>
        <p:spPr/>
        <p:txBody>
          <a:bodyPr/>
          <a:lstStyle/>
          <a:p>
            <a:fld id="{0D41A6FE-E260-4B62-B7F7-FB7163588F34}" type="slidenum">
              <a:rPr lang="en-GB" smtClean="0"/>
              <a:t>‹#›</a:t>
            </a:fld>
            <a:endParaRPr lang="en-GB" dirty="0"/>
          </a:p>
        </p:txBody>
      </p:sp>
    </p:spTree>
    <p:extLst>
      <p:ext uri="{BB962C8B-B14F-4D97-AF65-F5344CB8AC3E}">
        <p14:creationId xmlns:p14="http://schemas.microsoft.com/office/powerpoint/2010/main" val="230686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7EFC89-3A93-4B40-9BED-E1CF270EBA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C9ACEC6-23F7-4E15-9C46-0C1F5CD068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00676F-C2B2-44D5-B8C4-373EF7FAD2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C1D81B-885A-40F5-B207-C90712E8C08E}" type="datetimeFigureOut">
              <a:rPr lang="en-GB" smtClean="0"/>
              <a:t>29/05/2020</a:t>
            </a:fld>
            <a:endParaRPr lang="en-GB" dirty="0"/>
          </a:p>
        </p:txBody>
      </p:sp>
      <p:sp>
        <p:nvSpPr>
          <p:cNvPr id="5" name="Footer Placeholder 4">
            <a:extLst>
              <a:ext uri="{FF2B5EF4-FFF2-40B4-BE49-F238E27FC236}">
                <a16:creationId xmlns:a16="http://schemas.microsoft.com/office/drawing/2014/main" id="{B34185E3-7E88-495A-99AA-9892A20736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4FD910A4-8D6C-468F-8764-4DC6374DB4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41A6FE-E260-4B62-B7F7-FB7163588F34}" type="slidenum">
              <a:rPr lang="en-GB" smtClean="0"/>
              <a:t>‹#›</a:t>
            </a:fld>
            <a:endParaRPr lang="en-GB" dirty="0"/>
          </a:p>
        </p:txBody>
      </p:sp>
    </p:spTree>
    <p:extLst>
      <p:ext uri="{BB962C8B-B14F-4D97-AF65-F5344CB8AC3E}">
        <p14:creationId xmlns:p14="http://schemas.microsoft.com/office/powerpoint/2010/main" val="40929994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newportjuniorschool.org.uk/home/key-info/policies/" TargetMode="Externa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t2-m-954-reading-scales-worksheets_ver_1%20wednesday.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literacyshed.com/the-other-cultures-shed.html" TargetMode="External"/><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hyperlink" Target="https://www.thinkuknow.co.uk/8_10/watch/"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BBA45B7-3FAA-4DC3-A311-04263A078E5A}"/>
              </a:ext>
            </a:extLst>
          </p:cNvPr>
          <p:cNvPicPr>
            <a:picLocks noChangeAspect="1"/>
          </p:cNvPicPr>
          <p:nvPr/>
        </p:nvPicPr>
        <p:blipFill rotWithShape="1">
          <a:blip r:embed="rId2"/>
          <a:srcRect l="4075" t="14792" r="22522" b="8125"/>
          <a:stretch/>
        </p:blipFill>
        <p:spPr>
          <a:xfrm>
            <a:off x="1650206" y="78581"/>
            <a:ext cx="9272588" cy="6491690"/>
          </a:xfrm>
          <a:prstGeom prst="rect">
            <a:avLst/>
          </a:prstGeom>
        </p:spPr>
      </p:pic>
    </p:spTree>
    <p:extLst>
      <p:ext uri="{BB962C8B-B14F-4D97-AF65-F5344CB8AC3E}">
        <p14:creationId xmlns:p14="http://schemas.microsoft.com/office/powerpoint/2010/main" val="3477343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9678E29-56D3-47AA-80DA-B1A7FE0DF95A}"/>
              </a:ext>
            </a:extLst>
          </p:cNvPr>
          <p:cNvSpPr/>
          <p:nvPr/>
        </p:nvSpPr>
        <p:spPr>
          <a:xfrm>
            <a:off x="300038" y="1135858"/>
            <a:ext cx="11501437" cy="153996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p>
          <a:p>
            <a:pPr algn="ctr"/>
            <a:endParaRPr lang="en-GB" dirty="0" smtClean="0"/>
          </a:p>
          <a:p>
            <a:pPr algn="ctr"/>
            <a:endParaRPr lang="en-GB" dirty="0"/>
          </a:p>
        </p:txBody>
      </p:sp>
      <p:sp>
        <p:nvSpPr>
          <p:cNvPr id="3" name="Subtitle 2">
            <a:extLst>
              <a:ext uri="{FF2B5EF4-FFF2-40B4-BE49-F238E27FC236}">
                <a16:creationId xmlns:a16="http://schemas.microsoft.com/office/drawing/2014/main" id="{4E12DBBD-5759-4C63-BC8B-561A7A72C275}"/>
              </a:ext>
            </a:extLst>
          </p:cNvPr>
          <p:cNvSpPr>
            <a:spLocks noGrp="1"/>
          </p:cNvSpPr>
          <p:nvPr>
            <p:ph type="subTitle" idx="1"/>
          </p:nvPr>
        </p:nvSpPr>
        <p:spPr>
          <a:xfrm>
            <a:off x="300037" y="1202091"/>
            <a:ext cx="11162290" cy="1369476"/>
          </a:xfrm>
        </p:spPr>
        <p:txBody>
          <a:bodyPr>
            <a:noAutofit/>
          </a:bodyPr>
          <a:lstStyle/>
          <a:p>
            <a:pPr algn="l"/>
            <a:r>
              <a:rPr lang="en-GB" sz="1400" dirty="0" smtClean="0"/>
              <a:t>This week we will be revising how to calculate the area of a shape. The area of a shape means looking at the amount of space on the inside of a shape. We do this by counting squares or by calculating length x width.</a:t>
            </a:r>
          </a:p>
          <a:p>
            <a:pPr algn="l"/>
            <a:r>
              <a:rPr lang="en-GB" sz="1400" dirty="0" smtClean="0"/>
              <a:t>You </a:t>
            </a:r>
            <a:r>
              <a:rPr lang="en-GB" sz="1400" dirty="0"/>
              <a:t>can look at the </a:t>
            </a:r>
            <a:r>
              <a:rPr lang="en-GB" sz="1400" dirty="0" smtClean="0"/>
              <a:t>calculation policy for more help:</a:t>
            </a:r>
          </a:p>
          <a:p>
            <a:pPr algn="l"/>
            <a:r>
              <a:rPr lang="en-GB" sz="1600" dirty="0" smtClean="0">
                <a:hlinkClick r:id="rId2"/>
              </a:rPr>
              <a:t>https</a:t>
            </a:r>
            <a:r>
              <a:rPr lang="en-GB" sz="1600" dirty="0">
                <a:hlinkClick r:id="rId2"/>
              </a:rPr>
              <a:t>://</a:t>
            </a:r>
            <a:r>
              <a:rPr lang="en-GB" sz="1600" dirty="0" smtClean="0">
                <a:hlinkClick r:id="rId2"/>
              </a:rPr>
              <a:t>newportjuniorschool.org.uk/home/key-info/policies/</a:t>
            </a:r>
            <a:r>
              <a:rPr lang="en-GB" sz="1600" dirty="0" smtClean="0"/>
              <a:t> </a:t>
            </a:r>
            <a:endParaRPr lang="en-GB" sz="1600" dirty="0"/>
          </a:p>
        </p:txBody>
      </p:sp>
      <p:sp>
        <p:nvSpPr>
          <p:cNvPr id="4" name="Rectangle 3">
            <a:extLst>
              <a:ext uri="{FF2B5EF4-FFF2-40B4-BE49-F238E27FC236}">
                <a16:creationId xmlns:a16="http://schemas.microsoft.com/office/drawing/2014/main" id="{A5F0A27A-A048-4FB7-BBC0-2471C78376C3}"/>
              </a:ext>
            </a:extLst>
          </p:cNvPr>
          <p:cNvSpPr/>
          <p:nvPr/>
        </p:nvSpPr>
        <p:spPr>
          <a:xfrm>
            <a:off x="2032006" y="107455"/>
            <a:ext cx="8127995" cy="923330"/>
          </a:xfrm>
          <a:prstGeom prst="rect">
            <a:avLst/>
          </a:prstGeom>
          <a:noFill/>
        </p:spPr>
        <p:txBody>
          <a:bodyPr wrap="none" lIns="91440" tIns="45720" rIns="91440" bIns="45720">
            <a:spAutoFit/>
          </a:bodyPr>
          <a:lstStyle/>
          <a:p>
            <a:pPr algn="ctr"/>
            <a:r>
              <a:rPr lang="en-US" sz="54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Thursday</a:t>
            </a:r>
            <a:r>
              <a:rPr lang="en-US" sz="5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’s </a:t>
            </a:r>
            <a:r>
              <a:rPr lang="en-US" sz="5400" b="1" cap="none" spc="0" dirty="0" err="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Maths</a:t>
            </a: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for Year </a:t>
            </a:r>
            <a:r>
              <a:rPr lang="en-US" sz="5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4</a:t>
            </a:r>
            <a:endPar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graphicFrame>
        <p:nvGraphicFramePr>
          <p:cNvPr id="7" name="Table 7">
            <a:extLst>
              <a:ext uri="{FF2B5EF4-FFF2-40B4-BE49-F238E27FC236}">
                <a16:creationId xmlns:a16="http://schemas.microsoft.com/office/drawing/2014/main" id="{331DB7C5-76A7-4F30-888C-943BF324E69F}"/>
              </a:ext>
            </a:extLst>
          </p:cNvPr>
          <p:cNvGraphicFramePr>
            <a:graphicFrameLocks noGrp="1"/>
          </p:cNvGraphicFramePr>
          <p:nvPr>
            <p:extLst>
              <p:ext uri="{D42A27DB-BD31-4B8C-83A1-F6EECF244321}">
                <p14:modId xmlns:p14="http://schemas.microsoft.com/office/powerpoint/2010/main" val="1971220059"/>
              </p:ext>
            </p:extLst>
          </p:nvPr>
        </p:nvGraphicFramePr>
        <p:xfrm>
          <a:off x="348937" y="2373745"/>
          <a:ext cx="11494122" cy="4465782"/>
        </p:xfrm>
        <a:graphic>
          <a:graphicData uri="http://schemas.openxmlformats.org/drawingml/2006/table">
            <a:tbl>
              <a:tblPr firstRow="1" bandRow="1">
                <a:tableStyleId>{5C22544A-7EE6-4342-B048-85BDC9FD1C3A}</a:tableStyleId>
              </a:tblPr>
              <a:tblGrid>
                <a:gridCol w="11494122">
                  <a:extLst>
                    <a:ext uri="{9D8B030D-6E8A-4147-A177-3AD203B41FA5}">
                      <a16:colId xmlns:a16="http://schemas.microsoft.com/office/drawing/2014/main" val="2629130885"/>
                    </a:ext>
                  </a:extLst>
                </a:gridCol>
              </a:tblGrid>
              <a:tr h="44657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u="sng" dirty="0" smtClean="0">
                          <a:solidFill>
                            <a:schemeClr val="bg1"/>
                          </a:solidFill>
                        </a:rPr>
                        <a:t>What</a:t>
                      </a:r>
                      <a:r>
                        <a:rPr lang="en-GB" sz="2000" u="sng" baseline="0" dirty="0" smtClean="0">
                          <a:solidFill>
                            <a:schemeClr val="bg1"/>
                          </a:solidFill>
                        </a:rPr>
                        <a:t> is area?</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baseline="0" dirty="0" smtClean="0">
                          <a:solidFill>
                            <a:schemeClr val="bg1"/>
                          </a:solidFill>
                        </a:rPr>
                        <a:t>Have a look at the power point we looked at yesterday to remind yourself of how we calculate area.</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baseline="0" dirty="0" smtClean="0">
                          <a:solidFill>
                            <a:schemeClr val="bg1"/>
                          </a:solidFill>
                        </a:rPr>
                        <a:t>Remember – Area is always written as units squared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baseline="0" dirty="0" smtClean="0">
                          <a:solidFill>
                            <a:schemeClr val="bg1"/>
                          </a:solidFill>
                        </a:rPr>
                        <a:t>Finding the area is very important for laying patios and calculating how much carpet you need for a room and of course the amount of turf needed for a football pitch!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baseline="0"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baseline="0" dirty="0" smtClean="0">
                        <a:solidFill>
                          <a:schemeClr val="bg1"/>
                        </a:solidFill>
                      </a:endParaRPr>
                    </a:p>
                    <a:p>
                      <a:endParaRPr lang="en-GB" baseline="0"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r>
                        <a:rPr lang="en-GB" dirty="0" smtClean="0">
                          <a:solidFill>
                            <a:schemeClr val="bg1"/>
                          </a:solidFill>
                        </a:rPr>
                        <a:t>Today’s work will be calculating the area of different shapes ,</a:t>
                      </a:r>
                      <a:r>
                        <a:rPr lang="en-GB" baseline="0" dirty="0" smtClean="0">
                          <a:solidFill>
                            <a:schemeClr val="bg1"/>
                          </a:solidFill>
                        </a:rPr>
                        <a:t> some involving half squares.</a:t>
                      </a:r>
                      <a:endParaRPr lang="en-GB" dirty="0" smtClean="0">
                        <a:solidFill>
                          <a:schemeClr val="bg1"/>
                        </a:solidFill>
                      </a:endParaRPr>
                    </a:p>
                    <a:p>
                      <a:r>
                        <a:rPr lang="en-GB" dirty="0" smtClean="0">
                          <a:solidFill>
                            <a:schemeClr val="bg1"/>
                          </a:solidFill>
                        </a:rPr>
                        <a:t>Have a look at the differentiated work sheets for today’s activity.</a:t>
                      </a:r>
                    </a:p>
                  </a:txBody>
                  <a:tcPr>
                    <a:solidFill>
                      <a:srgbClr val="92D050"/>
                    </a:solidFill>
                  </a:tcPr>
                </a:tc>
                <a:extLst>
                  <a:ext uri="{0D108BD9-81ED-4DB2-BD59-A6C34878D82A}">
                    <a16:rowId xmlns:a16="http://schemas.microsoft.com/office/drawing/2014/main" val="4226826055"/>
                  </a:ext>
                </a:extLst>
              </a:tr>
            </a:tbl>
          </a:graphicData>
        </a:graphic>
      </p:graphicFrame>
      <p:pic>
        <p:nvPicPr>
          <p:cNvPr id="9" name="Picture 8">
            <a:extLst>
              <a:ext uri="{FF2B5EF4-FFF2-40B4-BE49-F238E27FC236}">
                <a16:creationId xmlns:a16="http://schemas.microsoft.com/office/drawing/2014/main" id="{7E4F0C88-DDEE-47C1-9E9C-1C011732F07B}"/>
              </a:ext>
            </a:extLst>
          </p:cNvPr>
          <p:cNvPicPr>
            <a:picLocks noChangeAspect="1"/>
          </p:cNvPicPr>
          <p:nvPr/>
        </p:nvPicPr>
        <p:blipFill>
          <a:blip r:embed="rId3"/>
          <a:stretch>
            <a:fillRect/>
          </a:stretch>
        </p:blipFill>
        <p:spPr>
          <a:xfrm>
            <a:off x="820662" y="20798"/>
            <a:ext cx="1092995" cy="1109682"/>
          </a:xfrm>
          <a:prstGeom prst="rect">
            <a:avLst/>
          </a:prstGeom>
        </p:spPr>
      </p:pic>
      <p:sp>
        <p:nvSpPr>
          <p:cNvPr id="2" name="TextBox 1">
            <a:hlinkClick r:id="rId4" action="ppaction://hlinkfile"/>
          </p:cNvPr>
          <p:cNvSpPr txBox="1"/>
          <p:nvPr/>
        </p:nvSpPr>
        <p:spPr>
          <a:xfrm>
            <a:off x="8866909" y="2576945"/>
            <a:ext cx="2854036" cy="451918"/>
          </a:xfrm>
          <a:prstGeom prst="rect">
            <a:avLst/>
          </a:prstGeom>
          <a:noFill/>
        </p:spPr>
        <p:txBody>
          <a:bodyPr wrap="square" rtlCol="0">
            <a:spAutoFit/>
          </a:bodyPr>
          <a:lstStyle/>
          <a:p>
            <a:endParaRPr lang="en-GB" dirty="0"/>
          </a:p>
        </p:txBody>
      </p:sp>
      <p:pic>
        <p:nvPicPr>
          <p:cNvPr id="14" name="Picture 13"/>
          <p:cNvPicPr>
            <a:picLocks noChangeAspect="1"/>
          </p:cNvPicPr>
          <p:nvPr/>
        </p:nvPicPr>
        <p:blipFill>
          <a:blip r:embed="rId5"/>
          <a:stretch>
            <a:fillRect/>
          </a:stretch>
        </p:blipFill>
        <p:spPr>
          <a:xfrm>
            <a:off x="7788998" y="3928947"/>
            <a:ext cx="2642807" cy="1830388"/>
          </a:xfrm>
          <a:prstGeom prst="rect">
            <a:avLst/>
          </a:prstGeom>
        </p:spPr>
      </p:pic>
      <p:pic>
        <p:nvPicPr>
          <p:cNvPr id="5" name="Picture 4"/>
          <p:cNvPicPr>
            <a:picLocks noChangeAspect="1"/>
          </p:cNvPicPr>
          <p:nvPr/>
        </p:nvPicPr>
        <p:blipFill>
          <a:blip r:embed="rId6"/>
          <a:stretch>
            <a:fillRect/>
          </a:stretch>
        </p:blipFill>
        <p:spPr>
          <a:xfrm>
            <a:off x="2868744" y="4473329"/>
            <a:ext cx="2857500" cy="1600200"/>
          </a:xfrm>
          <a:prstGeom prst="rect">
            <a:avLst/>
          </a:prstGeom>
        </p:spPr>
      </p:pic>
    </p:spTree>
    <p:extLst>
      <p:ext uri="{BB962C8B-B14F-4D97-AF65-F5344CB8AC3E}">
        <p14:creationId xmlns:p14="http://schemas.microsoft.com/office/powerpoint/2010/main" val="26599436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25A6394-EA96-4452-90EE-5EC4B2DB9373}"/>
              </a:ext>
            </a:extLst>
          </p:cNvPr>
          <p:cNvSpPr/>
          <p:nvPr/>
        </p:nvSpPr>
        <p:spPr>
          <a:xfrm>
            <a:off x="403907" y="1273428"/>
            <a:ext cx="10939141" cy="1588848"/>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86093805-7A61-4AA2-8752-D28CF1AB21BF}"/>
              </a:ext>
            </a:extLst>
          </p:cNvPr>
          <p:cNvSpPr/>
          <p:nvPr/>
        </p:nvSpPr>
        <p:spPr>
          <a:xfrm>
            <a:off x="1854889" y="151208"/>
            <a:ext cx="8325164" cy="923330"/>
          </a:xfrm>
          <a:prstGeom prst="rect">
            <a:avLst/>
          </a:prstGeom>
          <a:noFill/>
        </p:spPr>
        <p:txBody>
          <a:bodyPr wrap="none" lIns="91440" tIns="45720" rIns="91440" bIns="45720">
            <a:spAutoFit/>
          </a:bodyPr>
          <a:lstStyle/>
          <a:p>
            <a:pPr algn="ctr"/>
            <a:r>
              <a:rPr lang="en-US" sz="5400" b="1" dirty="0" smtClean="0">
                <a:ln w="22225">
                  <a:solidFill>
                    <a:schemeClr val="accent2"/>
                  </a:solidFill>
                  <a:prstDash val="solid"/>
                </a:ln>
                <a:solidFill>
                  <a:schemeClr val="accent2">
                    <a:lumMod val="40000"/>
                    <a:lumOff val="60000"/>
                  </a:schemeClr>
                </a:solidFill>
              </a:rPr>
              <a:t>Thursday’s</a:t>
            </a:r>
            <a:r>
              <a:rPr lang="en-US" sz="5400" b="1" cap="none" spc="0" dirty="0" smtClean="0">
                <a:ln w="22225">
                  <a:solidFill>
                    <a:schemeClr val="accent2"/>
                  </a:solidFill>
                  <a:prstDash val="solid"/>
                </a:ln>
                <a:solidFill>
                  <a:schemeClr val="accent2">
                    <a:lumMod val="40000"/>
                    <a:lumOff val="60000"/>
                  </a:schemeClr>
                </a:solidFill>
                <a:effectLst/>
              </a:rPr>
              <a:t> </a:t>
            </a:r>
            <a:r>
              <a:rPr lang="en-US" sz="5400" b="1" cap="none" spc="0" dirty="0">
                <a:ln w="22225">
                  <a:solidFill>
                    <a:schemeClr val="accent2"/>
                  </a:solidFill>
                  <a:prstDash val="solid"/>
                </a:ln>
                <a:solidFill>
                  <a:schemeClr val="accent2">
                    <a:lumMod val="40000"/>
                    <a:lumOff val="60000"/>
                  </a:schemeClr>
                </a:solidFill>
                <a:effectLst/>
              </a:rPr>
              <a:t>English for Year </a:t>
            </a:r>
            <a:r>
              <a:rPr lang="en-US" sz="5400" b="1" cap="none" spc="0" dirty="0" smtClean="0">
                <a:ln w="22225">
                  <a:solidFill>
                    <a:schemeClr val="accent2"/>
                  </a:solidFill>
                  <a:prstDash val="solid"/>
                </a:ln>
                <a:solidFill>
                  <a:schemeClr val="accent2">
                    <a:lumMod val="40000"/>
                    <a:lumOff val="60000"/>
                  </a:schemeClr>
                </a:solidFill>
                <a:effectLst/>
              </a:rPr>
              <a:t>4</a:t>
            </a:r>
            <a:endParaRPr lang="en-US" sz="5400" b="1" cap="none" spc="0" dirty="0">
              <a:ln w="22225">
                <a:solidFill>
                  <a:schemeClr val="accent2"/>
                </a:solidFill>
                <a:prstDash val="solid"/>
              </a:ln>
              <a:solidFill>
                <a:schemeClr val="accent2">
                  <a:lumMod val="40000"/>
                  <a:lumOff val="60000"/>
                </a:schemeClr>
              </a:solidFill>
              <a:effectLst/>
            </a:endParaRPr>
          </a:p>
        </p:txBody>
      </p:sp>
      <p:pic>
        <p:nvPicPr>
          <p:cNvPr id="3" name="Picture 2">
            <a:extLst>
              <a:ext uri="{FF2B5EF4-FFF2-40B4-BE49-F238E27FC236}">
                <a16:creationId xmlns:a16="http://schemas.microsoft.com/office/drawing/2014/main" id="{E3BC4A6A-AC6A-429C-BBCF-AAD921CFEF06}"/>
              </a:ext>
            </a:extLst>
          </p:cNvPr>
          <p:cNvPicPr>
            <a:picLocks noChangeAspect="1"/>
          </p:cNvPicPr>
          <p:nvPr/>
        </p:nvPicPr>
        <p:blipFill>
          <a:blip r:embed="rId2"/>
          <a:stretch>
            <a:fillRect/>
          </a:stretch>
        </p:blipFill>
        <p:spPr>
          <a:xfrm>
            <a:off x="520537" y="58089"/>
            <a:ext cx="999724" cy="1016479"/>
          </a:xfrm>
          <a:prstGeom prst="rect">
            <a:avLst/>
          </a:prstGeom>
        </p:spPr>
      </p:pic>
      <p:sp>
        <p:nvSpPr>
          <p:cNvPr id="4" name="TextBox 3">
            <a:extLst>
              <a:ext uri="{FF2B5EF4-FFF2-40B4-BE49-F238E27FC236}">
                <a16:creationId xmlns:a16="http://schemas.microsoft.com/office/drawing/2014/main" id="{32250018-8683-4601-B728-D14D66FBCDCD}"/>
              </a:ext>
            </a:extLst>
          </p:cNvPr>
          <p:cNvSpPr txBox="1"/>
          <p:nvPr/>
        </p:nvSpPr>
        <p:spPr>
          <a:xfrm>
            <a:off x="520537" y="987101"/>
            <a:ext cx="10760803" cy="2031325"/>
          </a:xfrm>
          <a:prstGeom prst="rect">
            <a:avLst/>
          </a:prstGeom>
          <a:noFill/>
        </p:spPr>
        <p:txBody>
          <a:bodyPr wrap="square" rtlCol="0">
            <a:spAutoFit/>
          </a:bodyPr>
          <a:lstStyle/>
          <a:p>
            <a:endParaRPr lang="en-GB" dirty="0" smtClean="0"/>
          </a:p>
          <a:p>
            <a:r>
              <a:rPr lang="en-GB" dirty="0" smtClean="0"/>
              <a:t>This week we will be looking at stories from different cultures. A culture describes the way people live and around the world there are many different cultures. </a:t>
            </a:r>
          </a:p>
          <a:p>
            <a:r>
              <a:rPr lang="en-GB" dirty="0" smtClean="0"/>
              <a:t>We will be looking at a story from Africa. Watch the clip entitled Zahra from the website below</a:t>
            </a:r>
          </a:p>
          <a:p>
            <a:r>
              <a:rPr lang="en-GB" dirty="0" smtClean="0">
                <a:hlinkClick r:id="rId3"/>
              </a:rPr>
              <a:t>http</a:t>
            </a:r>
            <a:r>
              <a:rPr lang="en-GB" dirty="0">
                <a:hlinkClick r:id="rId3"/>
              </a:rPr>
              <a:t>://</a:t>
            </a:r>
            <a:r>
              <a:rPr lang="en-GB" dirty="0" smtClean="0">
                <a:hlinkClick r:id="rId3"/>
              </a:rPr>
              <a:t>www.literacyshed.com/the-other-cultures-shed.html</a:t>
            </a:r>
            <a:endParaRPr lang="en-GB" dirty="0" smtClean="0"/>
          </a:p>
          <a:p>
            <a:r>
              <a:rPr lang="en-GB" dirty="0" smtClean="0"/>
              <a:t>Today watch the whole thing again.</a:t>
            </a:r>
          </a:p>
          <a:p>
            <a:endParaRPr lang="en-GB" dirty="0"/>
          </a:p>
        </p:txBody>
      </p:sp>
      <p:graphicFrame>
        <p:nvGraphicFramePr>
          <p:cNvPr id="6" name="Table 6">
            <a:extLst>
              <a:ext uri="{FF2B5EF4-FFF2-40B4-BE49-F238E27FC236}">
                <a16:creationId xmlns:a16="http://schemas.microsoft.com/office/drawing/2014/main" id="{1735FF95-6487-4575-903B-20A10801EEA7}"/>
              </a:ext>
            </a:extLst>
          </p:cNvPr>
          <p:cNvGraphicFramePr>
            <a:graphicFrameLocks noGrp="1"/>
          </p:cNvGraphicFramePr>
          <p:nvPr>
            <p:extLst>
              <p:ext uri="{D42A27DB-BD31-4B8C-83A1-F6EECF244321}">
                <p14:modId xmlns:p14="http://schemas.microsoft.com/office/powerpoint/2010/main" val="2213441297"/>
              </p:ext>
            </p:extLst>
          </p:nvPr>
        </p:nvGraphicFramePr>
        <p:xfrm>
          <a:off x="431368" y="2754283"/>
          <a:ext cx="10939140" cy="3760973"/>
        </p:xfrm>
        <a:graphic>
          <a:graphicData uri="http://schemas.openxmlformats.org/drawingml/2006/table">
            <a:tbl>
              <a:tblPr firstRow="1" bandRow="1">
                <a:tableStyleId>{5C22544A-7EE6-4342-B048-85BDC9FD1C3A}</a:tableStyleId>
              </a:tblPr>
              <a:tblGrid>
                <a:gridCol w="10939140">
                  <a:extLst>
                    <a:ext uri="{9D8B030D-6E8A-4147-A177-3AD203B41FA5}">
                      <a16:colId xmlns:a16="http://schemas.microsoft.com/office/drawing/2014/main" val="1535122617"/>
                    </a:ext>
                  </a:extLst>
                </a:gridCol>
              </a:tblGrid>
              <a:tr h="3760973">
                <a:tc>
                  <a:txBody>
                    <a:bodyPr/>
                    <a:lstStyle/>
                    <a:p>
                      <a:r>
                        <a:rPr lang="en-GB" u="none" baseline="0" dirty="0" smtClean="0">
                          <a:solidFill>
                            <a:schemeClr val="accent4">
                              <a:lumMod val="50000"/>
                            </a:schemeClr>
                          </a:solidFill>
                        </a:rPr>
                        <a:t>Think about the story. As it is a silent film you can make up your own narrative. Over the next two days you are going to write your version of the story. Think about the extra details you could add in – where was the village? Who was Zahra? Does she have any family? What was the water for?  How did Zahra feel when she saw the tree that grew? Did the tree actually grow or was Zahra just dreaming it? </a:t>
                      </a:r>
                    </a:p>
                    <a:p>
                      <a:r>
                        <a:rPr lang="en-GB" u="sng" baseline="0" dirty="0" smtClean="0">
                          <a:solidFill>
                            <a:schemeClr val="accent4">
                              <a:lumMod val="50000"/>
                            </a:schemeClr>
                          </a:solidFill>
                        </a:rPr>
                        <a:t>1 star </a:t>
                      </a:r>
                    </a:p>
                    <a:p>
                      <a:r>
                        <a:rPr lang="en-GB" u="none" baseline="0" dirty="0" smtClean="0">
                          <a:solidFill>
                            <a:schemeClr val="accent4">
                              <a:lumMod val="50000"/>
                            </a:schemeClr>
                          </a:solidFill>
                        </a:rPr>
                        <a:t>Begin to write your story remembering correct punctuation.</a:t>
                      </a:r>
                    </a:p>
                    <a:p>
                      <a:r>
                        <a:rPr lang="en-GB" u="sng" baseline="0" dirty="0" smtClean="0">
                          <a:solidFill>
                            <a:schemeClr val="tx1"/>
                          </a:solidFill>
                        </a:rPr>
                        <a:t>2 star</a:t>
                      </a:r>
                    </a:p>
                    <a:p>
                      <a:r>
                        <a:rPr lang="en-GB" u="none" baseline="0" dirty="0" smtClean="0">
                          <a:solidFill>
                            <a:schemeClr val="tx1"/>
                          </a:solidFill>
                        </a:rPr>
                        <a:t>Begin writing your story paragraphing your ideas.</a:t>
                      </a:r>
                    </a:p>
                    <a:p>
                      <a:r>
                        <a:rPr lang="en-GB" sz="1800" b="1" u="sng" kern="1200" dirty="0" smtClean="0">
                          <a:solidFill>
                            <a:schemeClr val="accent2">
                              <a:lumMod val="50000"/>
                            </a:schemeClr>
                          </a:solidFill>
                          <a:effectLst/>
                          <a:latin typeface="+mn-lt"/>
                          <a:ea typeface="+mn-ea"/>
                          <a:cs typeface="+mn-cs"/>
                        </a:rPr>
                        <a:t>3 star</a:t>
                      </a:r>
                    </a:p>
                    <a:p>
                      <a:r>
                        <a:rPr lang="en-GB" sz="1800" b="1" kern="1200" baseline="0" dirty="0" smtClean="0">
                          <a:solidFill>
                            <a:schemeClr val="accent2">
                              <a:lumMod val="50000"/>
                            </a:schemeClr>
                          </a:solidFill>
                          <a:effectLst/>
                          <a:latin typeface="+mn-lt"/>
                          <a:ea typeface="+mn-ea"/>
                          <a:cs typeface="+mn-cs"/>
                        </a:rPr>
                        <a:t>Begin writing your story.</a:t>
                      </a:r>
                    </a:p>
                    <a:p>
                      <a:r>
                        <a:rPr lang="en-GB" sz="1800" b="1" kern="1200" baseline="0" dirty="0" smtClean="0">
                          <a:solidFill>
                            <a:schemeClr val="accent2">
                              <a:lumMod val="50000"/>
                            </a:schemeClr>
                          </a:solidFill>
                          <a:effectLst/>
                          <a:latin typeface="+mn-lt"/>
                          <a:ea typeface="+mn-ea"/>
                          <a:cs typeface="+mn-cs"/>
                        </a:rPr>
                        <a:t>Remember you could</a:t>
                      </a:r>
                    </a:p>
                    <a:p>
                      <a:r>
                        <a:rPr lang="en-GB" sz="1800" b="1" kern="1200" baseline="0" dirty="0" smtClean="0">
                          <a:solidFill>
                            <a:schemeClr val="accent2">
                              <a:lumMod val="50000"/>
                            </a:schemeClr>
                          </a:solidFill>
                          <a:effectLst/>
                          <a:latin typeface="+mn-lt"/>
                          <a:ea typeface="+mn-ea"/>
                          <a:cs typeface="+mn-cs"/>
                        </a:rPr>
                        <a:t> include your improved </a:t>
                      </a:r>
                    </a:p>
                    <a:p>
                      <a:r>
                        <a:rPr lang="en-GB" sz="1800" b="1" kern="1200" baseline="0" dirty="0" smtClean="0">
                          <a:solidFill>
                            <a:schemeClr val="accent2">
                              <a:lumMod val="50000"/>
                            </a:schemeClr>
                          </a:solidFill>
                          <a:effectLst/>
                          <a:latin typeface="+mn-lt"/>
                          <a:ea typeface="+mn-ea"/>
                          <a:cs typeface="+mn-cs"/>
                        </a:rPr>
                        <a:t>paragraph from yesterday</a:t>
                      </a:r>
                      <a:endParaRPr lang="en-GB" sz="1800" b="1" kern="1200" dirty="0" smtClean="0">
                        <a:solidFill>
                          <a:schemeClr val="accent2">
                            <a:lumMod val="50000"/>
                          </a:schemeClr>
                        </a:solidFill>
                        <a:effectLst/>
                        <a:latin typeface="+mn-lt"/>
                        <a:ea typeface="+mn-ea"/>
                        <a:cs typeface="+mn-cs"/>
                      </a:endParaRPr>
                    </a:p>
                  </a:txBody>
                  <a:tcPr>
                    <a:solidFill>
                      <a:schemeClr val="accent4">
                        <a:lumMod val="60000"/>
                        <a:lumOff val="40000"/>
                      </a:schemeClr>
                    </a:solidFill>
                  </a:tcPr>
                </a:tc>
                <a:extLst>
                  <a:ext uri="{0D108BD9-81ED-4DB2-BD59-A6C34878D82A}">
                    <a16:rowId xmlns:a16="http://schemas.microsoft.com/office/drawing/2014/main" val="1999602046"/>
                  </a:ext>
                </a:extLst>
              </a:tr>
            </a:tbl>
          </a:graphicData>
        </a:graphic>
      </p:graphicFrame>
      <p:pic>
        <p:nvPicPr>
          <p:cNvPr id="7" name="Picture 6"/>
          <p:cNvPicPr>
            <a:picLocks noChangeAspect="1"/>
          </p:cNvPicPr>
          <p:nvPr/>
        </p:nvPicPr>
        <p:blipFill>
          <a:blip r:embed="rId4"/>
          <a:stretch>
            <a:fillRect/>
          </a:stretch>
        </p:blipFill>
        <p:spPr>
          <a:xfrm>
            <a:off x="8489517" y="4720243"/>
            <a:ext cx="2657475" cy="1724025"/>
          </a:xfrm>
          <a:prstGeom prst="rect">
            <a:avLst/>
          </a:prstGeom>
        </p:spPr>
      </p:pic>
      <p:pic>
        <p:nvPicPr>
          <p:cNvPr id="10" name="Picture 9"/>
          <p:cNvPicPr>
            <a:picLocks noChangeAspect="1"/>
          </p:cNvPicPr>
          <p:nvPr/>
        </p:nvPicPr>
        <p:blipFill>
          <a:blip r:embed="rId5"/>
          <a:stretch>
            <a:fillRect/>
          </a:stretch>
        </p:blipFill>
        <p:spPr>
          <a:xfrm>
            <a:off x="5390428" y="4910743"/>
            <a:ext cx="2981325" cy="1533525"/>
          </a:xfrm>
          <a:prstGeom prst="rect">
            <a:avLst/>
          </a:prstGeom>
        </p:spPr>
      </p:pic>
      <p:pic>
        <p:nvPicPr>
          <p:cNvPr id="8" name="Picture 7"/>
          <p:cNvPicPr>
            <a:picLocks noChangeAspect="1"/>
          </p:cNvPicPr>
          <p:nvPr/>
        </p:nvPicPr>
        <p:blipFill>
          <a:blip r:embed="rId6"/>
          <a:stretch>
            <a:fillRect/>
          </a:stretch>
        </p:blipFill>
        <p:spPr>
          <a:xfrm>
            <a:off x="2957112" y="5277006"/>
            <a:ext cx="2209800" cy="1238250"/>
          </a:xfrm>
          <a:prstGeom prst="rect">
            <a:avLst/>
          </a:prstGeom>
        </p:spPr>
      </p:pic>
    </p:spTree>
    <p:extLst>
      <p:ext uri="{BB962C8B-B14F-4D97-AF65-F5344CB8AC3E}">
        <p14:creationId xmlns:p14="http://schemas.microsoft.com/office/powerpoint/2010/main" val="10718364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2E5A79C-6F59-477B-8E14-AB8D295AEEB0}"/>
              </a:ext>
            </a:extLst>
          </p:cNvPr>
          <p:cNvSpPr/>
          <p:nvPr/>
        </p:nvSpPr>
        <p:spPr>
          <a:xfrm>
            <a:off x="3027442" y="-106933"/>
            <a:ext cx="6332375" cy="923330"/>
          </a:xfrm>
          <a:prstGeom prst="rect">
            <a:avLst/>
          </a:prstGeom>
          <a:noFill/>
        </p:spPr>
        <p:txBody>
          <a:bodyPr wrap="none" lIns="91440" tIns="45720" rIns="91440" bIns="45720">
            <a:spAutoFit/>
          </a:bodyPr>
          <a:lstStyle/>
          <a:p>
            <a:pPr algn="ctr"/>
            <a:r>
              <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Todays other activity:</a:t>
            </a:r>
          </a:p>
        </p:txBody>
      </p:sp>
      <p:sp>
        <p:nvSpPr>
          <p:cNvPr id="6" name="TextBox 5"/>
          <p:cNvSpPr txBox="1"/>
          <p:nvPr/>
        </p:nvSpPr>
        <p:spPr>
          <a:xfrm>
            <a:off x="526473" y="610210"/>
            <a:ext cx="11296072" cy="6832640"/>
          </a:xfrm>
          <a:prstGeom prst="rect">
            <a:avLst/>
          </a:prstGeom>
          <a:noFill/>
        </p:spPr>
        <p:txBody>
          <a:bodyPr wrap="square" rtlCol="0">
            <a:spAutoFit/>
          </a:bodyPr>
          <a:lstStyle/>
          <a:p>
            <a:pPr lvl="0" algn="ctr"/>
            <a:r>
              <a:rPr lang="en-US" sz="5400" dirty="0" smtClean="0">
                <a:ln w="0"/>
                <a:solidFill>
                  <a:prstClr val="black"/>
                </a:solidFill>
                <a:effectLst>
                  <a:outerShdw blurRad="38100" dist="19050" dir="2700000" algn="tl" rotWithShape="0">
                    <a:prstClr val="black">
                      <a:alpha val="40000"/>
                    </a:prstClr>
                  </a:outerShdw>
                </a:effectLst>
              </a:rPr>
              <a:t>E safety</a:t>
            </a:r>
          </a:p>
          <a:p>
            <a:r>
              <a:rPr lang="en-GB" sz="1600" smtClean="0">
                <a:latin typeface="XCCW Joined 1a" panose="03050602040000000000" pitchFamily="66" charset="0"/>
              </a:rPr>
              <a:t>Watch</a:t>
            </a:r>
            <a:endParaRPr lang="en-GB" sz="1600" dirty="0" smtClean="0">
              <a:latin typeface="XCCW Joined 1a" panose="03050602040000000000" pitchFamily="66" charset="0"/>
            </a:endParaRPr>
          </a:p>
          <a:p>
            <a:r>
              <a:rPr lang="en-GB" sz="1600" dirty="0">
                <a:latin typeface="XCCW Joined 1a" panose="03050602040000000000" pitchFamily="66" charset="0"/>
                <a:hlinkClick r:id="rId2"/>
              </a:rPr>
              <a:t>https://www.thinkuknow.co.uk/8_10/watch</a:t>
            </a:r>
            <a:r>
              <a:rPr lang="en-GB" sz="1600" dirty="0" smtClean="0">
                <a:latin typeface="XCCW Joined 1a" panose="03050602040000000000" pitchFamily="66" charset="0"/>
                <a:hlinkClick r:id="rId2"/>
              </a:rPr>
              <a:t>/</a:t>
            </a:r>
            <a:endParaRPr lang="en-GB" sz="1600" dirty="0" smtClean="0">
              <a:latin typeface="XCCW Joined 1a" panose="03050602040000000000" pitchFamily="66" charset="0"/>
            </a:endParaRPr>
          </a:p>
          <a:p>
            <a:endParaRPr lang="en-GB" sz="1600" dirty="0">
              <a:latin typeface="XCCW Joined 1a" panose="03050602040000000000" pitchFamily="66" charset="0"/>
            </a:endParaRPr>
          </a:p>
          <a:p>
            <a:r>
              <a:rPr lang="en-GB" sz="1600" dirty="0" smtClean="0">
                <a:latin typeface="XCCW Joined 1a" panose="03050602040000000000" pitchFamily="66" charset="0"/>
              </a:rPr>
              <a:t>Please note that you may have to copy and paste the website into the tool bar.</a:t>
            </a:r>
          </a:p>
          <a:p>
            <a:endParaRPr lang="en-GB" sz="1600" dirty="0">
              <a:latin typeface="XCCW Joined 1a" panose="03050602040000000000" pitchFamily="66" charset="0"/>
            </a:endParaRPr>
          </a:p>
          <a:p>
            <a:r>
              <a:rPr lang="en-GB" sz="1600" dirty="0" smtClean="0">
                <a:latin typeface="XCCW Joined 1a" panose="03050602040000000000" pitchFamily="66" charset="0"/>
              </a:rPr>
              <a:t>Now think about these questions:</a:t>
            </a:r>
          </a:p>
          <a:p>
            <a:endParaRPr lang="en-GB" sz="1600" dirty="0" smtClean="0">
              <a:latin typeface="XCCW Joined 1a" panose="03050602040000000000" pitchFamily="66" charset="0"/>
            </a:endParaRPr>
          </a:p>
          <a:p>
            <a:pPr marL="342900" indent="-342900">
              <a:buAutoNum type="arabicPeriod"/>
            </a:pPr>
            <a:r>
              <a:rPr lang="en-GB" sz="1600" dirty="0" smtClean="0">
                <a:latin typeface="XCCW Joined 1a" panose="03050602040000000000" pitchFamily="66" charset="0"/>
              </a:rPr>
              <a:t>What did you think about Play, Like, Share?</a:t>
            </a:r>
          </a:p>
          <a:p>
            <a:pPr marL="342900" indent="-342900">
              <a:buAutoNum type="arabicPeriod"/>
            </a:pPr>
            <a:endParaRPr lang="en-GB" sz="1600" dirty="0">
              <a:latin typeface="XCCW Joined 1a" panose="03050602040000000000" pitchFamily="66" charset="0"/>
            </a:endParaRPr>
          </a:p>
          <a:p>
            <a:pPr marL="342900" indent="-342900">
              <a:buAutoNum type="arabicPeriod"/>
            </a:pPr>
            <a:r>
              <a:rPr lang="en-GB" sz="1600" dirty="0" smtClean="0">
                <a:latin typeface="XCCW Joined 1a" panose="03050602040000000000" pitchFamily="66" charset="0"/>
              </a:rPr>
              <a:t>What different things do the children like to do online?</a:t>
            </a:r>
          </a:p>
          <a:p>
            <a:pPr marL="342900" indent="-342900">
              <a:buAutoNum type="arabicPeriod"/>
            </a:pPr>
            <a:endParaRPr lang="en-GB" sz="1600" dirty="0">
              <a:latin typeface="XCCW Joined 1a" panose="03050602040000000000" pitchFamily="66" charset="0"/>
            </a:endParaRPr>
          </a:p>
          <a:p>
            <a:pPr marL="342900" indent="-342900">
              <a:buAutoNum type="arabicPeriod"/>
            </a:pPr>
            <a:r>
              <a:rPr lang="en-GB" sz="1600" dirty="0" smtClean="0">
                <a:latin typeface="XCCW Joined 1a" panose="03050602040000000000" pitchFamily="66" charset="0"/>
              </a:rPr>
              <a:t>What problem did Alfie face at the beginning of the cartoon?</a:t>
            </a:r>
          </a:p>
          <a:p>
            <a:pPr marL="342900" indent="-342900">
              <a:buAutoNum type="arabicPeriod"/>
            </a:pPr>
            <a:endParaRPr lang="en-GB" sz="1600" dirty="0">
              <a:latin typeface="XCCW Joined 1a" panose="03050602040000000000" pitchFamily="66" charset="0"/>
            </a:endParaRPr>
          </a:p>
          <a:p>
            <a:pPr marL="342900" indent="-342900">
              <a:buAutoNum type="arabicPeriod"/>
            </a:pPr>
            <a:r>
              <a:rPr lang="en-GB" sz="1600" dirty="0" smtClean="0">
                <a:latin typeface="XCCW Joined 1a" panose="03050602040000000000" pitchFamily="66" charset="0"/>
              </a:rPr>
              <a:t>How did the gamer make Alfie feel?</a:t>
            </a:r>
          </a:p>
          <a:p>
            <a:pPr marL="342900" indent="-342900">
              <a:buAutoNum type="arabicPeriod"/>
            </a:pPr>
            <a:endParaRPr lang="en-GB" sz="1600" dirty="0">
              <a:latin typeface="XCCW Joined 1a" panose="03050602040000000000" pitchFamily="66" charset="0"/>
            </a:endParaRPr>
          </a:p>
          <a:p>
            <a:pPr marL="342900" indent="-342900">
              <a:buAutoNum type="arabicPeriod"/>
            </a:pPr>
            <a:r>
              <a:rPr lang="en-GB" sz="1600" dirty="0" smtClean="0">
                <a:latin typeface="XCCW Joined 1a" panose="03050602040000000000" pitchFamily="66" charset="0"/>
              </a:rPr>
              <a:t>What did Alfie do when he thought something was not quite right?</a:t>
            </a:r>
          </a:p>
          <a:p>
            <a:pPr marL="342900" indent="-342900">
              <a:buAutoNum type="arabicPeriod"/>
            </a:pPr>
            <a:endParaRPr lang="en-GB" sz="1600" dirty="0">
              <a:latin typeface="XCCW Joined 1a" panose="03050602040000000000" pitchFamily="66" charset="0"/>
            </a:endParaRPr>
          </a:p>
          <a:p>
            <a:pPr marL="342900" indent="-342900">
              <a:buAutoNum type="arabicPeriod"/>
            </a:pPr>
            <a:r>
              <a:rPr lang="en-GB" sz="1600" dirty="0" smtClean="0">
                <a:latin typeface="XCCW Joined 1a" panose="03050602040000000000" pitchFamily="66" charset="0"/>
              </a:rPr>
              <a:t>What happened when Selfie’s video was made public? How did it make them feel?</a:t>
            </a:r>
          </a:p>
          <a:p>
            <a:pPr marL="342900" indent="-342900">
              <a:buAutoNum type="arabicPeriod"/>
            </a:pPr>
            <a:endParaRPr lang="en-GB" sz="1600" dirty="0">
              <a:latin typeface="XCCW Joined 1a" panose="03050602040000000000" pitchFamily="66" charset="0"/>
            </a:endParaRPr>
          </a:p>
          <a:p>
            <a:r>
              <a:rPr lang="en-GB" sz="1600" dirty="0" smtClean="0">
                <a:latin typeface="XCCW Joined 1a" panose="03050602040000000000" pitchFamily="66" charset="0"/>
              </a:rPr>
              <a:t>If you are completing this activity with a parent you could share your thoughts with them. </a:t>
            </a:r>
          </a:p>
          <a:p>
            <a:endParaRPr lang="en-GB" sz="1600" dirty="0">
              <a:latin typeface="XCCW Joined 1a" panose="03050602040000000000" pitchFamily="66" charset="0"/>
            </a:endParaRPr>
          </a:p>
          <a:p>
            <a:endParaRPr lang="en-GB" sz="1600" dirty="0" smtClean="0">
              <a:latin typeface="XCCW Joined 1a" panose="03050602040000000000" pitchFamily="66" charset="0"/>
            </a:endParaRPr>
          </a:p>
        </p:txBody>
      </p:sp>
    </p:spTree>
    <p:extLst>
      <p:ext uri="{BB962C8B-B14F-4D97-AF65-F5344CB8AC3E}">
        <p14:creationId xmlns:p14="http://schemas.microsoft.com/office/powerpoint/2010/main" val="4088334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3889</TotalTime>
  <Words>473</Words>
  <Application>Microsoft Office PowerPoint</Application>
  <PresentationFormat>Widescreen</PresentationFormat>
  <Paragraphs>57</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XCCW Joined 1a</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Moody, Nicola</dc:creator>
  <cp:lastModifiedBy>Sisson, Caroline</cp:lastModifiedBy>
  <cp:revision>100</cp:revision>
  <dcterms:created xsi:type="dcterms:W3CDTF">2020-03-17T11:23:57Z</dcterms:created>
  <dcterms:modified xsi:type="dcterms:W3CDTF">2020-05-29T15:53:23Z</dcterms:modified>
</cp:coreProperties>
</file>