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sson, Caroline" initials="SC" lastIdx="2" clrIdx="0">
    <p:extLst>
      <p:ext uri="{19B8F6BF-5375-455C-9EA6-DF929625EA0E}">
        <p15:presenceInfo xmlns:p15="http://schemas.microsoft.com/office/powerpoint/2012/main" userId="S-1-5-21-1085031214-725345543-1466206357-404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4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6T15:01:43.171" idx="1">
    <p:pos x="7282" y="2881"/>
    <p:text/>
    <p:extLst>
      <p:ext uri="{C676402C-5697-4E1C-873F-D02D1690AC5C}">
        <p15:threadingInfo xmlns:p15="http://schemas.microsoft.com/office/powerpoint/2012/main" timeZoneBias="-60"/>
      </p:ext>
    </p:extLst>
  </p:cm>
  <p:cm authorId="1" dt="2020-05-26T15:01:43.438" idx="2">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86DF-4859-4227-BB4C-08CBBC2E0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EDA432-44B2-440D-94AB-561990382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38F458-5647-4406-9441-4FFD23DC84AA}"/>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5" name="Footer Placeholder 4">
            <a:extLst>
              <a:ext uri="{FF2B5EF4-FFF2-40B4-BE49-F238E27FC236}">
                <a16:creationId xmlns:a16="http://schemas.microsoft.com/office/drawing/2014/main" id="{02356C27-C0F7-4D5B-84CA-C91CDA904B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6B30B5-8692-40EE-8BD7-BB007DD9EAE6}"/>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19531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B352-BC8B-48FE-B329-7743BA4B39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5595F8-EBFC-4210-B7DB-2BA5E6D7A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81743-866F-48DB-B092-C3D5D111C1FE}"/>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5" name="Footer Placeholder 4">
            <a:extLst>
              <a:ext uri="{FF2B5EF4-FFF2-40B4-BE49-F238E27FC236}">
                <a16:creationId xmlns:a16="http://schemas.microsoft.com/office/drawing/2014/main" id="{9B001DB3-F2D7-44D3-9362-EF9EB426F2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3EA62D-0252-474A-A745-976204304508}"/>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46640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48C92-C188-46F4-A481-8BB2287A2D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F09C7-9760-40B9-A3D7-7EBFCE563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5B5B0-EE3B-4FAB-83FA-29415FCDDBEB}"/>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5" name="Footer Placeholder 4">
            <a:extLst>
              <a:ext uri="{FF2B5EF4-FFF2-40B4-BE49-F238E27FC236}">
                <a16:creationId xmlns:a16="http://schemas.microsoft.com/office/drawing/2014/main" id="{5F044ED2-F203-4482-ADB2-E8526BF17C1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245684-0BBE-4778-8CBD-C4A36F16B8CE}"/>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44105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A7-3F24-4D20-B6B2-A2B79D7680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155FFC-5842-4FF0-9B51-8C8B23F36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D33A3-206E-49BB-8D42-11988398BCAF}"/>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5" name="Footer Placeholder 4">
            <a:extLst>
              <a:ext uri="{FF2B5EF4-FFF2-40B4-BE49-F238E27FC236}">
                <a16:creationId xmlns:a16="http://schemas.microsoft.com/office/drawing/2014/main" id="{66F71B8A-0513-402E-BD4E-E61BE5CA684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9C9946-3129-40B3-8AF1-27D82A896BC1}"/>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44571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6516-C07B-4661-A3D1-7A6AB8186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402139-8B4E-42BD-B0E0-34F5D18F9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DE9FB-D461-4E5F-9E39-01C592DE0F3A}"/>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5" name="Footer Placeholder 4">
            <a:extLst>
              <a:ext uri="{FF2B5EF4-FFF2-40B4-BE49-F238E27FC236}">
                <a16:creationId xmlns:a16="http://schemas.microsoft.com/office/drawing/2014/main" id="{38BA0CE7-63D7-4C30-9D74-5AEE6BB238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806B6-65FD-4C40-A6D3-DF9A7F0F2BF3}"/>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17395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4B02-071D-4CCE-81AE-6B64DC482C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67F6C-ECA1-4F7E-833D-ADF69BF3E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CDD0F-687C-41A5-A6F4-2FEDFF86D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69F3DE-E356-4073-985E-9CA67BAC5553}"/>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6" name="Footer Placeholder 5">
            <a:extLst>
              <a:ext uri="{FF2B5EF4-FFF2-40B4-BE49-F238E27FC236}">
                <a16:creationId xmlns:a16="http://schemas.microsoft.com/office/drawing/2014/main" id="{FC6346C9-AD71-4BB9-9FD5-823F100A260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2B863B9-E1B4-43D1-A387-30A2D9D988C8}"/>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370430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105-3958-4FE8-B766-3902A6C077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0F551-74F6-4DF0-B71B-9CB0F2F29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7EE1E7-273A-4F65-A454-F99A548D02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B24909-B7D3-41A7-BABD-60E746C4E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6639A-57B9-4DFB-A396-4E84E9A74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E6D5AD-ECA3-4B10-AA78-4CE7D79F5022}"/>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8" name="Footer Placeholder 7">
            <a:extLst>
              <a:ext uri="{FF2B5EF4-FFF2-40B4-BE49-F238E27FC236}">
                <a16:creationId xmlns:a16="http://schemas.microsoft.com/office/drawing/2014/main" id="{1B326770-6BF0-4488-B254-9B93835D10A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AF6FC0B-3FF9-4AAF-8DB3-4AE132AD15F0}"/>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32250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8FC8-1C9D-4BF3-A7FC-113B9E9A14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211738-9758-4763-8585-B4C0170BA79B}"/>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4" name="Footer Placeholder 3">
            <a:extLst>
              <a:ext uri="{FF2B5EF4-FFF2-40B4-BE49-F238E27FC236}">
                <a16:creationId xmlns:a16="http://schemas.microsoft.com/office/drawing/2014/main" id="{56A513D7-5DE8-4A5C-9365-2C227E1F345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204C291-2DE0-4071-8EB3-406F6FD5E013}"/>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2748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2C59C-3EFD-419E-AEF6-F90AD7B0C500}"/>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3" name="Footer Placeholder 2">
            <a:extLst>
              <a:ext uri="{FF2B5EF4-FFF2-40B4-BE49-F238E27FC236}">
                <a16:creationId xmlns:a16="http://schemas.microsoft.com/office/drawing/2014/main" id="{DD6DA312-5B7F-4504-86F2-8C063DAA63D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D07C26E-6299-4571-BBD7-7D684CBC83CD}"/>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33308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5D2C-96BB-45B8-BAD2-F0BF3B32D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DAAF6-3043-458E-A511-F05ADE72B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02BCCB-EDCF-48E8-8354-3158E7F65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C8C05-ABE5-4992-A105-C50F0CFC20D6}"/>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6" name="Footer Placeholder 5">
            <a:extLst>
              <a:ext uri="{FF2B5EF4-FFF2-40B4-BE49-F238E27FC236}">
                <a16:creationId xmlns:a16="http://schemas.microsoft.com/office/drawing/2014/main" id="{DECA8702-6B9A-4B89-AA10-920740BEC87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B93F62D-6409-4FC2-96A8-8868B0F2C1E7}"/>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381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B178-283C-4EEB-9B63-7D6208CD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8D8528-CB0A-466C-B191-145157D85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37AD3F0-16CA-4E70-B4C2-2734052F1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F3FD7-261D-4573-8750-196C2FB47ADE}"/>
              </a:ext>
            </a:extLst>
          </p:cNvPr>
          <p:cNvSpPr>
            <a:spLocks noGrp="1"/>
          </p:cNvSpPr>
          <p:nvPr>
            <p:ph type="dt" sz="half" idx="10"/>
          </p:nvPr>
        </p:nvSpPr>
        <p:spPr/>
        <p:txBody>
          <a:bodyPr/>
          <a:lstStyle/>
          <a:p>
            <a:fld id="{BFC1D81B-885A-40F5-B207-C90712E8C08E}" type="datetimeFigureOut">
              <a:rPr lang="en-GB" smtClean="0"/>
              <a:t>27/05/2020</a:t>
            </a:fld>
            <a:endParaRPr lang="en-GB" dirty="0"/>
          </a:p>
        </p:txBody>
      </p:sp>
      <p:sp>
        <p:nvSpPr>
          <p:cNvPr id="6" name="Footer Placeholder 5">
            <a:extLst>
              <a:ext uri="{FF2B5EF4-FFF2-40B4-BE49-F238E27FC236}">
                <a16:creationId xmlns:a16="http://schemas.microsoft.com/office/drawing/2014/main" id="{47E0C5D5-C556-44EC-BA62-78FAC0C1E4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A1942D-4CC6-4350-B1A2-DB4FEF117DD9}"/>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3068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EFC89-3A93-4B40-9BED-E1CF270EB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ACEC6-23F7-4E15-9C46-0C1F5CD06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0676F-C2B2-44D5-B8C4-373EF7FAD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1D81B-885A-40F5-B207-C90712E8C08E}" type="datetimeFigureOut">
              <a:rPr lang="en-GB" smtClean="0"/>
              <a:t>27/05/2020</a:t>
            </a:fld>
            <a:endParaRPr lang="en-GB" dirty="0"/>
          </a:p>
        </p:txBody>
      </p:sp>
      <p:sp>
        <p:nvSpPr>
          <p:cNvPr id="5" name="Footer Placeholder 4">
            <a:extLst>
              <a:ext uri="{FF2B5EF4-FFF2-40B4-BE49-F238E27FC236}">
                <a16:creationId xmlns:a16="http://schemas.microsoft.com/office/drawing/2014/main" id="{B34185E3-7E88-495A-99AA-9892A2073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FD910A4-8D6C-468F-8764-4DC6374DB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1A6FE-E260-4B62-B7F7-FB7163588F34}" type="slidenum">
              <a:rPr lang="en-GB" smtClean="0"/>
              <a:t>‹#›</a:t>
            </a:fld>
            <a:endParaRPr lang="en-GB" dirty="0"/>
          </a:p>
        </p:txBody>
      </p:sp>
    </p:spTree>
    <p:extLst>
      <p:ext uri="{BB962C8B-B14F-4D97-AF65-F5344CB8AC3E}">
        <p14:creationId xmlns:p14="http://schemas.microsoft.com/office/powerpoint/2010/main" val="409299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ewportjuniorschool.org.uk/home/key-info/policies/"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t2-m-954-reading-scales-worksheets_ver_1%20wednesday.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iteracyshed.com/the-other-cultures-shed.html"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A45B7-3FAA-4DC3-A311-04263A078E5A}"/>
              </a:ext>
            </a:extLst>
          </p:cNvPr>
          <p:cNvPicPr>
            <a:picLocks noChangeAspect="1"/>
          </p:cNvPicPr>
          <p:nvPr/>
        </p:nvPicPr>
        <p:blipFill rotWithShape="1">
          <a:blip r:embed="rId2"/>
          <a:srcRect l="4075" t="14792" r="22522" b="8125"/>
          <a:stretch/>
        </p:blipFill>
        <p:spPr>
          <a:xfrm>
            <a:off x="1650206" y="78581"/>
            <a:ext cx="9272588" cy="6491690"/>
          </a:xfrm>
          <a:prstGeom prst="rect">
            <a:avLst/>
          </a:prstGeom>
        </p:spPr>
      </p:pic>
    </p:spTree>
    <p:extLst>
      <p:ext uri="{BB962C8B-B14F-4D97-AF65-F5344CB8AC3E}">
        <p14:creationId xmlns:p14="http://schemas.microsoft.com/office/powerpoint/2010/main" val="3477343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678E29-56D3-47AA-80DA-B1A7FE0DF95A}"/>
              </a:ext>
            </a:extLst>
          </p:cNvPr>
          <p:cNvSpPr/>
          <p:nvPr/>
        </p:nvSpPr>
        <p:spPr>
          <a:xfrm>
            <a:off x="300038" y="1135858"/>
            <a:ext cx="11501437" cy="192166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a:extLst>
              <a:ext uri="{FF2B5EF4-FFF2-40B4-BE49-F238E27FC236}">
                <a16:creationId xmlns:a16="http://schemas.microsoft.com/office/drawing/2014/main" id="{4E12DBBD-5759-4C63-BC8B-561A7A72C275}"/>
              </a:ext>
            </a:extLst>
          </p:cNvPr>
          <p:cNvSpPr>
            <a:spLocks noGrp="1"/>
          </p:cNvSpPr>
          <p:nvPr>
            <p:ph type="subTitle" idx="1"/>
          </p:nvPr>
        </p:nvSpPr>
        <p:spPr>
          <a:xfrm>
            <a:off x="300037" y="1202091"/>
            <a:ext cx="11162290" cy="1369476"/>
          </a:xfrm>
        </p:spPr>
        <p:txBody>
          <a:bodyPr>
            <a:noAutofit/>
          </a:bodyPr>
          <a:lstStyle/>
          <a:p>
            <a:pPr algn="l"/>
            <a:r>
              <a:rPr lang="en-GB" sz="1400" dirty="0" smtClean="0"/>
              <a:t>This week we will be revising how to calculate the area of a shape. The area of a shape means looking at the amount of space on the inside of a shape. We do this by counting squares or by calculating length x width.</a:t>
            </a:r>
          </a:p>
          <a:p>
            <a:pPr algn="l"/>
            <a:r>
              <a:rPr lang="en-GB" sz="1400" dirty="0" smtClean="0"/>
              <a:t>You </a:t>
            </a:r>
            <a:r>
              <a:rPr lang="en-GB" sz="1400" dirty="0"/>
              <a:t>can look at the calculation policy for more </a:t>
            </a:r>
            <a:r>
              <a:rPr lang="en-GB" sz="1400" dirty="0" smtClean="0"/>
              <a:t>help:</a:t>
            </a:r>
          </a:p>
          <a:p>
            <a:pPr algn="l"/>
            <a:r>
              <a:rPr lang="en-GB" sz="1600" dirty="0" smtClean="0">
                <a:hlinkClick r:id="rId2"/>
              </a:rPr>
              <a:t>https</a:t>
            </a:r>
            <a:r>
              <a:rPr lang="en-GB" sz="1600" dirty="0">
                <a:hlinkClick r:id="rId2"/>
              </a:rPr>
              <a:t>://newportjuniorschool.org.uk/home/key-info/policies/</a:t>
            </a:r>
            <a:r>
              <a:rPr lang="en-GB" sz="1600" dirty="0"/>
              <a:t> </a:t>
            </a:r>
          </a:p>
        </p:txBody>
      </p:sp>
      <p:sp>
        <p:nvSpPr>
          <p:cNvPr id="4" name="Rectangle 3">
            <a:extLst>
              <a:ext uri="{FF2B5EF4-FFF2-40B4-BE49-F238E27FC236}">
                <a16:creationId xmlns:a16="http://schemas.microsoft.com/office/drawing/2014/main" id="{A5F0A27A-A048-4FB7-BBC0-2471C78376C3}"/>
              </a:ext>
            </a:extLst>
          </p:cNvPr>
          <p:cNvSpPr/>
          <p:nvPr/>
        </p:nvSpPr>
        <p:spPr>
          <a:xfrm>
            <a:off x="2180987" y="107455"/>
            <a:ext cx="7830029"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Tuesday</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Maths</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for Year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7" name="Table 7">
            <a:extLst>
              <a:ext uri="{FF2B5EF4-FFF2-40B4-BE49-F238E27FC236}">
                <a16:creationId xmlns:a16="http://schemas.microsoft.com/office/drawing/2014/main" id="{331DB7C5-76A7-4F30-888C-943BF324E69F}"/>
              </a:ext>
            </a:extLst>
          </p:cNvPr>
          <p:cNvGraphicFramePr>
            <a:graphicFrameLocks noGrp="1"/>
          </p:cNvGraphicFramePr>
          <p:nvPr>
            <p:extLst>
              <p:ext uri="{D42A27DB-BD31-4B8C-83A1-F6EECF244321}">
                <p14:modId xmlns:p14="http://schemas.microsoft.com/office/powerpoint/2010/main" val="437056190"/>
              </p:ext>
            </p:extLst>
          </p:nvPr>
        </p:nvGraphicFramePr>
        <p:xfrm>
          <a:off x="348937" y="3129137"/>
          <a:ext cx="11494122" cy="3530281"/>
        </p:xfrm>
        <a:graphic>
          <a:graphicData uri="http://schemas.openxmlformats.org/drawingml/2006/table">
            <a:tbl>
              <a:tblPr firstRow="1" bandRow="1">
                <a:tableStyleId>{5C22544A-7EE6-4342-B048-85BDC9FD1C3A}</a:tableStyleId>
              </a:tblPr>
              <a:tblGrid>
                <a:gridCol w="11494122">
                  <a:extLst>
                    <a:ext uri="{9D8B030D-6E8A-4147-A177-3AD203B41FA5}">
                      <a16:colId xmlns:a16="http://schemas.microsoft.com/office/drawing/2014/main" val="2629130885"/>
                    </a:ext>
                  </a:extLst>
                </a:gridCol>
              </a:tblGrid>
              <a:tr h="3530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u="sng" dirty="0" smtClean="0">
                          <a:solidFill>
                            <a:schemeClr val="bg1"/>
                          </a:solidFill>
                        </a:rPr>
                        <a:t>What</a:t>
                      </a:r>
                      <a:r>
                        <a:rPr lang="en-GB" sz="2000" u="sng" baseline="0" dirty="0" smtClean="0">
                          <a:solidFill>
                            <a:schemeClr val="bg1"/>
                          </a:solidFill>
                        </a:rPr>
                        <a:t> is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solidFill>
                            <a:schemeClr val="bg1"/>
                          </a:solidFill>
                        </a:rPr>
                        <a:t>Have a look at the power point to remind yourself of how we calculate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solidFill>
                            <a:schemeClr val="bg1"/>
                          </a:solidFill>
                        </a:rPr>
                        <a:t>Remember – Area is always written as units squared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endParaRPr lang="en-GB" baseline="0"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Today’s work will be calculating </a:t>
                      </a:r>
                      <a:r>
                        <a:rPr lang="en-GB" dirty="0" smtClean="0">
                          <a:solidFill>
                            <a:schemeClr val="bg1"/>
                          </a:solidFill>
                        </a:rPr>
                        <a:t>the area </a:t>
                      </a:r>
                      <a:r>
                        <a:rPr lang="en-GB" dirty="0" smtClean="0">
                          <a:solidFill>
                            <a:schemeClr val="bg1"/>
                          </a:solidFill>
                        </a:rPr>
                        <a:t>of different </a:t>
                      </a:r>
                      <a:r>
                        <a:rPr lang="en-GB" smtClean="0">
                          <a:solidFill>
                            <a:schemeClr val="bg1"/>
                          </a:solidFill>
                        </a:rPr>
                        <a:t>shapes </a:t>
                      </a:r>
                      <a:r>
                        <a:rPr lang="en-GB" smtClean="0">
                          <a:solidFill>
                            <a:schemeClr val="bg1"/>
                          </a:solidFill>
                        </a:rPr>
                        <a:t> following on</a:t>
                      </a:r>
                      <a:r>
                        <a:rPr lang="en-GB" baseline="0" smtClean="0">
                          <a:solidFill>
                            <a:schemeClr val="bg1"/>
                          </a:solidFill>
                        </a:rPr>
                        <a:t> </a:t>
                      </a:r>
                      <a:r>
                        <a:rPr lang="en-GB" baseline="0" dirty="0" smtClean="0">
                          <a:solidFill>
                            <a:schemeClr val="bg1"/>
                          </a:solidFill>
                        </a:rPr>
                        <a:t>from the power point.</a:t>
                      </a:r>
                      <a:endParaRPr lang="en-GB" dirty="0" smtClean="0">
                        <a:solidFill>
                          <a:schemeClr val="bg1"/>
                        </a:solidFill>
                      </a:endParaRPr>
                    </a:p>
                    <a:p>
                      <a:r>
                        <a:rPr lang="en-GB" dirty="0" smtClean="0">
                          <a:solidFill>
                            <a:schemeClr val="bg1"/>
                          </a:solidFill>
                        </a:rPr>
                        <a:t>Have a look at the differentiated work sheets for today’s activity.</a:t>
                      </a:r>
                    </a:p>
                  </a:txBody>
                  <a:tcPr>
                    <a:solidFill>
                      <a:srgbClr val="92D050"/>
                    </a:solidFill>
                  </a:tcPr>
                </a:tc>
                <a:extLst>
                  <a:ext uri="{0D108BD9-81ED-4DB2-BD59-A6C34878D82A}">
                    <a16:rowId xmlns:a16="http://schemas.microsoft.com/office/drawing/2014/main" val="4226826055"/>
                  </a:ext>
                </a:extLst>
              </a:tr>
            </a:tbl>
          </a:graphicData>
        </a:graphic>
      </p:graphicFrame>
      <p:pic>
        <p:nvPicPr>
          <p:cNvPr id="9" name="Picture 8">
            <a:extLst>
              <a:ext uri="{FF2B5EF4-FFF2-40B4-BE49-F238E27FC236}">
                <a16:creationId xmlns:a16="http://schemas.microsoft.com/office/drawing/2014/main" id="{7E4F0C88-DDEE-47C1-9E9C-1C011732F07B}"/>
              </a:ext>
            </a:extLst>
          </p:cNvPr>
          <p:cNvPicPr>
            <a:picLocks noChangeAspect="1"/>
          </p:cNvPicPr>
          <p:nvPr/>
        </p:nvPicPr>
        <p:blipFill>
          <a:blip r:embed="rId3"/>
          <a:stretch>
            <a:fillRect/>
          </a:stretch>
        </p:blipFill>
        <p:spPr>
          <a:xfrm>
            <a:off x="820662" y="20798"/>
            <a:ext cx="1092995" cy="1109682"/>
          </a:xfrm>
          <a:prstGeom prst="rect">
            <a:avLst/>
          </a:prstGeom>
        </p:spPr>
      </p:pic>
      <p:sp>
        <p:nvSpPr>
          <p:cNvPr id="2" name="TextBox 1">
            <a:hlinkClick r:id="rId4" action="ppaction://hlinkfile"/>
          </p:cNvPr>
          <p:cNvSpPr txBox="1"/>
          <p:nvPr/>
        </p:nvSpPr>
        <p:spPr>
          <a:xfrm>
            <a:off x="8866909" y="2576945"/>
            <a:ext cx="2854036" cy="451918"/>
          </a:xfrm>
          <a:prstGeom prst="rect">
            <a:avLst/>
          </a:prstGeom>
          <a:noFill/>
        </p:spPr>
        <p:txBody>
          <a:bodyPr wrap="square" rtlCol="0">
            <a:spAutoFit/>
          </a:bodyPr>
          <a:lstStyle/>
          <a:p>
            <a:endParaRPr lang="en-GB" dirty="0"/>
          </a:p>
        </p:txBody>
      </p:sp>
      <p:pic>
        <p:nvPicPr>
          <p:cNvPr id="14" name="Picture 13"/>
          <p:cNvPicPr>
            <a:picLocks noChangeAspect="1"/>
          </p:cNvPicPr>
          <p:nvPr/>
        </p:nvPicPr>
        <p:blipFill>
          <a:blip r:embed="rId5"/>
          <a:stretch>
            <a:fillRect/>
          </a:stretch>
        </p:blipFill>
        <p:spPr>
          <a:xfrm>
            <a:off x="6528088" y="3877686"/>
            <a:ext cx="2642807" cy="1830388"/>
          </a:xfrm>
          <a:prstGeom prst="rect">
            <a:avLst/>
          </a:prstGeom>
        </p:spPr>
      </p:pic>
    </p:spTree>
    <p:extLst>
      <p:ext uri="{BB962C8B-B14F-4D97-AF65-F5344CB8AC3E}">
        <p14:creationId xmlns:p14="http://schemas.microsoft.com/office/powerpoint/2010/main" val="2659943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A6394-EA96-4452-90EE-5EC4B2DB9373}"/>
              </a:ext>
            </a:extLst>
          </p:cNvPr>
          <p:cNvSpPr/>
          <p:nvPr/>
        </p:nvSpPr>
        <p:spPr>
          <a:xfrm>
            <a:off x="403907" y="1273428"/>
            <a:ext cx="10939141" cy="158884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6093805-7A61-4AA2-8752-D28CF1AB21BF}"/>
              </a:ext>
            </a:extLst>
          </p:cNvPr>
          <p:cNvSpPr/>
          <p:nvPr/>
        </p:nvSpPr>
        <p:spPr>
          <a:xfrm>
            <a:off x="2003870" y="151208"/>
            <a:ext cx="8027198"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Tuesday’s</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a:ln w="22225">
                  <a:solidFill>
                    <a:schemeClr val="accent2"/>
                  </a:solidFill>
                  <a:prstDash val="solid"/>
                </a:ln>
                <a:solidFill>
                  <a:schemeClr val="accent2">
                    <a:lumMod val="40000"/>
                    <a:lumOff val="60000"/>
                  </a:schemeClr>
                </a:solidFill>
                <a:effectLst/>
              </a:rPr>
              <a:t>English for Year </a:t>
            </a:r>
            <a:r>
              <a:rPr lang="en-US" sz="5400" b="1" cap="none" spc="0" dirty="0" smtClean="0">
                <a:ln w="22225">
                  <a:solidFill>
                    <a:schemeClr val="accent2"/>
                  </a:solidFill>
                  <a:prstDash val="solid"/>
                </a:ln>
                <a:solidFill>
                  <a:schemeClr val="accent2">
                    <a:lumMod val="40000"/>
                    <a:lumOff val="60000"/>
                  </a:schemeClr>
                </a:solidFill>
                <a:effectLst/>
              </a:rPr>
              <a:t>4</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E3BC4A6A-AC6A-429C-BBCF-AAD921CFEF06}"/>
              </a:ext>
            </a:extLst>
          </p:cNvPr>
          <p:cNvPicPr>
            <a:picLocks noChangeAspect="1"/>
          </p:cNvPicPr>
          <p:nvPr/>
        </p:nvPicPr>
        <p:blipFill>
          <a:blip r:embed="rId2"/>
          <a:stretch>
            <a:fillRect/>
          </a:stretch>
        </p:blipFill>
        <p:spPr>
          <a:xfrm>
            <a:off x="520537" y="58089"/>
            <a:ext cx="999724" cy="1016479"/>
          </a:xfrm>
          <a:prstGeom prst="rect">
            <a:avLst/>
          </a:prstGeom>
        </p:spPr>
      </p:pic>
      <p:sp>
        <p:nvSpPr>
          <p:cNvPr id="4" name="TextBox 3">
            <a:extLst>
              <a:ext uri="{FF2B5EF4-FFF2-40B4-BE49-F238E27FC236}">
                <a16:creationId xmlns:a16="http://schemas.microsoft.com/office/drawing/2014/main" id="{32250018-8683-4601-B728-D14D66FBCDCD}"/>
              </a:ext>
            </a:extLst>
          </p:cNvPr>
          <p:cNvSpPr txBox="1"/>
          <p:nvPr/>
        </p:nvSpPr>
        <p:spPr>
          <a:xfrm>
            <a:off x="520537" y="987101"/>
            <a:ext cx="10760803" cy="2031325"/>
          </a:xfrm>
          <a:prstGeom prst="rect">
            <a:avLst/>
          </a:prstGeom>
          <a:noFill/>
        </p:spPr>
        <p:txBody>
          <a:bodyPr wrap="square" rtlCol="0">
            <a:spAutoFit/>
          </a:bodyPr>
          <a:lstStyle/>
          <a:p>
            <a:endParaRPr lang="en-GB" dirty="0" smtClean="0"/>
          </a:p>
          <a:p>
            <a:r>
              <a:rPr lang="en-GB" dirty="0" smtClean="0"/>
              <a:t>This week we will be looking at stories from different cultures. A culture describes the way people live and around the world there are many different cultures. </a:t>
            </a:r>
          </a:p>
          <a:p>
            <a:r>
              <a:rPr lang="en-GB" dirty="0" smtClean="0"/>
              <a:t>We will be looking at a story from Africa. Watch the clip entitled Zahra from the website below(today stop at the point when the water pumps stops.)</a:t>
            </a:r>
          </a:p>
          <a:p>
            <a:r>
              <a:rPr lang="en-GB" dirty="0">
                <a:hlinkClick r:id="rId3"/>
              </a:rPr>
              <a:t>http://</a:t>
            </a:r>
            <a:r>
              <a:rPr lang="en-GB" dirty="0" smtClean="0">
                <a:hlinkClick r:id="rId3"/>
              </a:rPr>
              <a:t>www.literacyshed.com/the-other-cultures-shed.html</a:t>
            </a:r>
            <a:endParaRPr lang="en-GB" dirty="0" smtClean="0"/>
          </a:p>
          <a:p>
            <a:endParaRPr lang="en-GB" dirty="0"/>
          </a:p>
        </p:txBody>
      </p:sp>
      <p:graphicFrame>
        <p:nvGraphicFramePr>
          <p:cNvPr id="6" name="Table 6">
            <a:extLst>
              <a:ext uri="{FF2B5EF4-FFF2-40B4-BE49-F238E27FC236}">
                <a16:creationId xmlns:a16="http://schemas.microsoft.com/office/drawing/2014/main" id="{1735FF95-6487-4575-903B-20A10801EEA7}"/>
              </a:ext>
            </a:extLst>
          </p:cNvPr>
          <p:cNvGraphicFramePr>
            <a:graphicFrameLocks noGrp="1"/>
          </p:cNvGraphicFramePr>
          <p:nvPr>
            <p:extLst>
              <p:ext uri="{D42A27DB-BD31-4B8C-83A1-F6EECF244321}">
                <p14:modId xmlns:p14="http://schemas.microsoft.com/office/powerpoint/2010/main" val="708139688"/>
              </p:ext>
            </p:extLst>
          </p:nvPr>
        </p:nvGraphicFramePr>
        <p:xfrm>
          <a:off x="431368" y="2754283"/>
          <a:ext cx="10939140" cy="3760973"/>
        </p:xfrm>
        <a:graphic>
          <a:graphicData uri="http://schemas.openxmlformats.org/drawingml/2006/table">
            <a:tbl>
              <a:tblPr firstRow="1" bandRow="1">
                <a:tableStyleId>{5C22544A-7EE6-4342-B048-85BDC9FD1C3A}</a:tableStyleId>
              </a:tblPr>
              <a:tblGrid>
                <a:gridCol w="10939140">
                  <a:extLst>
                    <a:ext uri="{9D8B030D-6E8A-4147-A177-3AD203B41FA5}">
                      <a16:colId xmlns:a16="http://schemas.microsoft.com/office/drawing/2014/main" val="1535122617"/>
                    </a:ext>
                  </a:extLst>
                </a:gridCol>
              </a:tblGrid>
              <a:tr h="3760973">
                <a:tc>
                  <a:txBody>
                    <a:bodyPr/>
                    <a:lstStyle/>
                    <a:p>
                      <a:r>
                        <a:rPr lang="en-GB" dirty="0" smtClean="0">
                          <a:solidFill>
                            <a:schemeClr val="tx1"/>
                          </a:solidFill>
                        </a:rPr>
                        <a:t>Today we will</a:t>
                      </a:r>
                      <a:r>
                        <a:rPr lang="en-GB" baseline="0" dirty="0" smtClean="0">
                          <a:solidFill>
                            <a:schemeClr val="tx1"/>
                          </a:solidFill>
                        </a:rPr>
                        <a:t> be working on predictions. A prediction is a sensible guess about what will happen in a story based on what you have seen already.</a:t>
                      </a:r>
                    </a:p>
                    <a:p>
                      <a:r>
                        <a:rPr lang="en-GB" u="sng" baseline="0" dirty="0" smtClean="0">
                          <a:solidFill>
                            <a:schemeClr val="accent4">
                              <a:lumMod val="50000"/>
                            </a:schemeClr>
                          </a:solidFill>
                        </a:rPr>
                        <a:t>1 star</a:t>
                      </a:r>
                    </a:p>
                    <a:p>
                      <a:r>
                        <a:rPr lang="en-GB" sz="1800" b="1" kern="1200" dirty="0" smtClean="0">
                          <a:solidFill>
                            <a:schemeClr val="accent4">
                              <a:lumMod val="50000"/>
                            </a:schemeClr>
                          </a:solidFill>
                          <a:effectLst/>
                          <a:latin typeface="+mn-lt"/>
                          <a:ea typeface="+mn-ea"/>
                          <a:cs typeface="+mn-cs"/>
                        </a:rPr>
                        <a:t>Create a mind map of ideas that you think will happen in the story. </a:t>
                      </a:r>
                      <a:endParaRPr lang="en-GB" baseline="0" dirty="0" smtClean="0">
                        <a:solidFill>
                          <a:schemeClr val="accent4">
                            <a:lumMod val="50000"/>
                          </a:schemeClr>
                        </a:solidFill>
                      </a:endParaRPr>
                    </a:p>
                    <a:p>
                      <a:r>
                        <a:rPr lang="en-GB" u="sng" baseline="0" dirty="0" smtClean="0">
                          <a:solidFill>
                            <a:schemeClr val="tx1"/>
                          </a:solidFill>
                        </a:rPr>
                        <a:t>2 star</a:t>
                      </a:r>
                    </a:p>
                    <a:p>
                      <a:r>
                        <a:rPr lang="en-GB" sz="1800" b="1" kern="1200" dirty="0" smtClean="0">
                          <a:solidFill>
                            <a:schemeClr val="tx1"/>
                          </a:solidFill>
                          <a:effectLst/>
                          <a:latin typeface="+mn-lt"/>
                          <a:ea typeface="+mn-ea"/>
                          <a:cs typeface="+mn-cs"/>
                        </a:rPr>
                        <a:t>What do you think will happen in the story? </a:t>
                      </a:r>
                    </a:p>
                    <a:p>
                      <a:r>
                        <a:rPr lang="en-GB" sz="1800" b="1" kern="1200" dirty="0" smtClean="0">
                          <a:solidFill>
                            <a:schemeClr val="tx1"/>
                          </a:solidFill>
                          <a:effectLst/>
                          <a:latin typeface="+mn-lt"/>
                          <a:ea typeface="+mn-ea"/>
                          <a:cs typeface="+mn-cs"/>
                        </a:rPr>
                        <a:t>Why is she watering the tree? </a:t>
                      </a:r>
                    </a:p>
                    <a:p>
                      <a:r>
                        <a:rPr lang="en-GB" sz="1800" b="1" kern="1200" dirty="0" smtClean="0">
                          <a:solidFill>
                            <a:schemeClr val="tx1"/>
                          </a:solidFill>
                          <a:effectLst/>
                          <a:latin typeface="+mn-lt"/>
                          <a:ea typeface="+mn-ea"/>
                          <a:cs typeface="+mn-cs"/>
                        </a:rPr>
                        <a:t>What do you think the main character’s life is like?</a:t>
                      </a:r>
                      <a:endParaRPr lang="en-GB" baseline="0" dirty="0" smtClean="0">
                        <a:solidFill>
                          <a:schemeClr val="tx1"/>
                        </a:solidFill>
                      </a:endParaRPr>
                    </a:p>
                    <a:p>
                      <a:r>
                        <a:rPr lang="en-GB" sz="1800" b="1" u="sng" kern="1200" dirty="0" smtClean="0">
                          <a:solidFill>
                            <a:schemeClr val="accent2">
                              <a:lumMod val="50000"/>
                            </a:schemeClr>
                          </a:solidFill>
                          <a:effectLst/>
                          <a:latin typeface="+mn-lt"/>
                          <a:ea typeface="+mn-ea"/>
                          <a:cs typeface="+mn-cs"/>
                        </a:rPr>
                        <a:t>3 star</a:t>
                      </a:r>
                    </a:p>
                    <a:p>
                      <a:r>
                        <a:rPr lang="en-GB" sz="1800" b="1" kern="1200" dirty="0" smtClean="0">
                          <a:solidFill>
                            <a:schemeClr val="accent2">
                              <a:lumMod val="50000"/>
                            </a:schemeClr>
                          </a:solidFill>
                          <a:effectLst/>
                          <a:latin typeface="+mn-lt"/>
                          <a:ea typeface="+mn-ea"/>
                          <a:cs typeface="+mn-cs"/>
                        </a:rPr>
                        <a:t>What do you think will happen in the story? </a:t>
                      </a:r>
                    </a:p>
                    <a:p>
                      <a:r>
                        <a:rPr lang="en-GB" sz="1800" b="1" kern="1200" dirty="0" smtClean="0">
                          <a:solidFill>
                            <a:schemeClr val="accent2">
                              <a:lumMod val="50000"/>
                            </a:schemeClr>
                          </a:solidFill>
                          <a:effectLst/>
                          <a:latin typeface="+mn-lt"/>
                          <a:ea typeface="+mn-ea"/>
                          <a:cs typeface="+mn-cs"/>
                        </a:rPr>
                        <a:t>Why is she watering the tree? </a:t>
                      </a:r>
                    </a:p>
                    <a:p>
                      <a:r>
                        <a:rPr lang="en-GB" sz="1800" b="1" kern="1200" dirty="0" smtClean="0">
                          <a:solidFill>
                            <a:schemeClr val="accent2">
                              <a:lumMod val="50000"/>
                            </a:schemeClr>
                          </a:solidFill>
                          <a:effectLst/>
                          <a:latin typeface="+mn-lt"/>
                          <a:ea typeface="+mn-ea"/>
                          <a:cs typeface="+mn-cs"/>
                        </a:rPr>
                        <a:t>What do you think the main character’s life is like? </a:t>
                      </a:r>
                    </a:p>
                    <a:p>
                      <a:r>
                        <a:rPr lang="en-GB" sz="1800" b="1" kern="1200" dirty="0" smtClean="0">
                          <a:solidFill>
                            <a:schemeClr val="accent2">
                              <a:lumMod val="50000"/>
                            </a:schemeClr>
                          </a:solidFill>
                          <a:effectLst/>
                          <a:latin typeface="+mn-lt"/>
                          <a:ea typeface="+mn-ea"/>
                          <a:cs typeface="+mn-cs"/>
                        </a:rPr>
                        <a:t>How is her life different to ours? </a:t>
                      </a:r>
                      <a:endParaRPr lang="en-GB" dirty="0">
                        <a:solidFill>
                          <a:schemeClr val="accent2">
                            <a:lumMod val="50000"/>
                          </a:schemeClr>
                        </a:solidFill>
                      </a:endParaRPr>
                    </a:p>
                  </a:txBody>
                  <a:tcPr>
                    <a:solidFill>
                      <a:schemeClr val="accent4">
                        <a:lumMod val="60000"/>
                        <a:lumOff val="40000"/>
                      </a:schemeClr>
                    </a:solidFill>
                  </a:tcPr>
                </a:tc>
                <a:extLst>
                  <a:ext uri="{0D108BD9-81ED-4DB2-BD59-A6C34878D82A}">
                    <a16:rowId xmlns:a16="http://schemas.microsoft.com/office/drawing/2014/main" val="1999602046"/>
                  </a:ext>
                </a:extLst>
              </a:tr>
            </a:tbl>
          </a:graphicData>
        </a:graphic>
      </p:graphicFrame>
      <p:pic>
        <p:nvPicPr>
          <p:cNvPr id="7" name="Picture 6"/>
          <p:cNvPicPr>
            <a:picLocks noChangeAspect="1"/>
          </p:cNvPicPr>
          <p:nvPr/>
        </p:nvPicPr>
        <p:blipFill>
          <a:blip r:embed="rId4"/>
          <a:stretch>
            <a:fillRect/>
          </a:stretch>
        </p:blipFill>
        <p:spPr>
          <a:xfrm>
            <a:off x="8489517" y="4720243"/>
            <a:ext cx="2657475" cy="1724025"/>
          </a:xfrm>
          <a:prstGeom prst="rect">
            <a:avLst/>
          </a:prstGeom>
        </p:spPr>
      </p:pic>
      <p:pic>
        <p:nvPicPr>
          <p:cNvPr id="10" name="Picture 9"/>
          <p:cNvPicPr>
            <a:picLocks noChangeAspect="1"/>
          </p:cNvPicPr>
          <p:nvPr/>
        </p:nvPicPr>
        <p:blipFill>
          <a:blip r:embed="rId5"/>
          <a:stretch>
            <a:fillRect/>
          </a:stretch>
        </p:blipFill>
        <p:spPr>
          <a:xfrm>
            <a:off x="5390428" y="4910743"/>
            <a:ext cx="2981325" cy="1533525"/>
          </a:xfrm>
          <a:prstGeom prst="rect">
            <a:avLst/>
          </a:prstGeom>
        </p:spPr>
      </p:pic>
    </p:spTree>
    <p:extLst>
      <p:ext uri="{BB962C8B-B14F-4D97-AF65-F5344CB8AC3E}">
        <p14:creationId xmlns:p14="http://schemas.microsoft.com/office/powerpoint/2010/main" val="1071836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5A79C-6F59-477B-8E14-AB8D295AEEB0}"/>
              </a:ext>
            </a:extLst>
          </p:cNvPr>
          <p:cNvSpPr/>
          <p:nvPr/>
        </p:nvSpPr>
        <p:spPr>
          <a:xfrm>
            <a:off x="3027442" y="-106933"/>
            <a:ext cx="6332375"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Todays other activity:</a:t>
            </a:r>
          </a:p>
        </p:txBody>
      </p:sp>
      <p:sp>
        <p:nvSpPr>
          <p:cNvPr id="6" name="TextBox 5"/>
          <p:cNvSpPr txBox="1"/>
          <p:nvPr/>
        </p:nvSpPr>
        <p:spPr>
          <a:xfrm>
            <a:off x="526473" y="610210"/>
            <a:ext cx="11296072" cy="5109091"/>
          </a:xfrm>
          <a:prstGeom prst="rect">
            <a:avLst/>
          </a:prstGeom>
          <a:noFill/>
        </p:spPr>
        <p:txBody>
          <a:bodyPr wrap="square" rtlCol="0">
            <a:spAutoFit/>
          </a:bodyPr>
          <a:lstStyle/>
          <a:p>
            <a:endParaRPr lang="en-GB" sz="1600" dirty="0" smtClean="0">
              <a:latin typeface="XCCW Joined 1a" panose="03050602040000000000" pitchFamily="66" charset="0"/>
            </a:endParaRPr>
          </a:p>
          <a:p>
            <a:endParaRPr lang="en-GB" sz="1600" dirty="0">
              <a:latin typeface="XCCW Joined 1a" panose="03050602040000000000" pitchFamily="66" charset="0"/>
            </a:endParaRPr>
          </a:p>
          <a:p>
            <a:endParaRPr lang="en-GB" sz="1600" dirty="0" smtClean="0">
              <a:latin typeface="XCCW Joined 1a" panose="03050602040000000000" pitchFamily="66" charset="0"/>
            </a:endParaRPr>
          </a:p>
          <a:p>
            <a:pPr lvl="0" algn="ctr"/>
            <a:r>
              <a:rPr lang="en-US" sz="5400" dirty="0">
                <a:ln w="0"/>
                <a:solidFill>
                  <a:prstClr val="black"/>
                </a:solidFill>
                <a:effectLst>
                  <a:outerShdw blurRad="38100" dist="19050" dir="2700000" algn="tl" rotWithShape="0">
                    <a:prstClr val="black">
                      <a:alpha val="40000"/>
                    </a:prstClr>
                  </a:outerShdw>
                </a:effectLst>
              </a:rPr>
              <a:t>River Severn</a:t>
            </a:r>
          </a:p>
          <a:p>
            <a:endParaRPr lang="en-GB" sz="1600" dirty="0">
              <a:latin typeface="XCCW Joined 1a" panose="03050602040000000000" pitchFamily="66" charset="0"/>
            </a:endParaRPr>
          </a:p>
          <a:p>
            <a:endParaRPr lang="en-GB" sz="1600" dirty="0" smtClean="0">
              <a:latin typeface="XCCW Joined 1a" panose="03050602040000000000" pitchFamily="66" charset="0"/>
            </a:endParaRPr>
          </a:p>
          <a:p>
            <a:endParaRPr lang="en-GB" sz="1600" dirty="0">
              <a:latin typeface="XCCW Joined 1a" panose="03050602040000000000" pitchFamily="66" charset="0"/>
            </a:endParaRPr>
          </a:p>
          <a:p>
            <a:r>
              <a:rPr lang="en-GB" sz="1600" dirty="0" smtClean="0">
                <a:latin typeface="XCCW Joined 1a" panose="03050602040000000000" pitchFamily="66" charset="0"/>
              </a:rPr>
              <a:t>The River Severn is one of our local rivers.</a:t>
            </a:r>
          </a:p>
          <a:p>
            <a:r>
              <a:rPr lang="en-GB" sz="1600" dirty="0" smtClean="0">
                <a:latin typeface="XCCW Joined 1a" panose="03050602040000000000" pitchFamily="66" charset="0"/>
              </a:rPr>
              <a:t>Today I would like you to find some facts out about the River Severn.</a:t>
            </a:r>
          </a:p>
          <a:p>
            <a:r>
              <a:rPr lang="en-GB" sz="1600" dirty="0" smtClean="0">
                <a:latin typeface="XCCW Joined 1a" panose="03050602040000000000" pitchFamily="66" charset="0"/>
              </a:rPr>
              <a:t>You could research the source and mouth of the river, towns it passes through, the speed of the river and the question of does it flood and if so what damage does it cause.</a:t>
            </a:r>
          </a:p>
          <a:p>
            <a:endParaRPr lang="en-GB" sz="1600" dirty="0" smtClean="0">
              <a:latin typeface="XCCW Joined 1a" panose="03050602040000000000" pitchFamily="66" charset="0"/>
            </a:endParaRPr>
          </a:p>
          <a:p>
            <a:r>
              <a:rPr lang="en-GB" sz="1600" dirty="0" smtClean="0">
                <a:latin typeface="XCCW Joined 1a" panose="03050602040000000000" pitchFamily="66" charset="0"/>
              </a:rPr>
              <a:t>1 star: Find out 5 facts</a:t>
            </a:r>
          </a:p>
          <a:p>
            <a:r>
              <a:rPr lang="en-GB" sz="1600" dirty="0" smtClean="0">
                <a:latin typeface="XCCW Joined 1a" panose="03050602040000000000" pitchFamily="66" charset="0"/>
              </a:rPr>
              <a:t>2 star :Find 8 facts</a:t>
            </a:r>
          </a:p>
          <a:p>
            <a:r>
              <a:rPr lang="en-GB" sz="1600" dirty="0" smtClean="0">
                <a:latin typeface="XCCW Joined 1a" panose="03050602040000000000" pitchFamily="66" charset="0"/>
              </a:rPr>
              <a:t>3 star: Write 2 paragraphs describing what you have found out</a:t>
            </a:r>
          </a:p>
          <a:p>
            <a:r>
              <a:rPr lang="en-GB" sz="1600" dirty="0">
                <a:latin typeface="XCCW Joined 1a" panose="03050602040000000000" pitchFamily="66" charset="0"/>
              </a:rPr>
              <a:t> </a:t>
            </a:r>
            <a:r>
              <a:rPr lang="en-GB" sz="1600" dirty="0" smtClean="0">
                <a:latin typeface="XCCW Joined 1a" panose="03050602040000000000" pitchFamily="66" charset="0"/>
              </a:rPr>
              <a:t>       about the River Severn.</a:t>
            </a:r>
          </a:p>
          <a:p>
            <a:endParaRPr lang="en-GB" sz="1600" dirty="0" smtClean="0">
              <a:latin typeface="XCCW Joined 1a" panose="03050602040000000000" pitchFamily="66" charset="0"/>
            </a:endParaRPr>
          </a:p>
        </p:txBody>
      </p:sp>
      <p:pic>
        <p:nvPicPr>
          <p:cNvPr id="5" name="Picture 4"/>
          <p:cNvPicPr>
            <a:picLocks noChangeAspect="1"/>
          </p:cNvPicPr>
          <p:nvPr/>
        </p:nvPicPr>
        <p:blipFill>
          <a:blip r:embed="rId2"/>
          <a:stretch>
            <a:fillRect/>
          </a:stretch>
        </p:blipFill>
        <p:spPr>
          <a:xfrm>
            <a:off x="526473" y="816397"/>
            <a:ext cx="2533650" cy="1809750"/>
          </a:xfrm>
          <a:prstGeom prst="rect">
            <a:avLst/>
          </a:prstGeom>
        </p:spPr>
      </p:pic>
      <p:pic>
        <p:nvPicPr>
          <p:cNvPr id="7" name="Picture 6"/>
          <p:cNvPicPr>
            <a:picLocks noChangeAspect="1"/>
          </p:cNvPicPr>
          <p:nvPr/>
        </p:nvPicPr>
        <p:blipFill>
          <a:blip r:embed="rId3"/>
          <a:stretch>
            <a:fillRect/>
          </a:stretch>
        </p:blipFill>
        <p:spPr>
          <a:xfrm>
            <a:off x="9055244" y="4574309"/>
            <a:ext cx="2505075" cy="1828800"/>
          </a:xfrm>
          <a:prstGeom prst="rect">
            <a:avLst/>
          </a:prstGeom>
        </p:spPr>
      </p:pic>
    </p:spTree>
    <p:extLst>
      <p:ext uri="{BB962C8B-B14F-4D97-AF65-F5344CB8AC3E}">
        <p14:creationId xmlns:p14="http://schemas.microsoft.com/office/powerpoint/2010/main" val="4088334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405</Words>
  <Application>Microsoft Office PowerPoint</Application>
  <PresentationFormat>Widescreen</PresentationFormat>
  <Paragraphs>48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XCCW Joined 1a</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Nicola</dc:creator>
  <cp:lastModifiedBy>Sisson, Caroline</cp:lastModifiedBy>
  <cp:revision>88</cp:revision>
  <dcterms:created xsi:type="dcterms:W3CDTF">2020-03-17T11:23:57Z</dcterms:created>
  <dcterms:modified xsi:type="dcterms:W3CDTF">2020-05-27T10:04:17Z</dcterms:modified>
</cp:coreProperties>
</file>