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sson, Caroline" initials="SC" lastIdx="2" clrIdx="0">
    <p:extLst>
      <p:ext uri="{19B8F6BF-5375-455C-9EA6-DF929625EA0E}">
        <p15:presenceInfo xmlns:p15="http://schemas.microsoft.com/office/powerpoint/2012/main" userId="S-1-5-21-1085031214-725345543-1466206357-4049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5-26T15:01:43.171" idx="1">
    <p:pos x="7282" y="2881"/>
    <p:text/>
    <p:extLst>
      <p:ext uri="{C676402C-5697-4E1C-873F-D02D1690AC5C}">
        <p15:threadingInfo xmlns:p15="http://schemas.microsoft.com/office/powerpoint/2012/main" timeZoneBias="-60"/>
      </p:ext>
    </p:extLst>
  </p:cm>
  <p:cm authorId="1" dt="2020-05-26T15:01:43.438" idx="2">
    <p:pos x="10" y="10"/>
    <p:text/>
    <p:extLst>
      <p:ext uri="{C676402C-5697-4E1C-873F-D02D1690AC5C}">
        <p15:threadingInfo xmlns:p15="http://schemas.microsoft.com/office/powerpoint/2012/main" timeZoneBias="-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486DF-4859-4227-BB4C-08CBBC2E04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BEDA432-44B2-440D-94AB-561990382F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438F458-5647-4406-9441-4FFD23DC84AA}"/>
              </a:ext>
            </a:extLst>
          </p:cNvPr>
          <p:cNvSpPr>
            <a:spLocks noGrp="1"/>
          </p:cNvSpPr>
          <p:nvPr>
            <p:ph type="dt" sz="half" idx="10"/>
          </p:nvPr>
        </p:nvSpPr>
        <p:spPr/>
        <p:txBody>
          <a:bodyPr/>
          <a:lstStyle/>
          <a:p>
            <a:fld id="{BFC1D81B-885A-40F5-B207-C90712E8C08E}" type="datetimeFigureOut">
              <a:rPr lang="en-GB" smtClean="0"/>
              <a:t>10/06/2020</a:t>
            </a:fld>
            <a:endParaRPr lang="en-GB" dirty="0"/>
          </a:p>
        </p:txBody>
      </p:sp>
      <p:sp>
        <p:nvSpPr>
          <p:cNvPr id="5" name="Footer Placeholder 4">
            <a:extLst>
              <a:ext uri="{FF2B5EF4-FFF2-40B4-BE49-F238E27FC236}">
                <a16:creationId xmlns:a16="http://schemas.microsoft.com/office/drawing/2014/main" id="{02356C27-C0F7-4D5B-84CA-C91CDA904BC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D6B30B5-8692-40EE-8BD7-BB007DD9EAE6}"/>
              </a:ext>
            </a:extLst>
          </p:cNvPr>
          <p:cNvSpPr>
            <a:spLocks noGrp="1"/>
          </p:cNvSpPr>
          <p:nvPr>
            <p:ph type="sldNum" sz="quarter" idx="12"/>
          </p:nvPr>
        </p:nvSpPr>
        <p:spPr/>
        <p:txBody>
          <a:bodyPr/>
          <a:lstStyle/>
          <a:p>
            <a:fld id="{0D41A6FE-E260-4B62-B7F7-FB7163588F34}" type="slidenum">
              <a:rPr lang="en-GB" smtClean="0"/>
              <a:t>‹#›</a:t>
            </a:fld>
            <a:endParaRPr lang="en-GB" dirty="0"/>
          </a:p>
        </p:txBody>
      </p:sp>
    </p:spTree>
    <p:extLst>
      <p:ext uri="{BB962C8B-B14F-4D97-AF65-F5344CB8AC3E}">
        <p14:creationId xmlns:p14="http://schemas.microsoft.com/office/powerpoint/2010/main" val="2195316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4B352-BC8B-48FE-B329-7743BA4B396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75595F8-EBFC-4210-B7DB-2BA5E6D7A2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381743-866F-48DB-B092-C3D5D111C1FE}"/>
              </a:ext>
            </a:extLst>
          </p:cNvPr>
          <p:cNvSpPr>
            <a:spLocks noGrp="1"/>
          </p:cNvSpPr>
          <p:nvPr>
            <p:ph type="dt" sz="half" idx="10"/>
          </p:nvPr>
        </p:nvSpPr>
        <p:spPr/>
        <p:txBody>
          <a:bodyPr/>
          <a:lstStyle/>
          <a:p>
            <a:fld id="{BFC1D81B-885A-40F5-B207-C90712E8C08E}" type="datetimeFigureOut">
              <a:rPr lang="en-GB" smtClean="0"/>
              <a:t>10/06/2020</a:t>
            </a:fld>
            <a:endParaRPr lang="en-GB" dirty="0"/>
          </a:p>
        </p:txBody>
      </p:sp>
      <p:sp>
        <p:nvSpPr>
          <p:cNvPr id="5" name="Footer Placeholder 4">
            <a:extLst>
              <a:ext uri="{FF2B5EF4-FFF2-40B4-BE49-F238E27FC236}">
                <a16:creationId xmlns:a16="http://schemas.microsoft.com/office/drawing/2014/main" id="{9B001DB3-F2D7-44D3-9362-EF9EB426F21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D3EA62D-0252-474A-A745-976204304508}"/>
              </a:ext>
            </a:extLst>
          </p:cNvPr>
          <p:cNvSpPr>
            <a:spLocks noGrp="1"/>
          </p:cNvSpPr>
          <p:nvPr>
            <p:ph type="sldNum" sz="quarter" idx="12"/>
          </p:nvPr>
        </p:nvSpPr>
        <p:spPr/>
        <p:txBody>
          <a:bodyPr/>
          <a:lstStyle/>
          <a:p>
            <a:fld id="{0D41A6FE-E260-4B62-B7F7-FB7163588F34}" type="slidenum">
              <a:rPr lang="en-GB" smtClean="0"/>
              <a:t>‹#›</a:t>
            </a:fld>
            <a:endParaRPr lang="en-GB" dirty="0"/>
          </a:p>
        </p:txBody>
      </p:sp>
    </p:spTree>
    <p:extLst>
      <p:ext uri="{BB962C8B-B14F-4D97-AF65-F5344CB8AC3E}">
        <p14:creationId xmlns:p14="http://schemas.microsoft.com/office/powerpoint/2010/main" val="466409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448C92-C188-46F4-A481-8BB2287A2D6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DBF09C7-9760-40B9-A3D7-7EBFCE5630F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2B5B5B0-EE3B-4FAB-83FA-29415FCDDBEB}"/>
              </a:ext>
            </a:extLst>
          </p:cNvPr>
          <p:cNvSpPr>
            <a:spLocks noGrp="1"/>
          </p:cNvSpPr>
          <p:nvPr>
            <p:ph type="dt" sz="half" idx="10"/>
          </p:nvPr>
        </p:nvSpPr>
        <p:spPr/>
        <p:txBody>
          <a:bodyPr/>
          <a:lstStyle/>
          <a:p>
            <a:fld id="{BFC1D81B-885A-40F5-B207-C90712E8C08E}" type="datetimeFigureOut">
              <a:rPr lang="en-GB" smtClean="0"/>
              <a:t>10/06/2020</a:t>
            </a:fld>
            <a:endParaRPr lang="en-GB" dirty="0"/>
          </a:p>
        </p:txBody>
      </p:sp>
      <p:sp>
        <p:nvSpPr>
          <p:cNvPr id="5" name="Footer Placeholder 4">
            <a:extLst>
              <a:ext uri="{FF2B5EF4-FFF2-40B4-BE49-F238E27FC236}">
                <a16:creationId xmlns:a16="http://schemas.microsoft.com/office/drawing/2014/main" id="{5F044ED2-F203-4482-ADB2-E8526BF17C1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8245684-0BBE-4778-8CBD-C4A36F16B8CE}"/>
              </a:ext>
            </a:extLst>
          </p:cNvPr>
          <p:cNvSpPr>
            <a:spLocks noGrp="1"/>
          </p:cNvSpPr>
          <p:nvPr>
            <p:ph type="sldNum" sz="quarter" idx="12"/>
          </p:nvPr>
        </p:nvSpPr>
        <p:spPr/>
        <p:txBody>
          <a:bodyPr/>
          <a:lstStyle/>
          <a:p>
            <a:fld id="{0D41A6FE-E260-4B62-B7F7-FB7163588F34}" type="slidenum">
              <a:rPr lang="en-GB" smtClean="0"/>
              <a:t>‹#›</a:t>
            </a:fld>
            <a:endParaRPr lang="en-GB" dirty="0"/>
          </a:p>
        </p:txBody>
      </p:sp>
    </p:spTree>
    <p:extLst>
      <p:ext uri="{BB962C8B-B14F-4D97-AF65-F5344CB8AC3E}">
        <p14:creationId xmlns:p14="http://schemas.microsoft.com/office/powerpoint/2010/main" val="2441053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E74A7-3F24-4D20-B6B2-A2B79D76806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4155FFC-5842-4FF0-9B51-8C8B23F369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8CD33A3-206E-49BB-8D42-11988398BCAF}"/>
              </a:ext>
            </a:extLst>
          </p:cNvPr>
          <p:cNvSpPr>
            <a:spLocks noGrp="1"/>
          </p:cNvSpPr>
          <p:nvPr>
            <p:ph type="dt" sz="half" idx="10"/>
          </p:nvPr>
        </p:nvSpPr>
        <p:spPr/>
        <p:txBody>
          <a:bodyPr/>
          <a:lstStyle/>
          <a:p>
            <a:fld id="{BFC1D81B-885A-40F5-B207-C90712E8C08E}" type="datetimeFigureOut">
              <a:rPr lang="en-GB" smtClean="0"/>
              <a:t>10/06/2020</a:t>
            </a:fld>
            <a:endParaRPr lang="en-GB" dirty="0"/>
          </a:p>
        </p:txBody>
      </p:sp>
      <p:sp>
        <p:nvSpPr>
          <p:cNvPr id="5" name="Footer Placeholder 4">
            <a:extLst>
              <a:ext uri="{FF2B5EF4-FFF2-40B4-BE49-F238E27FC236}">
                <a16:creationId xmlns:a16="http://schemas.microsoft.com/office/drawing/2014/main" id="{66F71B8A-0513-402E-BD4E-E61BE5CA684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A9C9946-3129-40B3-8AF1-27D82A896BC1}"/>
              </a:ext>
            </a:extLst>
          </p:cNvPr>
          <p:cNvSpPr>
            <a:spLocks noGrp="1"/>
          </p:cNvSpPr>
          <p:nvPr>
            <p:ph type="sldNum" sz="quarter" idx="12"/>
          </p:nvPr>
        </p:nvSpPr>
        <p:spPr/>
        <p:txBody>
          <a:bodyPr/>
          <a:lstStyle/>
          <a:p>
            <a:fld id="{0D41A6FE-E260-4B62-B7F7-FB7163588F34}" type="slidenum">
              <a:rPr lang="en-GB" smtClean="0"/>
              <a:t>‹#›</a:t>
            </a:fld>
            <a:endParaRPr lang="en-GB" dirty="0"/>
          </a:p>
        </p:txBody>
      </p:sp>
    </p:spTree>
    <p:extLst>
      <p:ext uri="{BB962C8B-B14F-4D97-AF65-F5344CB8AC3E}">
        <p14:creationId xmlns:p14="http://schemas.microsoft.com/office/powerpoint/2010/main" val="445715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26516-C07B-4661-A3D1-7A6AB81860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8402139-8B4E-42BD-B0E0-34F5D18F97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A9DE9FB-D461-4E5F-9E39-01C592DE0F3A}"/>
              </a:ext>
            </a:extLst>
          </p:cNvPr>
          <p:cNvSpPr>
            <a:spLocks noGrp="1"/>
          </p:cNvSpPr>
          <p:nvPr>
            <p:ph type="dt" sz="half" idx="10"/>
          </p:nvPr>
        </p:nvSpPr>
        <p:spPr/>
        <p:txBody>
          <a:bodyPr/>
          <a:lstStyle/>
          <a:p>
            <a:fld id="{BFC1D81B-885A-40F5-B207-C90712E8C08E}" type="datetimeFigureOut">
              <a:rPr lang="en-GB" smtClean="0"/>
              <a:t>10/06/2020</a:t>
            </a:fld>
            <a:endParaRPr lang="en-GB" dirty="0"/>
          </a:p>
        </p:txBody>
      </p:sp>
      <p:sp>
        <p:nvSpPr>
          <p:cNvPr id="5" name="Footer Placeholder 4">
            <a:extLst>
              <a:ext uri="{FF2B5EF4-FFF2-40B4-BE49-F238E27FC236}">
                <a16:creationId xmlns:a16="http://schemas.microsoft.com/office/drawing/2014/main" id="{38BA0CE7-63D7-4C30-9D74-5AEE6BB2384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C9806B6-65FD-4C40-A6D3-DF9A7F0F2BF3}"/>
              </a:ext>
            </a:extLst>
          </p:cNvPr>
          <p:cNvSpPr>
            <a:spLocks noGrp="1"/>
          </p:cNvSpPr>
          <p:nvPr>
            <p:ph type="sldNum" sz="quarter" idx="12"/>
          </p:nvPr>
        </p:nvSpPr>
        <p:spPr/>
        <p:txBody>
          <a:bodyPr/>
          <a:lstStyle/>
          <a:p>
            <a:fld id="{0D41A6FE-E260-4B62-B7F7-FB7163588F34}" type="slidenum">
              <a:rPr lang="en-GB" smtClean="0"/>
              <a:t>‹#›</a:t>
            </a:fld>
            <a:endParaRPr lang="en-GB" dirty="0"/>
          </a:p>
        </p:txBody>
      </p:sp>
    </p:spTree>
    <p:extLst>
      <p:ext uri="{BB962C8B-B14F-4D97-AF65-F5344CB8AC3E}">
        <p14:creationId xmlns:p14="http://schemas.microsoft.com/office/powerpoint/2010/main" val="1739520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64B02-071D-4CCE-81AE-6B64DC482C8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EB67F6C-ECA1-4F7E-833D-ADF69BF3E2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DDCDD0F-687C-41A5-A6F4-2FEDFF86DA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169F3DE-E356-4073-985E-9CA67BAC5553}"/>
              </a:ext>
            </a:extLst>
          </p:cNvPr>
          <p:cNvSpPr>
            <a:spLocks noGrp="1"/>
          </p:cNvSpPr>
          <p:nvPr>
            <p:ph type="dt" sz="half" idx="10"/>
          </p:nvPr>
        </p:nvSpPr>
        <p:spPr/>
        <p:txBody>
          <a:bodyPr/>
          <a:lstStyle/>
          <a:p>
            <a:fld id="{BFC1D81B-885A-40F5-B207-C90712E8C08E}" type="datetimeFigureOut">
              <a:rPr lang="en-GB" smtClean="0"/>
              <a:t>10/06/2020</a:t>
            </a:fld>
            <a:endParaRPr lang="en-GB" dirty="0"/>
          </a:p>
        </p:txBody>
      </p:sp>
      <p:sp>
        <p:nvSpPr>
          <p:cNvPr id="6" name="Footer Placeholder 5">
            <a:extLst>
              <a:ext uri="{FF2B5EF4-FFF2-40B4-BE49-F238E27FC236}">
                <a16:creationId xmlns:a16="http://schemas.microsoft.com/office/drawing/2014/main" id="{FC6346C9-AD71-4BB9-9FD5-823F100A260C}"/>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2B863B9-E1B4-43D1-A387-30A2D9D988C8}"/>
              </a:ext>
            </a:extLst>
          </p:cNvPr>
          <p:cNvSpPr>
            <a:spLocks noGrp="1"/>
          </p:cNvSpPr>
          <p:nvPr>
            <p:ph type="sldNum" sz="quarter" idx="12"/>
          </p:nvPr>
        </p:nvSpPr>
        <p:spPr/>
        <p:txBody>
          <a:bodyPr/>
          <a:lstStyle/>
          <a:p>
            <a:fld id="{0D41A6FE-E260-4B62-B7F7-FB7163588F34}" type="slidenum">
              <a:rPr lang="en-GB" smtClean="0"/>
              <a:t>‹#›</a:t>
            </a:fld>
            <a:endParaRPr lang="en-GB" dirty="0"/>
          </a:p>
        </p:txBody>
      </p:sp>
    </p:spTree>
    <p:extLst>
      <p:ext uri="{BB962C8B-B14F-4D97-AF65-F5344CB8AC3E}">
        <p14:creationId xmlns:p14="http://schemas.microsoft.com/office/powerpoint/2010/main" val="3704306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7F105-3958-4FE8-B766-3902A6C0776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F70F551-74F6-4DF0-B71B-9CB0F2F29C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97EE1E7-273A-4F65-A454-F99A548D02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9B24909-B7D3-41A7-BABD-60E746C4E0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86639A-57B9-4DFB-A396-4E84E9A747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4E6D5AD-ECA3-4B10-AA78-4CE7D79F5022}"/>
              </a:ext>
            </a:extLst>
          </p:cNvPr>
          <p:cNvSpPr>
            <a:spLocks noGrp="1"/>
          </p:cNvSpPr>
          <p:nvPr>
            <p:ph type="dt" sz="half" idx="10"/>
          </p:nvPr>
        </p:nvSpPr>
        <p:spPr/>
        <p:txBody>
          <a:bodyPr/>
          <a:lstStyle/>
          <a:p>
            <a:fld id="{BFC1D81B-885A-40F5-B207-C90712E8C08E}" type="datetimeFigureOut">
              <a:rPr lang="en-GB" smtClean="0"/>
              <a:t>10/06/2020</a:t>
            </a:fld>
            <a:endParaRPr lang="en-GB" dirty="0"/>
          </a:p>
        </p:txBody>
      </p:sp>
      <p:sp>
        <p:nvSpPr>
          <p:cNvPr id="8" name="Footer Placeholder 7">
            <a:extLst>
              <a:ext uri="{FF2B5EF4-FFF2-40B4-BE49-F238E27FC236}">
                <a16:creationId xmlns:a16="http://schemas.microsoft.com/office/drawing/2014/main" id="{1B326770-6BF0-4488-B254-9B93835D10AB}"/>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CAF6FC0B-3FF9-4AAF-8DB3-4AE132AD15F0}"/>
              </a:ext>
            </a:extLst>
          </p:cNvPr>
          <p:cNvSpPr>
            <a:spLocks noGrp="1"/>
          </p:cNvSpPr>
          <p:nvPr>
            <p:ph type="sldNum" sz="quarter" idx="12"/>
          </p:nvPr>
        </p:nvSpPr>
        <p:spPr/>
        <p:txBody>
          <a:bodyPr/>
          <a:lstStyle/>
          <a:p>
            <a:fld id="{0D41A6FE-E260-4B62-B7F7-FB7163588F34}" type="slidenum">
              <a:rPr lang="en-GB" smtClean="0"/>
              <a:t>‹#›</a:t>
            </a:fld>
            <a:endParaRPr lang="en-GB" dirty="0"/>
          </a:p>
        </p:txBody>
      </p:sp>
    </p:spTree>
    <p:extLst>
      <p:ext uri="{BB962C8B-B14F-4D97-AF65-F5344CB8AC3E}">
        <p14:creationId xmlns:p14="http://schemas.microsoft.com/office/powerpoint/2010/main" val="3225060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D8FC8-1C9D-4BF3-A7FC-113B9E9A14D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D211738-9758-4763-8585-B4C0170BA79B}"/>
              </a:ext>
            </a:extLst>
          </p:cNvPr>
          <p:cNvSpPr>
            <a:spLocks noGrp="1"/>
          </p:cNvSpPr>
          <p:nvPr>
            <p:ph type="dt" sz="half" idx="10"/>
          </p:nvPr>
        </p:nvSpPr>
        <p:spPr/>
        <p:txBody>
          <a:bodyPr/>
          <a:lstStyle/>
          <a:p>
            <a:fld id="{BFC1D81B-885A-40F5-B207-C90712E8C08E}" type="datetimeFigureOut">
              <a:rPr lang="en-GB" smtClean="0"/>
              <a:t>10/06/2020</a:t>
            </a:fld>
            <a:endParaRPr lang="en-GB" dirty="0"/>
          </a:p>
        </p:txBody>
      </p:sp>
      <p:sp>
        <p:nvSpPr>
          <p:cNvPr id="4" name="Footer Placeholder 3">
            <a:extLst>
              <a:ext uri="{FF2B5EF4-FFF2-40B4-BE49-F238E27FC236}">
                <a16:creationId xmlns:a16="http://schemas.microsoft.com/office/drawing/2014/main" id="{56A513D7-5DE8-4A5C-9365-2C227E1F3458}"/>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0204C291-2DE0-4071-8EB3-406F6FD5E013}"/>
              </a:ext>
            </a:extLst>
          </p:cNvPr>
          <p:cNvSpPr>
            <a:spLocks noGrp="1"/>
          </p:cNvSpPr>
          <p:nvPr>
            <p:ph type="sldNum" sz="quarter" idx="12"/>
          </p:nvPr>
        </p:nvSpPr>
        <p:spPr/>
        <p:txBody>
          <a:bodyPr/>
          <a:lstStyle/>
          <a:p>
            <a:fld id="{0D41A6FE-E260-4B62-B7F7-FB7163588F34}" type="slidenum">
              <a:rPr lang="en-GB" smtClean="0"/>
              <a:t>‹#›</a:t>
            </a:fld>
            <a:endParaRPr lang="en-GB" dirty="0"/>
          </a:p>
        </p:txBody>
      </p:sp>
    </p:spTree>
    <p:extLst>
      <p:ext uri="{BB962C8B-B14F-4D97-AF65-F5344CB8AC3E}">
        <p14:creationId xmlns:p14="http://schemas.microsoft.com/office/powerpoint/2010/main" val="22748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A2C59C-3EFD-419E-AEF6-F90AD7B0C500}"/>
              </a:ext>
            </a:extLst>
          </p:cNvPr>
          <p:cNvSpPr>
            <a:spLocks noGrp="1"/>
          </p:cNvSpPr>
          <p:nvPr>
            <p:ph type="dt" sz="half" idx="10"/>
          </p:nvPr>
        </p:nvSpPr>
        <p:spPr/>
        <p:txBody>
          <a:bodyPr/>
          <a:lstStyle/>
          <a:p>
            <a:fld id="{BFC1D81B-885A-40F5-B207-C90712E8C08E}" type="datetimeFigureOut">
              <a:rPr lang="en-GB" smtClean="0"/>
              <a:t>10/06/2020</a:t>
            </a:fld>
            <a:endParaRPr lang="en-GB" dirty="0"/>
          </a:p>
        </p:txBody>
      </p:sp>
      <p:sp>
        <p:nvSpPr>
          <p:cNvPr id="3" name="Footer Placeholder 2">
            <a:extLst>
              <a:ext uri="{FF2B5EF4-FFF2-40B4-BE49-F238E27FC236}">
                <a16:creationId xmlns:a16="http://schemas.microsoft.com/office/drawing/2014/main" id="{DD6DA312-5B7F-4504-86F2-8C063DAA63DD}"/>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DD07C26E-6299-4571-BBD7-7D684CBC83CD}"/>
              </a:ext>
            </a:extLst>
          </p:cNvPr>
          <p:cNvSpPr>
            <a:spLocks noGrp="1"/>
          </p:cNvSpPr>
          <p:nvPr>
            <p:ph type="sldNum" sz="quarter" idx="12"/>
          </p:nvPr>
        </p:nvSpPr>
        <p:spPr/>
        <p:txBody>
          <a:bodyPr/>
          <a:lstStyle/>
          <a:p>
            <a:fld id="{0D41A6FE-E260-4B62-B7F7-FB7163588F34}" type="slidenum">
              <a:rPr lang="en-GB" smtClean="0"/>
              <a:t>‹#›</a:t>
            </a:fld>
            <a:endParaRPr lang="en-GB" dirty="0"/>
          </a:p>
        </p:txBody>
      </p:sp>
    </p:spTree>
    <p:extLst>
      <p:ext uri="{BB962C8B-B14F-4D97-AF65-F5344CB8AC3E}">
        <p14:creationId xmlns:p14="http://schemas.microsoft.com/office/powerpoint/2010/main" val="3330828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E5D2C-96BB-45B8-BAD2-F0BF3B32DE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31DAAF6-3043-458E-A511-F05ADE72B9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802BCCB-EDCF-48E8-8354-3158E7F657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4C8C05-ABE5-4992-A105-C50F0CFC20D6}"/>
              </a:ext>
            </a:extLst>
          </p:cNvPr>
          <p:cNvSpPr>
            <a:spLocks noGrp="1"/>
          </p:cNvSpPr>
          <p:nvPr>
            <p:ph type="dt" sz="half" idx="10"/>
          </p:nvPr>
        </p:nvSpPr>
        <p:spPr/>
        <p:txBody>
          <a:bodyPr/>
          <a:lstStyle/>
          <a:p>
            <a:fld id="{BFC1D81B-885A-40F5-B207-C90712E8C08E}" type="datetimeFigureOut">
              <a:rPr lang="en-GB" smtClean="0"/>
              <a:t>10/06/2020</a:t>
            </a:fld>
            <a:endParaRPr lang="en-GB" dirty="0"/>
          </a:p>
        </p:txBody>
      </p:sp>
      <p:sp>
        <p:nvSpPr>
          <p:cNvPr id="6" name="Footer Placeholder 5">
            <a:extLst>
              <a:ext uri="{FF2B5EF4-FFF2-40B4-BE49-F238E27FC236}">
                <a16:creationId xmlns:a16="http://schemas.microsoft.com/office/drawing/2014/main" id="{DECA8702-6B9A-4B89-AA10-920740BEC878}"/>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0B93F62D-6409-4FC2-96A8-8868B0F2C1E7}"/>
              </a:ext>
            </a:extLst>
          </p:cNvPr>
          <p:cNvSpPr>
            <a:spLocks noGrp="1"/>
          </p:cNvSpPr>
          <p:nvPr>
            <p:ph type="sldNum" sz="quarter" idx="12"/>
          </p:nvPr>
        </p:nvSpPr>
        <p:spPr/>
        <p:txBody>
          <a:bodyPr/>
          <a:lstStyle/>
          <a:p>
            <a:fld id="{0D41A6FE-E260-4B62-B7F7-FB7163588F34}" type="slidenum">
              <a:rPr lang="en-GB" smtClean="0"/>
              <a:t>‹#›</a:t>
            </a:fld>
            <a:endParaRPr lang="en-GB" dirty="0"/>
          </a:p>
        </p:txBody>
      </p:sp>
    </p:spTree>
    <p:extLst>
      <p:ext uri="{BB962C8B-B14F-4D97-AF65-F5344CB8AC3E}">
        <p14:creationId xmlns:p14="http://schemas.microsoft.com/office/powerpoint/2010/main" val="2381761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4B178-283C-4EEB-9B63-7D6208CD7E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D8D8528-CB0A-466C-B191-145157D850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037AD3F0-16CA-4E70-B4C2-2734052F17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FF3FD7-261D-4573-8750-196C2FB47ADE}"/>
              </a:ext>
            </a:extLst>
          </p:cNvPr>
          <p:cNvSpPr>
            <a:spLocks noGrp="1"/>
          </p:cNvSpPr>
          <p:nvPr>
            <p:ph type="dt" sz="half" idx="10"/>
          </p:nvPr>
        </p:nvSpPr>
        <p:spPr/>
        <p:txBody>
          <a:bodyPr/>
          <a:lstStyle/>
          <a:p>
            <a:fld id="{BFC1D81B-885A-40F5-B207-C90712E8C08E}" type="datetimeFigureOut">
              <a:rPr lang="en-GB" smtClean="0"/>
              <a:t>10/06/2020</a:t>
            </a:fld>
            <a:endParaRPr lang="en-GB" dirty="0"/>
          </a:p>
        </p:txBody>
      </p:sp>
      <p:sp>
        <p:nvSpPr>
          <p:cNvPr id="6" name="Footer Placeholder 5">
            <a:extLst>
              <a:ext uri="{FF2B5EF4-FFF2-40B4-BE49-F238E27FC236}">
                <a16:creationId xmlns:a16="http://schemas.microsoft.com/office/drawing/2014/main" id="{47E0C5D5-C556-44EC-BA62-78FAC0C1E49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EA1942D-4CC6-4350-B1A2-DB4FEF117DD9}"/>
              </a:ext>
            </a:extLst>
          </p:cNvPr>
          <p:cNvSpPr>
            <a:spLocks noGrp="1"/>
          </p:cNvSpPr>
          <p:nvPr>
            <p:ph type="sldNum" sz="quarter" idx="12"/>
          </p:nvPr>
        </p:nvSpPr>
        <p:spPr/>
        <p:txBody>
          <a:bodyPr/>
          <a:lstStyle/>
          <a:p>
            <a:fld id="{0D41A6FE-E260-4B62-B7F7-FB7163588F34}" type="slidenum">
              <a:rPr lang="en-GB" smtClean="0"/>
              <a:t>‹#›</a:t>
            </a:fld>
            <a:endParaRPr lang="en-GB" dirty="0"/>
          </a:p>
        </p:txBody>
      </p:sp>
    </p:spTree>
    <p:extLst>
      <p:ext uri="{BB962C8B-B14F-4D97-AF65-F5344CB8AC3E}">
        <p14:creationId xmlns:p14="http://schemas.microsoft.com/office/powerpoint/2010/main" val="230686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7EFC89-3A93-4B40-9BED-E1CF270EBA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C9ACEC6-23F7-4E15-9C46-0C1F5CD068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00676F-C2B2-44D5-B8C4-373EF7FAD2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C1D81B-885A-40F5-B207-C90712E8C08E}" type="datetimeFigureOut">
              <a:rPr lang="en-GB" smtClean="0"/>
              <a:t>10/06/2020</a:t>
            </a:fld>
            <a:endParaRPr lang="en-GB" dirty="0"/>
          </a:p>
        </p:txBody>
      </p:sp>
      <p:sp>
        <p:nvSpPr>
          <p:cNvPr id="5" name="Footer Placeholder 4">
            <a:extLst>
              <a:ext uri="{FF2B5EF4-FFF2-40B4-BE49-F238E27FC236}">
                <a16:creationId xmlns:a16="http://schemas.microsoft.com/office/drawing/2014/main" id="{B34185E3-7E88-495A-99AA-9892A20736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4FD910A4-8D6C-468F-8764-4DC6374DB4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41A6FE-E260-4B62-B7F7-FB7163588F34}" type="slidenum">
              <a:rPr lang="en-GB" smtClean="0"/>
              <a:t>‹#›</a:t>
            </a:fld>
            <a:endParaRPr lang="en-GB" dirty="0"/>
          </a:p>
        </p:txBody>
      </p:sp>
    </p:spTree>
    <p:extLst>
      <p:ext uri="{BB962C8B-B14F-4D97-AF65-F5344CB8AC3E}">
        <p14:creationId xmlns:p14="http://schemas.microsoft.com/office/powerpoint/2010/main" val="4092999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newportjuniorschool.org.uk/home/key-info/policies/"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t2-m-954-reading-scales-worksheets_ver_1%20wednesday.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bbc.co.uk/newsround/18489472" TargetMode="Externa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caroline.sisson@taw.org.uk" TargetMode="External"/><Relationship Id="rId1" Type="http://schemas.openxmlformats.org/officeDocument/2006/relationships/slideLayout" Target="../slideLayouts/slideLayout7.xml"/><Relationship Id="rId4" Type="http://schemas.openxmlformats.org/officeDocument/2006/relationships/comments" Target="../comments/commen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BBA45B7-3FAA-4DC3-A311-04263A078E5A}"/>
              </a:ext>
            </a:extLst>
          </p:cNvPr>
          <p:cNvPicPr>
            <a:picLocks noChangeAspect="1"/>
          </p:cNvPicPr>
          <p:nvPr/>
        </p:nvPicPr>
        <p:blipFill rotWithShape="1">
          <a:blip r:embed="rId2"/>
          <a:srcRect l="4075" t="14792" r="22522" b="8125"/>
          <a:stretch/>
        </p:blipFill>
        <p:spPr>
          <a:xfrm>
            <a:off x="1650206" y="78581"/>
            <a:ext cx="9272588" cy="6491690"/>
          </a:xfrm>
          <a:prstGeom prst="rect">
            <a:avLst/>
          </a:prstGeom>
        </p:spPr>
      </p:pic>
    </p:spTree>
    <p:extLst>
      <p:ext uri="{BB962C8B-B14F-4D97-AF65-F5344CB8AC3E}">
        <p14:creationId xmlns:p14="http://schemas.microsoft.com/office/powerpoint/2010/main" val="3477343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9678E29-56D3-47AA-80DA-B1A7FE0DF95A}"/>
              </a:ext>
            </a:extLst>
          </p:cNvPr>
          <p:cNvSpPr/>
          <p:nvPr/>
        </p:nvSpPr>
        <p:spPr>
          <a:xfrm>
            <a:off x="300038" y="1135858"/>
            <a:ext cx="11501437" cy="153996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p>
          <a:p>
            <a:pPr algn="ctr"/>
            <a:endParaRPr lang="en-GB" dirty="0" smtClean="0"/>
          </a:p>
          <a:p>
            <a:pPr algn="ctr"/>
            <a:endParaRPr lang="en-GB" dirty="0"/>
          </a:p>
        </p:txBody>
      </p:sp>
      <p:sp>
        <p:nvSpPr>
          <p:cNvPr id="3" name="Subtitle 2">
            <a:extLst>
              <a:ext uri="{FF2B5EF4-FFF2-40B4-BE49-F238E27FC236}">
                <a16:creationId xmlns:a16="http://schemas.microsoft.com/office/drawing/2014/main" id="{4E12DBBD-5759-4C63-BC8B-561A7A72C275}"/>
              </a:ext>
            </a:extLst>
          </p:cNvPr>
          <p:cNvSpPr>
            <a:spLocks noGrp="1"/>
          </p:cNvSpPr>
          <p:nvPr>
            <p:ph type="subTitle" idx="1"/>
          </p:nvPr>
        </p:nvSpPr>
        <p:spPr>
          <a:xfrm>
            <a:off x="300037" y="1202091"/>
            <a:ext cx="11162290" cy="1369476"/>
          </a:xfrm>
        </p:spPr>
        <p:txBody>
          <a:bodyPr>
            <a:noAutofit/>
          </a:bodyPr>
          <a:lstStyle/>
          <a:p>
            <a:pPr algn="l"/>
            <a:r>
              <a:rPr lang="en-GB" sz="2000" b="1" dirty="0" smtClean="0">
                <a:hlinkClick r:id="rId2"/>
              </a:rPr>
              <a:t>Today we will be carrying on with our topic of shape. Today we will be concentrating on types of triangles.</a:t>
            </a:r>
            <a:endParaRPr lang="en-GB" sz="2000" b="1" dirty="0">
              <a:hlinkClick r:id="rId2"/>
            </a:endParaRPr>
          </a:p>
          <a:p>
            <a:pPr algn="l"/>
            <a:r>
              <a:rPr lang="en-GB" sz="1600" dirty="0" smtClean="0">
                <a:hlinkClick r:id="rId2"/>
              </a:rPr>
              <a:t>https</a:t>
            </a:r>
            <a:r>
              <a:rPr lang="en-GB" sz="1600" dirty="0">
                <a:hlinkClick r:id="rId2"/>
              </a:rPr>
              <a:t>://</a:t>
            </a:r>
            <a:r>
              <a:rPr lang="en-GB" sz="1600" dirty="0" smtClean="0">
                <a:hlinkClick r:id="rId2"/>
              </a:rPr>
              <a:t>newportjuniorschool.org.uk/home/key-info/policies/</a:t>
            </a:r>
            <a:r>
              <a:rPr lang="en-GB" sz="1600" dirty="0" smtClean="0"/>
              <a:t> </a:t>
            </a:r>
            <a:endParaRPr lang="en-GB" sz="1600" dirty="0"/>
          </a:p>
        </p:txBody>
      </p:sp>
      <p:sp>
        <p:nvSpPr>
          <p:cNvPr id="4" name="Rectangle 3">
            <a:extLst>
              <a:ext uri="{FF2B5EF4-FFF2-40B4-BE49-F238E27FC236}">
                <a16:creationId xmlns:a16="http://schemas.microsoft.com/office/drawing/2014/main" id="{A5F0A27A-A048-4FB7-BBC0-2471C78376C3}"/>
              </a:ext>
            </a:extLst>
          </p:cNvPr>
          <p:cNvSpPr/>
          <p:nvPr/>
        </p:nvSpPr>
        <p:spPr>
          <a:xfrm>
            <a:off x="1673032" y="107455"/>
            <a:ext cx="8845948" cy="923330"/>
          </a:xfrm>
          <a:prstGeom prst="rect">
            <a:avLst/>
          </a:prstGeom>
          <a:noFill/>
        </p:spPr>
        <p:txBody>
          <a:bodyPr wrap="none" lIns="91440" tIns="45720" rIns="91440" bIns="45720">
            <a:spAutoFit/>
          </a:bodyPr>
          <a:lstStyle/>
          <a:p>
            <a:pPr algn="ctr"/>
            <a:r>
              <a:rPr lang="en-US" sz="54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Wednesday</a:t>
            </a:r>
            <a:r>
              <a:rPr lang="en-US"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’s </a:t>
            </a:r>
            <a:r>
              <a:rPr lang="en-US" sz="5400" b="1" cap="none" spc="0" dirty="0" err="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Maths</a:t>
            </a: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for Year </a:t>
            </a:r>
            <a:r>
              <a:rPr lang="en-US"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4</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graphicFrame>
        <p:nvGraphicFramePr>
          <p:cNvPr id="7" name="Table 7">
            <a:extLst>
              <a:ext uri="{FF2B5EF4-FFF2-40B4-BE49-F238E27FC236}">
                <a16:creationId xmlns:a16="http://schemas.microsoft.com/office/drawing/2014/main" id="{331DB7C5-76A7-4F30-888C-943BF324E69F}"/>
              </a:ext>
            </a:extLst>
          </p:cNvPr>
          <p:cNvGraphicFramePr>
            <a:graphicFrameLocks noGrp="1"/>
          </p:cNvGraphicFramePr>
          <p:nvPr>
            <p:extLst>
              <p:ext uri="{D42A27DB-BD31-4B8C-83A1-F6EECF244321}">
                <p14:modId xmlns:p14="http://schemas.microsoft.com/office/powerpoint/2010/main" val="1525450036"/>
              </p:ext>
            </p:extLst>
          </p:nvPr>
        </p:nvGraphicFramePr>
        <p:xfrm>
          <a:off x="300036" y="2401456"/>
          <a:ext cx="11543023" cy="4184072"/>
        </p:xfrm>
        <a:graphic>
          <a:graphicData uri="http://schemas.openxmlformats.org/drawingml/2006/table">
            <a:tbl>
              <a:tblPr firstRow="1" bandRow="1">
                <a:tableStyleId>{5C22544A-7EE6-4342-B048-85BDC9FD1C3A}</a:tableStyleId>
              </a:tblPr>
              <a:tblGrid>
                <a:gridCol w="11543023">
                  <a:extLst>
                    <a:ext uri="{9D8B030D-6E8A-4147-A177-3AD203B41FA5}">
                      <a16:colId xmlns:a16="http://schemas.microsoft.com/office/drawing/2014/main" val="2629130885"/>
                    </a:ext>
                  </a:extLst>
                </a:gridCol>
              </a:tblGrid>
              <a:tr h="41840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aseline="0" dirty="0" smtClean="0">
                          <a:solidFill>
                            <a:schemeClr val="bg1"/>
                          </a:solidFill>
                        </a:rPr>
                        <a:t>Look at the power point explaining what the different types of triangle look like and their properties.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baseline="0" dirty="0" smtClean="0">
                          <a:solidFill>
                            <a:schemeClr val="bg1"/>
                          </a:solidFill>
                        </a:rPr>
                        <a:t>Now try this: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baseline="0"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baseline="0"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baseline="0"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baseline="0"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baseline="0"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baseline="0"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baseline="0"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baseline="0"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baseline="0" dirty="0" smtClean="0">
                          <a:solidFill>
                            <a:schemeClr val="bg1"/>
                          </a:solidFill>
                        </a:rPr>
                        <a:t>Once you are comfortable with the different types of triangle complete the one star, two star or three star </a:t>
                      </a:r>
                      <a:r>
                        <a:rPr lang="en-GB" sz="2000" baseline="0" smtClean="0">
                          <a:solidFill>
                            <a:schemeClr val="bg1"/>
                          </a:solidFill>
                        </a:rPr>
                        <a:t>maths questions.</a:t>
                      </a:r>
                      <a:endParaRPr lang="en-GB" sz="2000" baseline="0" dirty="0" smtClean="0">
                        <a:solidFill>
                          <a:schemeClr val="bg1"/>
                        </a:solidFill>
                      </a:endParaRPr>
                    </a:p>
                  </a:txBody>
                  <a:tcPr>
                    <a:solidFill>
                      <a:srgbClr val="92D050"/>
                    </a:solidFill>
                  </a:tcPr>
                </a:tc>
                <a:extLst>
                  <a:ext uri="{0D108BD9-81ED-4DB2-BD59-A6C34878D82A}">
                    <a16:rowId xmlns:a16="http://schemas.microsoft.com/office/drawing/2014/main" val="4226826055"/>
                  </a:ext>
                </a:extLst>
              </a:tr>
            </a:tbl>
          </a:graphicData>
        </a:graphic>
      </p:graphicFrame>
      <p:pic>
        <p:nvPicPr>
          <p:cNvPr id="9" name="Picture 8">
            <a:extLst>
              <a:ext uri="{FF2B5EF4-FFF2-40B4-BE49-F238E27FC236}">
                <a16:creationId xmlns:a16="http://schemas.microsoft.com/office/drawing/2014/main" id="{7E4F0C88-DDEE-47C1-9E9C-1C011732F07B}"/>
              </a:ext>
            </a:extLst>
          </p:cNvPr>
          <p:cNvPicPr>
            <a:picLocks noChangeAspect="1"/>
          </p:cNvPicPr>
          <p:nvPr/>
        </p:nvPicPr>
        <p:blipFill>
          <a:blip r:embed="rId3"/>
          <a:stretch>
            <a:fillRect/>
          </a:stretch>
        </p:blipFill>
        <p:spPr>
          <a:xfrm>
            <a:off x="820662" y="20798"/>
            <a:ext cx="1092995" cy="1109682"/>
          </a:xfrm>
          <a:prstGeom prst="rect">
            <a:avLst/>
          </a:prstGeom>
        </p:spPr>
      </p:pic>
      <p:sp>
        <p:nvSpPr>
          <p:cNvPr id="2" name="TextBox 1">
            <a:hlinkClick r:id="rId4" action="ppaction://hlinkfile"/>
          </p:cNvPr>
          <p:cNvSpPr txBox="1"/>
          <p:nvPr/>
        </p:nvSpPr>
        <p:spPr>
          <a:xfrm>
            <a:off x="8866909" y="2576945"/>
            <a:ext cx="2854036" cy="451918"/>
          </a:xfrm>
          <a:prstGeom prst="rect">
            <a:avLst/>
          </a:prstGeom>
          <a:noFill/>
        </p:spPr>
        <p:txBody>
          <a:bodyPr wrap="square" rtlCol="0">
            <a:spAutoFit/>
          </a:bodyPr>
          <a:lstStyle/>
          <a:p>
            <a:endParaRPr lang="en-GB" dirty="0"/>
          </a:p>
        </p:txBody>
      </p:sp>
      <p:pic>
        <p:nvPicPr>
          <p:cNvPr id="8" name="Picture 7"/>
          <p:cNvPicPr>
            <a:picLocks noChangeAspect="1"/>
          </p:cNvPicPr>
          <p:nvPr/>
        </p:nvPicPr>
        <p:blipFill>
          <a:blip r:embed="rId5"/>
          <a:stretch>
            <a:fillRect/>
          </a:stretch>
        </p:blipFill>
        <p:spPr>
          <a:xfrm>
            <a:off x="2042391" y="2822115"/>
            <a:ext cx="3933536" cy="2106145"/>
          </a:xfrm>
          <a:prstGeom prst="rect">
            <a:avLst/>
          </a:prstGeom>
        </p:spPr>
      </p:pic>
    </p:spTree>
    <p:extLst>
      <p:ext uri="{BB962C8B-B14F-4D97-AF65-F5344CB8AC3E}">
        <p14:creationId xmlns:p14="http://schemas.microsoft.com/office/powerpoint/2010/main" val="26599436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25A6394-EA96-4452-90EE-5EC4B2DB9373}"/>
              </a:ext>
            </a:extLst>
          </p:cNvPr>
          <p:cNvSpPr/>
          <p:nvPr/>
        </p:nvSpPr>
        <p:spPr>
          <a:xfrm>
            <a:off x="403907" y="1273428"/>
            <a:ext cx="10939141" cy="1588848"/>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86093805-7A61-4AA2-8752-D28CF1AB21BF}"/>
              </a:ext>
            </a:extLst>
          </p:cNvPr>
          <p:cNvSpPr/>
          <p:nvPr/>
        </p:nvSpPr>
        <p:spPr>
          <a:xfrm>
            <a:off x="1495913" y="151208"/>
            <a:ext cx="9043118" cy="923330"/>
          </a:xfrm>
          <a:prstGeom prst="rect">
            <a:avLst/>
          </a:prstGeom>
          <a:noFill/>
        </p:spPr>
        <p:txBody>
          <a:bodyPr wrap="none" lIns="91440" tIns="45720" rIns="91440" bIns="45720">
            <a:spAutoFit/>
          </a:bodyPr>
          <a:lstStyle/>
          <a:p>
            <a:pPr algn="ctr"/>
            <a:r>
              <a:rPr lang="en-US" sz="5400" b="1" dirty="0" smtClean="0">
                <a:ln w="22225">
                  <a:solidFill>
                    <a:schemeClr val="accent2"/>
                  </a:solidFill>
                  <a:prstDash val="solid"/>
                </a:ln>
                <a:solidFill>
                  <a:schemeClr val="accent2">
                    <a:lumMod val="40000"/>
                    <a:lumOff val="60000"/>
                  </a:schemeClr>
                </a:solidFill>
              </a:rPr>
              <a:t>Wednesday’s</a:t>
            </a:r>
            <a:r>
              <a:rPr lang="en-US" sz="5400" b="1" cap="none" spc="0" dirty="0" smtClean="0">
                <a:ln w="22225">
                  <a:solidFill>
                    <a:schemeClr val="accent2"/>
                  </a:solidFill>
                  <a:prstDash val="solid"/>
                </a:ln>
                <a:solidFill>
                  <a:schemeClr val="accent2">
                    <a:lumMod val="40000"/>
                    <a:lumOff val="60000"/>
                  </a:schemeClr>
                </a:solidFill>
                <a:effectLst/>
              </a:rPr>
              <a:t> </a:t>
            </a:r>
            <a:r>
              <a:rPr lang="en-US" sz="5400" b="1" cap="none" spc="0" dirty="0">
                <a:ln w="22225">
                  <a:solidFill>
                    <a:schemeClr val="accent2"/>
                  </a:solidFill>
                  <a:prstDash val="solid"/>
                </a:ln>
                <a:solidFill>
                  <a:schemeClr val="accent2">
                    <a:lumMod val="40000"/>
                    <a:lumOff val="60000"/>
                  </a:schemeClr>
                </a:solidFill>
                <a:effectLst/>
              </a:rPr>
              <a:t>English for Year </a:t>
            </a:r>
            <a:r>
              <a:rPr lang="en-US" sz="5400" b="1" cap="none" spc="0" dirty="0" smtClean="0">
                <a:ln w="22225">
                  <a:solidFill>
                    <a:schemeClr val="accent2"/>
                  </a:solidFill>
                  <a:prstDash val="solid"/>
                </a:ln>
                <a:solidFill>
                  <a:schemeClr val="accent2">
                    <a:lumMod val="40000"/>
                    <a:lumOff val="60000"/>
                  </a:schemeClr>
                </a:solidFill>
                <a:effectLst/>
              </a:rPr>
              <a:t>4</a:t>
            </a:r>
            <a:endParaRPr lang="en-US" sz="5400" b="1" cap="none" spc="0" dirty="0">
              <a:ln w="22225">
                <a:solidFill>
                  <a:schemeClr val="accent2"/>
                </a:solidFill>
                <a:prstDash val="solid"/>
              </a:ln>
              <a:solidFill>
                <a:schemeClr val="accent2">
                  <a:lumMod val="40000"/>
                  <a:lumOff val="60000"/>
                </a:schemeClr>
              </a:solidFill>
              <a:effectLst/>
            </a:endParaRPr>
          </a:p>
        </p:txBody>
      </p:sp>
      <p:pic>
        <p:nvPicPr>
          <p:cNvPr id="3" name="Picture 2">
            <a:extLst>
              <a:ext uri="{FF2B5EF4-FFF2-40B4-BE49-F238E27FC236}">
                <a16:creationId xmlns:a16="http://schemas.microsoft.com/office/drawing/2014/main" id="{E3BC4A6A-AC6A-429C-BBCF-AAD921CFEF06}"/>
              </a:ext>
            </a:extLst>
          </p:cNvPr>
          <p:cNvPicPr>
            <a:picLocks noChangeAspect="1"/>
          </p:cNvPicPr>
          <p:nvPr/>
        </p:nvPicPr>
        <p:blipFill>
          <a:blip r:embed="rId2"/>
          <a:stretch>
            <a:fillRect/>
          </a:stretch>
        </p:blipFill>
        <p:spPr>
          <a:xfrm>
            <a:off x="520537" y="58089"/>
            <a:ext cx="999724" cy="1016479"/>
          </a:xfrm>
          <a:prstGeom prst="rect">
            <a:avLst/>
          </a:prstGeom>
        </p:spPr>
      </p:pic>
      <p:sp>
        <p:nvSpPr>
          <p:cNvPr id="4" name="TextBox 3">
            <a:extLst>
              <a:ext uri="{FF2B5EF4-FFF2-40B4-BE49-F238E27FC236}">
                <a16:creationId xmlns:a16="http://schemas.microsoft.com/office/drawing/2014/main" id="{32250018-8683-4601-B728-D14D66FBCDCD}"/>
              </a:ext>
            </a:extLst>
          </p:cNvPr>
          <p:cNvSpPr txBox="1"/>
          <p:nvPr/>
        </p:nvSpPr>
        <p:spPr>
          <a:xfrm>
            <a:off x="540485" y="987101"/>
            <a:ext cx="10760803" cy="1200329"/>
          </a:xfrm>
          <a:prstGeom prst="rect">
            <a:avLst/>
          </a:prstGeom>
          <a:noFill/>
        </p:spPr>
        <p:txBody>
          <a:bodyPr wrap="square" rtlCol="0">
            <a:spAutoFit/>
          </a:bodyPr>
          <a:lstStyle/>
          <a:p>
            <a:endParaRPr lang="en-GB" dirty="0" smtClean="0"/>
          </a:p>
          <a:p>
            <a:r>
              <a:rPr lang="en-GB" dirty="0" smtClean="0"/>
              <a:t>This week we have be doing some English work around the theme of refugees as this week is Refugee week.</a:t>
            </a:r>
          </a:p>
          <a:p>
            <a:r>
              <a:rPr lang="en-GB" dirty="0" smtClean="0"/>
              <a:t>Watch the power point  again outlining what being a refugee means.</a:t>
            </a:r>
          </a:p>
          <a:p>
            <a:endParaRPr lang="en-GB" dirty="0"/>
          </a:p>
        </p:txBody>
      </p:sp>
      <p:graphicFrame>
        <p:nvGraphicFramePr>
          <p:cNvPr id="6" name="Table 6">
            <a:extLst>
              <a:ext uri="{FF2B5EF4-FFF2-40B4-BE49-F238E27FC236}">
                <a16:creationId xmlns:a16="http://schemas.microsoft.com/office/drawing/2014/main" id="{1735FF95-6487-4575-903B-20A10801EEA7}"/>
              </a:ext>
            </a:extLst>
          </p:cNvPr>
          <p:cNvGraphicFramePr>
            <a:graphicFrameLocks noGrp="1"/>
          </p:cNvGraphicFramePr>
          <p:nvPr>
            <p:extLst>
              <p:ext uri="{D42A27DB-BD31-4B8C-83A1-F6EECF244321}">
                <p14:modId xmlns:p14="http://schemas.microsoft.com/office/powerpoint/2010/main" val="4003369242"/>
              </p:ext>
            </p:extLst>
          </p:nvPr>
        </p:nvGraphicFramePr>
        <p:xfrm>
          <a:off x="422781" y="2281381"/>
          <a:ext cx="10939140" cy="4252347"/>
        </p:xfrm>
        <a:graphic>
          <a:graphicData uri="http://schemas.openxmlformats.org/drawingml/2006/table">
            <a:tbl>
              <a:tblPr firstRow="1" bandRow="1">
                <a:tableStyleId>{5C22544A-7EE6-4342-B048-85BDC9FD1C3A}</a:tableStyleId>
              </a:tblPr>
              <a:tblGrid>
                <a:gridCol w="10939140">
                  <a:extLst>
                    <a:ext uri="{9D8B030D-6E8A-4147-A177-3AD203B41FA5}">
                      <a16:colId xmlns:a16="http://schemas.microsoft.com/office/drawing/2014/main" val="1535122617"/>
                    </a:ext>
                  </a:extLst>
                </a:gridCol>
              </a:tblGrid>
              <a:tr h="4252347">
                <a:tc>
                  <a:txBody>
                    <a:bodyPr/>
                    <a:lstStyle/>
                    <a:p>
                      <a:r>
                        <a:rPr lang="en-GB" u="none" baseline="0" dirty="0" smtClean="0">
                          <a:solidFill>
                            <a:srgbClr val="FF0000"/>
                          </a:solidFill>
                        </a:rPr>
                        <a:t>Today I would like you to think about what you recorded  yesterday.</a:t>
                      </a:r>
                    </a:p>
                    <a:p>
                      <a:r>
                        <a:rPr lang="en-GB" u="none" baseline="0" dirty="0" smtClean="0">
                          <a:solidFill>
                            <a:srgbClr val="FF0000"/>
                          </a:solidFill>
                        </a:rPr>
                        <a:t>Now watch Ali’s story again :</a:t>
                      </a:r>
                    </a:p>
                    <a:p>
                      <a:r>
                        <a:rPr lang="en-GB" u="none" baseline="0" dirty="0" smtClean="0">
                          <a:solidFill>
                            <a:schemeClr val="accent1">
                              <a:lumMod val="75000"/>
                            </a:schemeClr>
                          </a:solidFill>
                          <a:hlinkClick r:id="rId3"/>
                        </a:rPr>
                        <a:t>https://www.bbc.co.uk/newsround/18489472</a:t>
                      </a:r>
                      <a:endParaRPr lang="en-GB" u="none" baseline="0" dirty="0" smtClean="0">
                        <a:solidFill>
                          <a:schemeClr val="accent1">
                            <a:lumMod val="75000"/>
                          </a:schemeClr>
                        </a:solidFill>
                      </a:endParaRPr>
                    </a:p>
                    <a:p>
                      <a:endParaRPr lang="en-GB" u="none" baseline="0" dirty="0" smtClean="0">
                        <a:solidFill>
                          <a:schemeClr val="accent1">
                            <a:lumMod val="75000"/>
                          </a:schemeClr>
                        </a:solidFill>
                      </a:endParaRPr>
                    </a:p>
                    <a:p>
                      <a:pPr marL="0" indent="0">
                        <a:buNone/>
                      </a:pPr>
                      <a:r>
                        <a:rPr lang="en-GB" u="none" baseline="0" dirty="0" smtClean="0">
                          <a:solidFill>
                            <a:schemeClr val="accent1">
                              <a:lumMod val="75000"/>
                            </a:schemeClr>
                          </a:solidFill>
                        </a:rPr>
                        <a:t>Today we are going to write a diary entry as if we were Ali. This could be from any part of his story – in his home country, when he knew he was going to have to move, when he found himself in a new country or how he felt after he settled in a bit. You may choose to cover 2 parts.</a:t>
                      </a:r>
                    </a:p>
                    <a:p>
                      <a:pPr marL="0" indent="0">
                        <a:buNone/>
                      </a:pPr>
                      <a:endParaRPr lang="en-GB" u="none" baseline="0" dirty="0" smtClean="0">
                        <a:solidFill>
                          <a:schemeClr val="accent1">
                            <a:lumMod val="75000"/>
                          </a:schemeClr>
                        </a:solidFill>
                      </a:endParaRPr>
                    </a:p>
                    <a:p>
                      <a:pPr marL="0" indent="0">
                        <a:buNone/>
                      </a:pPr>
                      <a:r>
                        <a:rPr lang="en-GB" u="none" baseline="0" dirty="0" smtClean="0">
                          <a:solidFill>
                            <a:schemeClr val="accent1">
                              <a:lumMod val="75000"/>
                            </a:schemeClr>
                          </a:solidFill>
                        </a:rPr>
                        <a:t>Read the diary extract of a young refugee child. Think about the techniques used when writing this. Look at the words chosen, the way it is set out, the way thoughts and feelings are vital to make it come alive. Look at the diary checklists and see if you can match this to the piece of writing.</a:t>
                      </a:r>
                    </a:p>
                    <a:p>
                      <a:pPr marL="0" indent="0">
                        <a:buNone/>
                      </a:pPr>
                      <a:endParaRPr lang="en-GB" u="none" baseline="0" dirty="0" smtClean="0">
                        <a:solidFill>
                          <a:schemeClr val="accent1">
                            <a:lumMod val="75000"/>
                          </a:schemeClr>
                        </a:solidFill>
                      </a:endParaRPr>
                    </a:p>
                    <a:p>
                      <a:pPr marL="0" indent="0">
                        <a:buNone/>
                      </a:pPr>
                      <a:r>
                        <a:rPr lang="en-GB" u="none" baseline="0" dirty="0" smtClean="0">
                          <a:solidFill>
                            <a:schemeClr val="accent1">
                              <a:lumMod val="75000"/>
                            </a:schemeClr>
                          </a:solidFill>
                        </a:rPr>
                        <a:t>Now choose the one, two or three star checklist as your guide for your writing. Begin to write the start of your diary(you can finish and edit it tomorrow) Make your writing exciting as if it were you ,instead of Ali</a:t>
                      </a:r>
                      <a:r>
                        <a:rPr lang="en-GB" u="none" baseline="0" smtClean="0">
                          <a:solidFill>
                            <a:schemeClr val="accent1">
                              <a:lumMod val="75000"/>
                            </a:schemeClr>
                          </a:solidFill>
                        </a:rPr>
                        <a:t>, starting </a:t>
                      </a:r>
                      <a:r>
                        <a:rPr lang="en-GB" u="none" baseline="0" dirty="0" smtClean="0">
                          <a:solidFill>
                            <a:schemeClr val="accent1">
                              <a:lumMod val="75000"/>
                            </a:schemeClr>
                          </a:solidFill>
                        </a:rPr>
                        <a:t>off as a refugee.</a:t>
                      </a:r>
                    </a:p>
                  </a:txBody>
                  <a:tcPr>
                    <a:solidFill>
                      <a:schemeClr val="accent4">
                        <a:lumMod val="60000"/>
                        <a:lumOff val="40000"/>
                      </a:schemeClr>
                    </a:solidFill>
                  </a:tcPr>
                </a:tc>
                <a:extLst>
                  <a:ext uri="{0D108BD9-81ED-4DB2-BD59-A6C34878D82A}">
                    <a16:rowId xmlns:a16="http://schemas.microsoft.com/office/drawing/2014/main" val="1999602046"/>
                  </a:ext>
                </a:extLst>
              </a:tr>
            </a:tbl>
          </a:graphicData>
        </a:graphic>
      </p:graphicFrame>
    </p:spTree>
    <p:extLst>
      <p:ext uri="{BB962C8B-B14F-4D97-AF65-F5344CB8AC3E}">
        <p14:creationId xmlns:p14="http://schemas.microsoft.com/office/powerpoint/2010/main" val="10718364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2E5A79C-6F59-477B-8E14-AB8D295AEEB0}"/>
              </a:ext>
            </a:extLst>
          </p:cNvPr>
          <p:cNvSpPr/>
          <p:nvPr/>
        </p:nvSpPr>
        <p:spPr>
          <a:xfrm>
            <a:off x="3027442" y="-106933"/>
            <a:ext cx="6332375" cy="923330"/>
          </a:xfrm>
          <a:prstGeom prst="rect">
            <a:avLst/>
          </a:prstGeom>
          <a:noFill/>
        </p:spPr>
        <p:txBody>
          <a:bodyPr wrap="none" lIns="91440" tIns="45720" rIns="91440" bIns="45720">
            <a:spAutoFit/>
          </a:bodyPr>
          <a:lstStyle/>
          <a:p>
            <a:pPr algn="ctr"/>
            <a:r>
              <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Todays other activity:</a:t>
            </a:r>
          </a:p>
        </p:txBody>
      </p:sp>
      <p:sp>
        <p:nvSpPr>
          <p:cNvPr id="3" name="Rectangle 2"/>
          <p:cNvSpPr/>
          <p:nvPr/>
        </p:nvSpPr>
        <p:spPr>
          <a:xfrm>
            <a:off x="2930684" y="649007"/>
            <a:ext cx="6525890" cy="1107996"/>
          </a:xfrm>
          <a:prstGeom prst="rect">
            <a:avLst/>
          </a:prstGeom>
          <a:noFill/>
        </p:spPr>
        <p:txBody>
          <a:bodyPr wrap="none" lIns="91440" tIns="45720" rIns="91440" bIns="45720">
            <a:spAutoFit/>
          </a:bodyPr>
          <a:lstStyle/>
          <a:p>
            <a:pPr algn="ctr"/>
            <a:r>
              <a:rPr lang="en-US" sz="66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Beliefs and Values</a:t>
            </a:r>
            <a:endParaRPr lang="en-US" sz="66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4" name="TextBox 3"/>
          <p:cNvSpPr txBox="1"/>
          <p:nvPr/>
        </p:nvSpPr>
        <p:spPr>
          <a:xfrm>
            <a:off x="508000" y="1690255"/>
            <a:ext cx="11129818" cy="4154984"/>
          </a:xfrm>
          <a:prstGeom prst="rect">
            <a:avLst/>
          </a:prstGeom>
          <a:noFill/>
        </p:spPr>
        <p:txBody>
          <a:bodyPr wrap="square" rtlCol="0">
            <a:spAutoFit/>
          </a:bodyPr>
          <a:lstStyle/>
          <a:p>
            <a:r>
              <a:rPr lang="en-GB" sz="2400" dirty="0" smtClean="0">
                <a:latin typeface="XCCW Joined 1a" panose="03050602040000000000" pitchFamily="66" charset="0"/>
              </a:rPr>
              <a:t>The world we live in at the moment is very different from the one when we were altogether last term at school. However we still have things around us that make us smile.</a:t>
            </a:r>
          </a:p>
          <a:p>
            <a:r>
              <a:rPr lang="en-GB" sz="2400" dirty="0" smtClean="0">
                <a:latin typeface="XCCW Joined 1a" panose="03050602040000000000" pitchFamily="66" charset="0"/>
              </a:rPr>
              <a:t>I would like you to write a prayer or poem about things that make you smile. You could even write an acrostic poem using the letters. S,M,I,L and E.</a:t>
            </a:r>
          </a:p>
          <a:p>
            <a:r>
              <a:rPr lang="en-GB" sz="2400" dirty="0" smtClean="0">
                <a:latin typeface="XCCW Joined 1a" panose="03050602040000000000" pitchFamily="66" charset="0"/>
              </a:rPr>
              <a:t>Please email any you are proud of to me </a:t>
            </a:r>
            <a:r>
              <a:rPr lang="en-GB" sz="2400" dirty="0" smtClean="0">
                <a:latin typeface="XCCW Joined 1a" panose="03050602040000000000" pitchFamily="66" charset="0"/>
                <a:hlinkClick r:id="rId2"/>
              </a:rPr>
              <a:t>caroline.sisson@taw.org.uk</a:t>
            </a:r>
            <a:endParaRPr lang="en-GB" sz="2400" dirty="0" smtClean="0">
              <a:latin typeface="XCCW Joined 1a" panose="03050602040000000000" pitchFamily="66" charset="0"/>
            </a:endParaRPr>
          </a:p>
          <a:p>
            <a:r>
              <a:rPr lang="en-GB" sz="2400" dirty="0" smtClean="0">
                <a:latin typeface="XCCW Joined 1a" panose="03050602040000000000" pitchFamily="66" charset="0"/>
              </a:rPr>
              <a:t>And we could put them on the website to make others smile</a:t>
            </a:r>
            <a:endParaRPr lang="en-GB" sz="2400" dirty="0">
              <a:latin typeface="XCCW Joined 1a" panose="03050602040000000000" pitchFamily="66" charset="0"/>
            </a:endParaRPr>
          </a:p>
        </p:txBody>
      </p:sp>
      <p:pic>
        <p:nvPicPr>
          <p:cNvPr id="5" name="Picture 4"/>
          <p:cNvPicPr>
            <a:picLocks noChangeAspect="1"/>
          </p:cNvPicPr>
          <p:nvPr/>
        </p:nvPicPr>
        <p:blipFill>
          <a:blip r:embed="rId3"/>
          <a:stretch>
            <a:fillRect/>
          </a:stretch>
        </p:blipFill>
        <p:spPr>
          <a:xfrm>
            <a:off x="1876713" y="5443681"/>
            <a:ext cx="1714500" cy="1143000"/>
          </a:xfrm>
          <a:prstGeom prst="rect">
            <a:avLst/>
          </a:prstGeom>
        </p:spPr>
      </p:pic>
    </p:spTree>
    <p:extLst>
      <p:ext uri="{BB962C8B-B14F-4D97-AF65-F5344CB8AC3E}">
        <p14:creationId xmlns:p14="http://schemas.microsoft.com/office/powerpoint/2010/main" val="4088334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4020</TotalTime>
  <Words>415</Words>
  <Application>Microsoft Office PowerPoint</Application>
  <PresentationFormat>Widescreen</PresentationFormat>
  <Paragraphs>34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XCCW Joined 1a</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Moody, Nicola</dc:creator>
  <cp:lastModifiedBy>Sisson, Caroline</cp:lastModifiedBy>
  <cp:revision>118</cp:revision>
  <dcterms:created xsi:type="dcterms:W3CDTF">2020-03-17T11:23:57Z</dcterms:created>
  <dcterms:modified xsi:type="dcterms:W3CDTF">2020-06-10T14:29:48Z</dcterms:modified>
</cp:coreProperties>
</file>