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261" r:id="rId3"/>
    <p:sldId id="273" r:id="rId4"/>
    <p:sldId id="269" r:id="rId5"/>
    <p:sldId id="270" r:id="rId6"/>
    <p:sldId id="275" r:id="rId7"/>
    <p:sldId id="259" r:id="rId8"/>
    <p:sldId id="27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ECFF"/>
    <a:srgbClr val="FF3399"/>
    <a:srgbClr val="33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2932" autoAdjust="0"/>
  </p:normalViewPr>
  <p:slideViewPr>
    <p:cSldViewPr snapToGrid="0">
      <p:cViewPr varScale="1">
        <p:scale>
          <a:sx n="61" d="100"/>
          <a:sy n="61" d="100"/>
        </p:scale>
        <p:origin x="7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1ADB2-5D43-44D8-B514-797A618C8D09}" type="datetimeFigureOut">
              <a:rPr lang="en-GB" smtClean="0"/>
              <a:t>30/05/2020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13886-80A0-453E-BCA9-3C264895E98F}" type="slidenum">
              <a:rPr lang="en-GB" smtClean="0"/>
              <a:t>‹#›</a:t>
            </a:fld>
            <a:endParaRPr lang="en-GB"/>
          </a:p>
        </p:txBody>
      </p:sp>
    </p:spTree>
    <p:extLst>
      <p:ext uri="{BB962C8B-B14F-4D97-AF65-F5344CB8AC3E}">
        <p14:creationId xmlns:p14="http://schemas.microsoft.com/office/powerpoint/2010/main" val="108170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813886-80A0-453E-BCA9-3C264895E98F}" type="slidenum">
              <a:rPr lang="en-GB" smtClean="0"/>
              <a:t>2</a:t>
            </a:fld>
            <a:endParaRPr lang="en-GB"/>
          </a:p>
        </p:txBody>
      </p:sp>
    </p:spTree>
    <p:extLst>
      <p:ext uri="{BB962C8B-B14F-4D97-AF65-F5344CB8AC3E}">
        <p14:creationId xmlns:p14="http://schemas.microsoft.com/office/powerpoint/2010/main" val="381654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86DF-4859-4227-BB4C-08CBBC2E0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EDA432-44B2-440D-94AB-561990382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38F458-5647-4406-9441-4FFD23DC84AA}"/>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5" name="Footer Placeholder 4">
            <a:extLst>
              <a:ext uri="{FF2B5EF4-FFF2-40B4-BE49-F238E27FC236}">
                <a16:creationId xmlns:a16="http://schemas.microsoft.com/office/drawing/2014/main" id="{02356C27-C0F7-4D5B-84CA-C91CDA904B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6B30B5-8692-40EE-8BD7-BB007DD9EAE6}"/>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19531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B352-BC8B-48FE-B329-7743BA4B39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5595F8-EBFC-4210-B7DB-2BA5E6D7A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81743-866F-48DB-B092-C3D5D111C1FE}"/>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5" name="Footer Placeholder 4">
            <a:extLst>
              <a:ext uri="{FF2B5EF4-FFF2-40B4-BE49-F238E27FC236}">
                <a16:creationId xmlns:a16="http://schemas.microsoft.com/office/drawing/2014/main" id="{9B001DB3-F2D7-44D3-9362-EF9EB426F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EA62D-0252-474A-A745-976204304508}"/>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46640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48C92-C188-46F4-A481-8BB2287A2D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BF09C7-9760-40B9-A3D7-7EBFCE563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5B5B0-EE3B-4FAB-83FA-29415FCDDBEB}"/>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5" name="Footer Placeholder 4">
            <a:extLst>
              <a:ext uri="{FF2B5EF4-FFF2-40B4-BE49-F238E27FC236}">
                <a16:creationId xmlns:a16="http://schemas.microsoft.com/office/drawing/2014/main" id="{5F044ED2-F203-4482-ADB2-E8526BF17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245684-0BBE-4778-8CBD-C4A36F16B8CE}"/>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44105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74A7-3F24-4D20-B6B2-A2B79D7680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155FFC-5842-4FF0-9B51-8C8B23F36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CD33A3-206E-49BB-8D42-11988398BCAF}"/>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5" name="Footer Placeholder 4">
            <a:extLst>
              <a:ext uri="{FF2B5EF4-FFF2-40B4-BE49-F238E27FC236}">
                <a16:creationId xmlns:a16="http://schemas.microsoft.com/office/drawing/2014/main" id="{66F71B8A-0513-402E-BD4E-E61BE5CA6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9C9946-3129-40B3-8AF1-27D82A896BC1}"/>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44571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6516-C07B-4661-A3D1-7A6AB8186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402139-8B4E-42BD-B0E0-34F5D18F9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DE9FB-D461-4E5F-9E39-01C592DE0F3A}"/>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5" name="Footer Placeholder 4">
            <a:extLst>
              <a:ext uri="{FF2B5EF4-FFF2-40B4-BE49-F238E27FC236}">
                <a16:creationId xmlns:a16="http://schemas.microsoft.com/office/drawing/2014/main" id="{38BA0CE7-63D7-4C30-9D74-5AEE6BB2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806B6-65FD-4C40-A6D3-DF9A7F0F2BF3}"/>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173952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4B02-071D-4CCE-81AE-6B64DC482C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67F6C-ECA1-4F7E-833D-ADF69BF3E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CDD0F-687C-41A5-A6F4-2FEDFF86DA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69F3DE-E356-4073-985E-9CA67BAC5553}"/>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6" name="Footer Placeholder 5">
            <a:extLst>
              <a:ext uri="{FF2B5EF4-FFF2-40B4-BE49-F238E27FC236}">
                <a16:creationId xmlns:a16="http://schemas.microsoft.com/office/drawing/2014/main" id="{FC6346C9-AD71-4BB9-9FD5-823F100A2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B863B9-E1B4-43D1-A387-30A2D9D988C8}"/>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70430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105-3958-4FE8-B766-3902A6C077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70F551-74F6-4DF0-B71B-9CB0F2F29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7EE1E7-273A-4F65-A454-F99A548D02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B24909-B7D3-41A7-BABD-60E746C4E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6639A-57B9-4DFB-A396-4E84E9A74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E6D5AD-ECA3-4B10-AA78-4CE7D79F5022}"/>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8" name="Footer Placeholder 7">
            <a:extLst>
              <a:ext uri="{FF2B5EF4-FFF2-40B4-BE49-F238E27FC236}">
                <a16:creationId xmlns:a16="http://schemas.microsoft.com/office/drawing/2014/main" id="{1B326770-6BF0-4488-B254-9B93835D10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F6FC0B-3FF9-4AAF-8DB3-4AE132AD15F0}"/>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22506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8FC8-1C9D-4BF3-A7FC-113B9E9A14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211738-9758-4763-8585-B4C0170BA79B}"/>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4" name="Footer Placeholder 3">
            <a:extLst>
              <a:ext uri="{FF2B5EF4-FFF2-40B4-BE49-F238E27FC236}">
                <a16:creationId xmlns:a16="http://schemas.microsoft.com/office/drawing/2014/main" id="{56A513D7-5DE8-4A5C-9365-2C227E1F34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04C291-2DE0-4071-8EB3-406F6FD5E013}"/>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2748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2C59C-3EFD-419E-AEF6-F90AD7B0C500}"/>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3" name="Footer Placeholder 2">
            <a:extLst>
              <a:ext uri="{FF2B5EF4-FFF2-40B4-BE49-F238E27FC236}">
                <a16:creationId xmlns:a16="http://schemas.microsoft.com/office/drawing/2014/main" id="{DD6DA312-5B7F-4504-86F2-8C063DAA6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07C26E-6299-4571-BBD7-7D684CBC83CD}"/>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3308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5D2C-96BB-45B8-BAD2-F0BF3B32D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DAAF6-3043-458E-A511-F05ADE72B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02BCCB-EDCF-48E8-8354-3158E7F65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C8C05-ABE5-4992-A105-C50F0CFC20D6}"/>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6" name="Footer Placeholder 5">
            <a:extLst>
              <a:ext uri="{FF2B5EF4-FFF2-40B4-BE49-F238E27FC236}">
                <a16:creationId xmlns:a16="http://schemas.microsoft.com/office/drawing/2014/main" id="{DECA8702-6B9A-4B89-AA10-920740BEC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3F62D-6409-4FC2-96A8-8868B0F2C1E7}"/>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3817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B178-283C-4EEB-9B63-7D6208CD7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8D8528-CB0A-466C-B191-145157D85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7AD3F0-16CA-4E70-B4C2-2734052F1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F3FD7-261D-4573-8750-196C2FB47ADE}"/>
              </a:ext>
            </a:extLst>
          </p:cNvPr>
          <p:cNvSpPr>
            <a:spLocks noGrp="1"/>
          </p:cNvSpPr>
          <p:nvPr>
            <p:ph type="dt" sz="half" idx="10"/>
          </p:nvPr>
        </p:nvSpPr>
        <p:spPr/>
        <p:txBody>
          <a:bodyPr/>
          <a:lstStyle/>
          <a:p>
            <a:fld id="{BFC1D81B-885A-40F5-B207-C90712E8C08E}" type="datetimeFigureOut">
              <a:rPr lang="en-GB" smtClean="0"/>
              <a:t>30/05/2020</a:t>
            </a:fld>
            <a:endParaRPr lang="en-GB"/>
          </a:p>
        </p:txBody>
      </p:sp>
      <p:sp>
        <p:nvSpPr>
          <p:cNvPr id="6" name="Footer Placeholder 5">
            <a:extLst>
              <a:ext uri="{FF2B5EF4-FFF2-40B4-BE49-F238E27FC236}">
                <a16:creationId xmlns:a16="http://schemas.microsoft.com/office/drawing/2014/main" id="{47E0C5D5-C556-44EC-BA62-78FAC0C1E4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A1942D-4CC6-4350-B1A2-DB4FEF117DD9}"/>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3068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EFC89-3A93-4B40-9BED-E1CF270EB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9ACEC6-23F7-4E15-9C46-0C1F5CD06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00676F-C2B2-44D5-B8C4-373EF7FAD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1D81B-885A-40F5-B207-C90712E8C08E}" type="datetimeFigureOut">
              <a:rPr lang="en-GB" smtClean="0"/>
              <a:t>30/05/2020</a:t>
            </a:fld>
            <a:endParaRPr lang="en-GB"/>
          </a:p>
        </p:txBody>
      </p:sp>
      <p:sp>
        <p:nvSpPr>
          <p:cNvPr id="5" name="Footer Placeholder 4">
            <a:extLst>
              <a:ext uri="{FF2B5EF4-FFF2-40B4-BE49-F238E27FC236}">
                <a16:creationId xmlns:a16="http://schemas.microsoft.com/office/drawing/2014/main" id="{B34185E3-7E88-495A-99AA-9892A2073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FD910A4-8D6C-468F-8764-4DC6374DB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1A6FE-E260-4B62-B7F7-FB7163588F34}" type="slidenum">
              <a:rPr lang="en-GB" smtClean="0"/>
              <a:t>‹#›</a:t>
            </a:fld>
            <a:endParaRPr lang="en-GB"/>
          </a:p>
        </p:txBody>
      </p:sp>
    </p:spTree>
    <p:extLst>
      <p:ext uri="{BB962C8B-B14F-4D97-AF65-F5344CB8AC3E}">
        <p14:creationId xmlns:p14="http://schemas.microsoft.com/office/powerpoint/2010/main" val="409299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A45B7-3FAA-4DC3-A311-04263A078E5A}"/>
              </a:ext>
            </a:extLst>
          </p:cNvPr>
          <p:cNvPicPr>
            <a:picLocks noChangeAspect="1"/>
          </p:cNvPicPr>
          <p:nvPr/>
        </p:nvPicPr>
        <p:blipFill rotWithShape="1">
          <a:blip r:embed="rId2"/>
          <a:srcRect l="4075" t="14792" r="22522" b="8125"/>
          <a:stretch/>
        </p:blipFill>
        <p:spPr>
          <a:xfrm>
            <a:off x="1650206" y="78581"/>
            <a:ext cx="9272588" cy="6491690"/>
          </a:xfrm>
          <a:prstGeom prst="rect">
            <a:avLst/>
          </a:prstGeom>
        </p:spPr>
      </p:pic>
    </p:spTree>
    <p:extLst>
      <p:ext uri="{BB962C8B-B14F-4D97-AF65-F5344CB8AC3E}">
        <p14:creationId xmlns:p14="http://schemas.microsoft.com/office/powerpoint/2010/main" val="3477343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E2865-B009-49CA-85C5-512458D52D8F}"/>
              </a:ext>
            </a:extLst>
          </p:cNvPr>
          <p:cNvSpPr txBox="1"/>
          <p:nvPr/>
        </p:nvSpPr>
        <p:spPr>
          <a:xfrm>
            <a:off x="0" y="0"/>
            <a:ext cx="12192000" cy="830997"/>
          </a:xfrm>
          <a:prstGeom prst="rect">
            <a:avLst/>
          </a:prstGeom>
          <a:noFill/>
        </p:spPr>
        <p:txBody>
          <a:bodyPr wrap="square" rtlCol="0">
            <a:spAutoFit/>
          </a:bodyPr>
          <a:lstStyle/>
          <a:p>
            <a:r>
              <a:rPr lang="en-GB" sz="1600" b="1" u="sng" dirty="0">
                <a:latin typeface="XCCW Joined 1a" panose="03050602040000000000" pitchFamily="66" charset="0"/>
              </a:rPr>
              <a:t>Home Learning: To </a:t>
            </a:r>
            <a:r>
              <a:rPr lang="en-GB" sz="1600" b="1" u="sng" dirty="0" smtClean="0">
                <a:latin typeface="XCCW Joined 1a" panose="03050602040000000000" pitchFamily="66" charset="0"/>
              </a:rPr>
              <a:t>identify properties of 2D shapes. </a:t>
            </a:r>
          </a:p>
          <a:p>
            <a:r>
              <a:rPr lang="en-GB" sz="1600" dirty="0" smtClean="0">
                <a:latin typeface="XCCW Joined 1a" panose="03050602040000000000" pitchFamily="66" charset="0"/>
              </a:rPr>
              <a:t>We are going to revise shape including 2-Dimensional today! Look at the shape below… fill in the grid to identify the sides, vertices (corners) and the name of the shape!</a:t>
            </a:r>
          </a:p>
        </p:txBody>
      </p:sp>
      <p:pic>
        <p:nvPicPr>
          <p:cNvPr id="13" name="Picture 12"/>
          <p:cNvPicPr>
            <a:picLocks noChangeAspect="1"/>
          </p:cNvPicPr>
          <p:nvPr/>
        </p:nvPicPr>
        <p:blipFill>
          <a:blip r:embed="rId3"/>
          <a:stretch>
            <a:fillRect/>
          </a:stretch>
        </p:blipFill>
        <p:spPr>
          <a:xfrm>
            <a:off x="714375" y="977462"/>
            <a:ext cx="10763250" cy="5547162"/>
          </a:xfrm>
          <a:prstGeom prst="rect">
            <a:avLst/>
          </a:prstGeom>
        </p:spPr>
      </p:pic>
    </p:spTree>
    <p:extLst>
      <p:ext uri="{BB962C8B-B14F-4D97-AF65-F5344CB8AC3E}">
        <p14:creationId xmlns:p14="http://schemas.microsoft.com/office/powerpoint/2010/main" val="1964235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99697" y="189186"/>
            <a:ext cx="11624441" cy="6264166"/>
          </a:xfrm>
          <a:prstGeom prst="roundRect">
            <a:avLst/>
          </a:prstGeom>
          <a:solidFill>
            <a:srgbClr val="CCE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97054" y="474949"/>
            <a:ext cx="9851366" cy="1323439"/>
          </a:xfrm>
          <a:prstGeom prst="rect">
            <a:avLst/>
          </a:prstGeom>
          <a:noFill/>
        </p:spPr>
        <p:txBody>
          <a:bodyPr wrap="square" rtlCol="0">
            <a:spAutoFit/>
          </a:bodyPr>
          <a:lstStyle/>
          <a:p>
            <a:r>
              <a:rPr lang="en-GB" sz="2000" u="sng" dirty="0" smtClean="0">
                <a:solidFill>
                  <a:srgbClr val="FF0000"/>
                </a:solidFill>
                <a:latin typeface="XCCW Joined 1a" panose="03050602040000000000" pitchFamily="66" charset="0"/>
              </a:rPr>
              <a:t>Answers:</a:t>
            </a:r>
          </a:p>
          <a:p>
            <a:endParaRPr lang="en-GB" sz="2000" u="sng" dirty="0" smtClean="0">
              <a:solidFill>
                <a:srgbClr val="FF0000"/>
              </a:solidFill>
              <a:latin typeface="XCCW Joined 1a" panose="03050602040000000000" pitchFamily="66" charset="0"/>
            </a:endParaRPr>
          </a:p>
          <a:p>
            <a:r>
              <a:rPr lang="en-GB" sz="2000" u="sng" dirty="0" smtClean="0">
                <a:solidFill>
                  <a:srgbClr val="FF0000"/>
                </a:solidFill>
                <a:latin typeface="XCCW Joined 1a" panose="03050602040000000000" pitchFamily="66" charset="0"/>
              </a:rPr>
              <a:t> </a:t>
            </a:r>
          </a:p>
          <a:p>
            <a:endParaRPr lang="en-GB" sz="2000" dirty="0">
              <a:latin typeface="XCCW Joined 1a" panose="03050602040000000000" pitchFamily="66" charset="0"/>
            </a:endParaRPr>
          </a:p>
        </p:txBody>
      </p:sp>
      <p:pic>
        <p:nvPicPr>
          <p:cNvPr id="8" name="Picture 7"/>
          <p:cNvPicPr>
            <a:picLocks noChangeAspect="1"/>
          </p:cNvPicPr>
          <p:nvPr/>
        </p:nvPicPr>
        <p:blipFill>
          <a:blip r:embed="rId2"/>
          <a:stretch>
            <a:fillRect/>
          </a:stretch>
        </p:blipFill>
        <p:spPr>
          <a:xfrm>
            <a:off x="793531" y="1136668"/>
            <a:ext cx="10668000" cy="3141042"/>
          </a:xfrm>
          <a:prstGeom prst="rect">
            <a:avLst/>
          </a:prstGeom>
        </p:spPr>
      </p:pic>
    </p:spTree>
    <p:extLst>
      <p:ext uri="{BB962C8B-B14F-4D97-AF65-F5344CB8AC3E}">
        <p14:creationId xmlns:p14="http://schemas.microsoft.com/office/powerpoint/2010/main" val="4081859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592" y="685232"/>
            <a:ext cx="12097407" cy="6273254"/>
          </a:xfrm>
          <a:prstGeom prst="rect">
            <a:avLst/>
          </a:prstGeom>
        </p:spPr>
      </p:pic>
      <p:sp>
        <p:nvSpPr>
          <p:cNvPr id="3" name="Rectangle 2"/>
          <p:cNvSpPr/>
          <p:nvPr/>
        </p:nvSpPr>
        <p:spPr>
          <a:xfrm>
            <a:off x="0" y="-84209"/>
            <a:ext cx="3698897" cy="769441"/>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chemeClr val="accent2">
                    <a:lumMod val="40000"/>
                    <a:lumOff val="60000"/>
                  </a:schemeClr>
                </a:solidFill>
                <a:effectLst/>
              </a:rPr>
              <a:t>English Starter </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4" name="Rectangle 3"/>
          <p:cNvSpPr/>
          <p:nvPr/>
        </p:nvSpPr>
        <p:spPr>
          <a:xfrm>
            <a:off x="10047890" y="1063257"/>
            <a:ext cx="1992626" cy="5762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775332" y="1063257"/>
            <a:ext cx="6159978" cy="5762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503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9090"/>
            <a:ext cx="12118428" cy="6168422"/>
          </a:xfrm>
          <a:prstGeom prst="rect">
            <a:avLst/>
          </a:prstGeom>
        </p:spPr>
      </p:pic>
      <p:sp>
        <p:nvSpPr>
          <p:cNvPr id="3" name="Rectangle 2"/>
          <p:cNvSpPr/>
          <p:nvPr/>
        </p:nvSpPr>
        <p:spPr>
          <a:xfrm>
            <a:off x="9974317" y="988826"/>
            <a:ext cx="2053493" cy="5741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14914" y="988826"/>
            <a:ext cx="6215293" cy="5741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84209"/>
            <a:ext cx="3698897" cy="769441"/>
          </a:xfrm>
          <a:prstGeom prst="rect">
            <a:avLst/>
          </a:prstGeom>
          <a:noFill/>
        </p:spPr>
        <p:txBody>
          <a:bodyPr wrap="none" lIns="91440" tIns="45720" rIns="91440" bIns="45720">
            <a:spAutoFit/>
          </a:bodyPr>
          <a:lstStyle/>
          <a:p>
            <a:pPr algn="ctr"/>
            <a:r>
              <a:rPr lang="en-US" sz="4400" b="1" cap="none" spc="0" dirty="0" smtClean="0">
                <a:ln w="22225">
                  <a:solidFill>
                    <a:schemeClr val="accent2"/>
                  </a:solidFill>
                  <a:prstDash val="solid"/>
                </a:ln>
                <a:solidFill>
                  <a:schemeClr val="accent2">
                    <a:lumMod val="40000"/>
                    <a:lumOff val="60000"/>
                  </a:schemeClr>
                </a:solidFill>
                <a:effectLst/>
              </a:rPr>
              <a:t>English Starter </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58287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093805-7A61-4AA2-8752-D28CF1AB21BF}"/>
              </a:ext>
            </a:extLst>
          </p:cNvPr>
          <p:cNvSpPr/>
          <p:nvPr/>
        </p:nvSpPr>
        <p:spPr>
          <a:xfrm>
            <a:off x="1854892" y="151208"/>
            <a:ext cx="832516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Thursday</a:t>
            </a:r>
            <a:r>
              <a:rPr lang="en-US" sz="5400" b="1" cap="none" spc="0" dirty="0" smtClean="0">
                <a:ln w="22225">
                  <a:solidFill>
                    <a:schemeClr val="accent2"/>
                  </a:solidFill>
                  <a:prstDash val="solid"/>
                </a:ln>
                <a:solidFill>
                  <a:schemeClr val="accent2">
                    <a:lumMod val="40000"/>
                    <a:lumOff val="60000"/>
                  </a:schemeClr>
                </a:solidFill>
                <a:effectLst/>
              </a:rPr>
              <a:t>’s </a:t>
            </a:r>
            <a:r>
              <a:rPr lang="en-US" sz="5400" b="1" cap="none" spc="0" dirty="0" smtClean="0">
                <a:ln w="22225">
                  <a:solidFill>
                    <a:schemeClr val="accent2"/>
                  </a:solidFill>
                  <a:prstDash val="solid"/>
                </a:ln>
                <a:solidFill>
                  <a:schemeClr val="accent2">
                    <a:lumMod val="40000"/>
                    <a:lumOff val="60000"/>
                  </a:schemeClr>
                </a:solidFill>
                <a:effectLst/>
              </a:rPr>
              <a:t>English </a:t>
            </a:r>
            <a:r>
              <a:rPr lang="en-US" sz="5400" b="1" cap="none" spc="0" dirty="0">
                <a:ln w="22225">
                  <a:solidFill>
                    <a:schemeClr val="accent2"/>
                  </a:solidFill>
                  <a:prstDash val="solid"/>
                </a:ln>
                <a:solidFill>
                  <a:schemeClr val="accent2">
                    <a:lumMod val="40000"/>
                    <a:lumOff val="60000"/>
                  </a:schemeClr>
                </a:solidFill>
                <a:effectLst/>
              </a:rPr>
              <a:t>for Year 6</a:t>
            </a:r>
          </a:p>
        </p:txBody>
      </p:sp>
      <p:pic>
        <p:nvPicPr>
          <p:cNvPr id="3" name="Picture 2">
            <a:extLst>
              <a:ext uri="{FF2B5EF4-FFF2-40B4-BE49-F238E27FC236}">
                <a16:creationId xmlns:a16="http://schemas.microsoft.com/office/drawing/2014/main" id="{E3BC4A6A-AC6A-429C-BBCF-AAD921CFEF06}"/>
              </a:ext>
            </a:extLst>
          </p:cNvPr>
          <p:cNvPicPr>
            <a:picLocks noChangeAspect="1"/>
          </p:cNvPicPr>
          <p:nvPr/>
        </p:nvPicPr>
        <p:blipFill>
          <a:blip r:embed="rId2"/>
          <a:stretch>
            <a:fillRect/>
          </a:stretch>
        </p:blipFill>
        <p:spPr>
          <a:xfrm>
            <a:off x="520537" y="58089"/>
            <a:ext cx="999724" cy="1016479"/>
          </a:xfrm>
          <a:prstGeom prst="rect">
            <a:avLst/>
          </a:prstGeom>
        </p:spPr>
      </p:pic>
      <p:sp>
        <p:nvSpPr>
          <p:cNvPr id="8" name="Rectangle 7">
            <a:extLst>
              <a:ext uri="{FF2B5EF4-FFF2-40B4-BE49-F238E27FC236}">
                <a16:creationId xmlns:a16="http://schemas.microsoft.com/office/drawing/2014/main" id="{A25A6394-EA96-4452-90EE-5EC4B2DB9373}"/>
              </a:ext>
            </a:extLst>
          </p:cNvPr>
          <p:cNvSpPr/>
          <p:nvPr/>
        </p:nvSpPr>
        <p:spPr>
          <a:xfrm>
            <a:off x="520537" y="1074538"/>
            <a:ext cx="10939141" cy="12902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latin typeface="XCCW Joined 1a" panose="03050602040000000000" pitchFamily="66" charset="0"/>
              </a:rPr>
              <a:t>L.O: To </a:t>
            </a:r>
            <a:r>
              <a:rPr lang="en-GB" b="1" dirty="0" smtClean="0">
                <a:solidFill>
                  <a:schemeClr val="tx1"/>
                </a:solidFill>
                <a:latin typeface="XCCW Joined 1a" panose="03050602040000000000" pitchFamily="66" charset="0"/>
              </a:rPr>
              <a:t>write a diary entry in character. </a:t>
            </a:r>
            <a:endParaRPr lang="en-GB" b="1" dirty="0">
              <a:solidFill>
                <a:schemeClr val="tx1"/>
              </a:solidFill>
              <a:latin typeface="XCCW Joined 1a" panose="03050602040000000000" pitchFamily="66" charset="0"/>
            </a:endParaRPr>
          </a:p>
        </p:txBody>
      </p:sp>
      <p:pic>
        <p:nvPicPr>
          <p:cNvPr id="9" name="Picture 8"/>
          <p:cNvPicPr>
            <a:picLocks noChangeAspect="1"/>
          </p:cNvPicPr>
          <p:nvPr/>
        </p:nvPicPr>
        <p:blipFill>
          <a:blip r:embed="rId3"/>
          <a:stretch>
            <a:fillRect/>
          </a:stretch>
        </p:blipFill>
        <p:spPr>
          <a:xfrm>
            <a:off x="6326372" y="1182744"/>
            <a:ext cx="5488374" cy="4571243"/>
          </a:xfrm>
          <a:prstGeom prst="rect">
            <a:avLst/>
          </a:prstGeom>
        </p:spPr>
      </p:pic>
      <p:pic>
        <p:nvPicPr>
          <p:cNvPr id="10" name="Picture 9"/>
          <p:cNvPicPr>
            <a:picLocks noChangeAspect="1"/>
          </p:cNvPicPr>
          <p:nvPr/>
        </p:nvPicPr>
        <p:blipFill>
          <a:blip r:embed="rId4"/>
          <a:stretch>
            <a:fillRect/>
          </a:stretch>
        </p:blipFill>
        <p:spPr>
          <a:xfrm>
            <a:off x="6326372" y="5753987"/>
            <a:ext cx="5454504" cy="870098"/>
          </a:xfrm>
          <a:prstGeom prst="rect">
            <a:avLst/>
          </a:prstGeom>
        </p:spPr>
      </p:pic>
      <p:sp>
        <p:nvSpPr>
          <p:cNvPr id="4" name="TextBox 3"/>
          <p:cNvSpPr txBox="1"/>
          <p:nvPr/>
        </p:nvSpPr>
        <p:spPr>
          <a:xfrm>
            <a:off x="294290" y="2480442"/>
            <a:ext cx="5896303" cy="4247317"/>
          </a:xfrm>
          <a:prstGeom prst="rect">
            <a:avLst/>
          </a:prstGeom>
          <a:noFill/>
        </p:spPr>
        <p:txBody>
          <a:bodyPr wrap="square" rtlCol="0">
            <a:spAutoFit/>
          </a:bodyPr>
          <a:lstStyle/>
          <a:p>
            <a:r>
              <a:rPr lang="en-GB" dirty="0" smtClean="0">
                <a:latin typeface="XCCW Joined 1a" panose="03050602040000000000" pitchFamily="66" charset="0"/>
              </a:rPr>
              <a:t>Yesterday, you looked at Yaser’s story. </a:t>
            </a:r>
          </a:p>
          <a:p>
            <a:r>
              <a:rPr lang="en-GB" dirty="0" smtClean="0">
                <a:latin typeface="XCCW Joined 1a" panose="03050602040000000000" pitchFamily="66" charset="0"/>
              </a:rPr>
              <a:t>Today, you are going to write a diary as Yaser or one of his children! In your diary, I want you to cover what you think you would have seen and done over 24 hours. </a:t>
            </a:r>
          </a:p>
          <a:p>
            <a:endParaRPr lang="en-GB" dirty="0">
              <a:latin typeface="XCCW Joined 1a" panose="03050602040000000000" pitchFamily="66" charset="0"/>
            </a:endParaRPr>
          </a:p>
          <a:p>
            <a:r>
              <a:rPr lang="en-GB" dirty="0" smtClean="0">
                <a:latin typeface="XCCW Joined 1a" panose="03050602040000000000" pitchFamily="66" charset="0"/>
              </a:rPr>
              <a:t>You could split your diary into 3: Morning, Afternoon and Evening. </a:t>
            </a:r>
          </a:p>
          <a:p>
            <a:endParaRPr lang="en-GB" dirty="0">
              <a:latin typeface="XCCW Joined 1a" panose="03050602040000000000" pitchFamily="66" charset="0"/>
            </a:endParaRPr>
          </a:p>
          <a:p>
            <a:r>
              <a:rPr lang="en-GB" dirty="0" smtClean="0">
                <a:latin typeface="XCCW Joined 1a" panose="03050602040000000000" pitchFamily="66" charset="0"/>
              </a:rPr>
              <a:t>Remember the story… they couldn’t travel until the sun had set. Think about what they would have seen, heard and felt during their time. Make sure you show me your feelings… don’t tell me!</a:t>
            </a:r>
            <a:endParaRPr lang="en-GB" dirty="0">
              <a:latin typeface="XCCW Joined 1a" panose="03050602040000000000" pitchFamily="66" charset="0"/>
            </a:endParaRPr>
          </a:p>
        </p:txBody>
      </p:sp>
    </p:spTree>
    <p:extLst>
      <p:ext uri="{BB962C8B-B14F-4D97-AF65-F5344CB8AC3E}">
        <p14:creationId xmlns:p14="http://schemas.microsoft.com/office/powerpoint/2010/main" val="1139528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5A79C-6F59-477B-8E14-AB8D295AEEB0}"/>
              </a:ext>
            </a:extLst>
          </p:cNvPr>
          <p:cNvSpPr/>
          <p:nvPr/>
        </p:nvSpPr>
        <p:spPr>
          <a:xfrm>
            <a:off x="46299" y="-183935"/>
            <a:ext cx="649870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Today’s other activity:</a:t>
            </a:r>
          </a:p>
        </p:txBody>
      </p:sp>
      <p:sp>
        <p:nvSpPr>
          <p:cNvPr id="5" name="TextBox 4"/>
          <p:cNvSpPr txBox="1"/>
          <p:nvPr/>
        </p:nvSpPr>
        <p:spPr>
          <a:xfrm>
            <a:off x="199262" y="658969"/>
            <a:ext cx="7253637" cy="369332"/>
          </a:xfrm>
          <a:prstGeom prst="rect">
            <a:avLst/>
          </a:prstGeom>
          <a:noFill/>
        </p:spPr>
        <p:txBody>
          <a:bodyPr wrap="square" rtlCol="0">
            <a:spAutoFit/>
          </a:bodyPr>
          <a:lstStyle/>
          <a:p>
            <a:r>
              <a:rPr lang="en-GB" b="1" u="sng" dirty="0" smtClean="0">
                <a:latin typeface="XCCW Joined 1a" panose="03050602040000000000" pitchFamily="66" charset="0"/>
              </a:rPr>
              <a:t>L.O: </a:t>
            </a:r>
            <a:r>
              <a:rPr lang="en-GB" b="1" u="sng" dirty="0" smtClean="0">
                <a:latin typeface="XCCW Joined 1a" panose="03050602040000000000" pitchFamily="66" charset="0"/>
              </a:rPr>
              <a:t>To develop reading comprehension skills. </a:t>
            </a:r>
            <a:endParaRPr lang="en-GB" dirty="0">
              <a:latin typeface="XCCW Joined 1a" panose="03050602040000000000" pitchFamily="66" charset="0"/>
            </a:endParaRPr>
          </a:p>
        </p:txBody>
      </p:sp>
      <p:pic>
        <p:nvPicPr>
          <p:cNvPr id="8" name="Picture 7"/>
          <p:cNvPicPr>
            <a:picLocks noChangeAspect="1"/>
          </p:cNvPicPr>
          <p:nvPr/>
        </p:nvPicPr>
        <p:blipFill>
          <a:blip r:embed="rId2"/>
          <a:stretch>
            <a:fillRect/>
          </a:stretch>
        </p:blipFill>
        <p:spPr>
          <a:xfrm>
            <a:off x="701940" y="1028301"/>
            <a:ext cx="5015688" cy="5762216"/>
          </a:xfrm>
          <a:prstGeom prst="rect">
            <a:avLst/>
          </a:prstGeom>
        </p:spPr>
      </p:pic>
      <p:pic>
        <p:nvPicPr>
          <p:cNvPr id="9" name="Picture 8"/>
          <p:cNvPicPr>
            <a:picLocks noChangeAspect="1"/>
          </p:cNvPicPr>
          <p:nvPr/>
        </p:nvPicPr>
        <p:blipFill>
          <a:blip r:embed="rId3"/>
          <a:stretch>
            <a:fillRect/>
          </a:stretch>
        </p:blipFill>
        <p:spPr>
          <a:xfrm>
            <a:off x="6043450" y="1028301"/>
            <a:ext cx="5500208" cy="4426568"/>
          </a:xfrm>
          <a:prstGeom prst="rect">
            <a:avLst/>
          </a:prstGeom>
        </p:spPr>
      </p:pic>
      <p:sp>
        <p:nvSpPr>
          <p:cNvPr id="10" name="TextBox 9"/>
          <p:cNvSpPr txBox="1"/>
          <p:nvPr/>
        </p:nvSpPr>
        <p:spPr>
          <a:xfrm>
            <a:off x="6043450" y="5743775"/>
            <a:ext cx="5402317" cy="646331"/>
          </a:xfrm>
          <a:prstGeom prst="rect">
            <a:avLst/>
          </a:prstGeom>
          <a:noFill/>
        </p:spPr>
        <p:txBody>
          <a:bodyPr wrap="square" rtlCol="0">
            <a:spAutoFit/>
          </a:bodyPr>
          <a:lstStyle/>
          <a:p>
            <a:pPr algn="ctr"/>
            <a:r>
              <a:rPr lang="en-GB" dirty="0" smtClean="0">
                <a:latin typeface="XCCW Joined 1a" panose="03050602040000000000" pitchFamily="66" charset="0"/>
              </a:rPr>
              <a:t>Complete the comprehension questions on the next slide! </a:t>
            </a:r>
            <a:endParaRPr lang="en-GB" dirty="0">
              <a:latin typeface="XCCW Joined 1a" panose="03050602040000000000" pitchFamily="66" charset="0"/>
            </a:endParaRPr>
          </a:p>
        </p:txBody>
      </p:sp>
    </p:spTree>
    <p:extLst>
      <p:ext uri="{BB962C8B-B14F-4D97-AF65-F5344CB8AC3E}">
        <p14:creationId xmlns:p14="http://schemas.microsoft.com/office/powerpoint/2010/main" val="4088334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33848" y="1956337"/>
            <a:ext cx="6516414" cy="2511973"/>
          </a:xfrm>
          <a:prstGeom prst="round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stretch>
            <a:fillRect/>
          </a:stretch>
        </p:blipFill>
        <p:spPr>
          <a:xfrm>
            <a:off x="166030" y="126124"/>
            <a:ext cx="5017155" cy="6626937"/>
          </a:xfrm>
          <a:prstGeom prst="rect">
            <a:avLst/>
          </a:prstGeom>
        </p:spPr>
      </p:pic>
      <p:pic>
        <p:nvPicPr>
          <p:cNvPr id="3" name="Picture 2"/>
          <p:cNvPicPr>
            <a:picLocks noChangeAspect="1"/>
          </p:cNvPicPr>
          <p:nvPr/>
        </p:nvPicPr>
        <p:blipFill rotWithShape="1">
          <a:blip r:embed="rId3"/>
          <a:srcRect b="70015"/>
          <a:stretch/>
        </p:blipFill>
        <p:spPr>
          <a:xfrm>
            <a:off x="5183185" y="126124"/>
            <a:ext cx="5343525" cy="1051035"/>
          </a:xfrm>
          <a:prstGeom prst="rect">
            <a:avLst/>
          </a:prstGeom>
        </p:spPr>
      </p:pic>
      <p:sp>
        <p:nvSpPr>
          <p:cNvPr id="7" name="TextBox 6"/>
          <p:cNvSpPr txBox="1"/>
          <p:nvPr/>
        </p:nvSpPr>
        <p:spPr>
          <a:xfrm>
            <a:off x="5591503" y="2196660"/>
            <a:ext cx="5990897" cy="2031325"/>
          </a:xfrm>
          <a:prstGeom prst="rect">
            <a:avLst/>
          </a:prstGeom>
          <a:noFill/>
        </p:spPr>
        <p:txBody>
          <a:bodyPr wrap="square" rtlCol="0">
            <a:spAutoFit/>
          </a:bodyPr>
          <a:lstStyle/>
          <a:p>
            <a:pPr algn="ctr"/>
            <a:r>
              <a:rPr lang="en-GB" dirty="0" smtClean="0">
                <a:latin typeface="XCCW Joined 1a" panose="03050602040000000000" pitchFamily="66" charset="0"/>
              </a:rPr>
              <a:t>On the website you will find the original document should you struggle to read any of the questions. </a:t>
            </a:r>
          </a:p>
          <a:p>
            <a:pPr algn="ctr"/>
            <a:endParaRPr lang="en-GB" dirty="0" smtClean="0">
              <a:latin typeface="XCCW Joined 1a" panose="03050602040000000000" pitchFamily="66" charset="0"/>
            </a:endParaRPr>
          </a:p>
          <a:p>
            <a:pPr algn="ctr"/>
            <a:r>
              <a:rPr lang="en-GB" dirty="0" smtClean="0">
                <a:latin typeface="XCCW Joined 1a" panose="03050602040000000000" pitchFamily="66" charset="0"/>
              </a:rPr>
              <a:t>This document contains a 1 star and 3 star version as well as the answers to all 3 challenge levels!</a:t>
            </a:r>
            <a:endParaRPr lang="en-GB" dirty="0">
              <a:latin typeface="XCCW Joined 1a" panose="03050602040000000000" pitchFamily="66" charset="0"/>
            </a:endParaRPr>
          </a:p>
        </p:txBody>
      </p:sp>
    </p:spTree>
    <p:extLst>
      <p:ext uri="{BB962C8B-B14F-4D97-AF65-F5344CB8AC3E}">
        <p14:creationId xmlns:p14="http://schemas.microsoft.com/office/powerpoint/2010/main" val="576365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8427</TotalTime>
  <Words>231</Words>
  <Application>Microsoft Office PowerPoint</Application>
  <PresentationFormat>Widescreen</PresentationFormat>
  <Paragraphs>22</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Nicola</dc:creator>
  <cp:lastModifiedBy>Jones, Eloise</cp:lastModifiedBy>
  <cp:revision>58</cp:revision>
  <dcterms:created xsi:type="dcterms:W3CDTF">2020-03-17T11:23:57Z</dcterms:created>
  <dcterms:modified xsi:type="dcterms:W3CDTF">2020-05-30T12:35:32Z</dcterms:modified>
</cp:coreProperties>
</file>