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8" r:id="rId3"/>
    <p:sldId id="261" r:id="rId4"/>
    <p:sldId id="262" r:id="rId5"/>
    <p:sldId id="263" r:id="rId6"/>
    <p:sldId id="265" r:id="rId7"/>
    <p:sldId id="264" r:id="rId8"/>
    <p:sldId id="267" r:id="rId9"/>
    <p:sldId id="266" r:id="rId10"/>
    <p:sldId id="268" r:id="rId11"/>
    <p:sldId id="269" r:id="rId12"/>
    <p:sldId id="270" r:id="rId13"/>
    <p:sldId id="272" r:id="rId14"/>
    <p:sldId id="271" r:id="rId15"/>
    <p:sldId id="273" r:id="rId16"/>
    <p:sldId id="274" r:id="rId17"/>
    <p:sldId id="27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CCECFF"/>
    <a:srgbClr val="FF3399"/>
    <a:srgbClr val="66CCFF"/>
    <a:srgbClr val="CCFFCC"/>
    <a:srgbClr val="FFCC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2932" autoAdjust="0"/>
  </p:normalViewPr>
  <p:slideViewPr>
    <p:cSldViewPr snapToGrid="0">
      <p:cViewPr varScale="1">
        <p:scale>
          <a:sx n="61" d="100"/>
          <a:sy n="61" d="100"/>
        </p:scale>
        <p:origin x="7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1ADB2-5D43-44D8-B514-797A618C8D09}" type="datetimeFigureOut">
              <a:rPr lang="en-GB" smtClean="0"/>
              <a:t>17/06/2020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13886-80A0-453E-BCA9-3C264895E98F}" type="slidenum">
              <a:rPr lang="en-GB" smtClean="0"/>
              <a:t>‹#›</a:t>
            </a:fld>
            <a:endParaRPr lang="en-GB"/>
          </a:p>
        </p:txBody>
      </p:sp>
    </p:spTree>
    <p:extLst>
      <p:ext uri="{BB962C8B-B14F-4D97-AF65-F5344CB8AC3E}">
        <p14:creationId xmlns:p14="http://schemas.microsoft.com/office/powerpoint/2010/main" val="108170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813886-80A0-453E-BCA9-3C264895E98F}" type="slidenum">
              <a:rPr lang="en-GB" smtClean="0"/>
              <a:t>2</a:t>
            </a:fld>
            <a:endParaRPr lang="en-GB"/>
          </a:p>
        </p:txBody>
      </p:sp>
    </p:spTree>
    <p:extLst>
      <p:ext uri="{BB962C8B-B14F-4D97-AF65-F5344CB8AC3E}">
        <p14:creationId xmlns:p14="http://schemas.microsoft.com/office/powerpoint/2010/main" val="381654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86DF-4859-4227-BB4C-08CBBC2E04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EDA432-44B2-440D-94AB-561990382F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38F458-5647-4406-9441-4FFD23DC84AA}"/>
              </a:ext>
            </a:extLst>
          </p:cNvPr>
          <p:cNvSpPr>
            <a:spLocks noGrp="1"/>
          </p:cNvSpPr>
          <p:nvPr>
            <p:ph type="dt" sz="half" idx="10"/>
          </p:nvPr>
        </p:nvSpPr>
        <p:spPr/>
        <p:txBody>
          <a:bodyPr/>
          <a:lstStyle/>
          <a:p>
            <a:fld id="{BFC1D81B-885A-40F5-B207-C90712E8C08E}" type="datetimeFigureOut">
              <a:rPr lang="en-GB" smtClean="0"/>
              <a:t>17/06/2020</a:t>
            </a:fld>
            <a:endParaRPr lang="en-GB"/>
          </a:p>
        </p:txBody>
      </p:sp>
      <p:sp>
        <p:nvSpPr>
          <p:cNvPr id="5" name="Footer Placeholder 4">
            <a:extLst>
              <a:ext uri="{FF2B5EF4-FFF2-40B4-BE49-F238E27FC236}">
                <a16:creationId xmlns:a16="http://schemas.microsoft.com/office/drawing/2014/main" id="{02356C27-C0F7-4D5B-84CA-C91CDA904B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6B30B5-8692-40EE-8BD7-BB007DD9EAE6}"/>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219531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B352-BC8B-48FE-B329-7743BA4B39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5595F8-EBFC-4210-B7DB-2BA5E6D7A2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381743-866F-48DB-B092-C3D5D111C1FE}"/>
              </a:ext>
            </a:extLst>
          </p:cNvPr>
          <p:cNvSpPr>
            <a:spLocks noGrp="1"/>
          </p:cNvSpPr>
          <p:nvPr>
            <p:ph type="dt" sz="half" idx="10"/>
          </p:nvPr>
        </p:nvSpPr>
        <p:spPr/>
        <p:txBody>
          <a:bodyPr/>
          <a:lstStyle/>
          <a:p>
            <a:fld id="{BFC1D81B-885A-40F5-B207-C90712E8C08E}" type="datetimeFigureOut">
              <a:rPr lang="en-GB" smtClean="0"/>
              <a:t>17/06/2020</a:t>
            </a:fld>
            <a:endParaRPr lang="en-GB"/>
          </a:p>
        </p:txBody>
      </p:sp>
      <p:sp>
        <p:nvSpPr>
          <p:cNvPr id="5" name="Footer Placeholder 4">
            <a:extLst>
              <a:ext uri="{FF2B5EF4-FFF2-40B4-BE49-F238E27FC236}">
                <a16:creationId xmlns:a16="http://schemas.microsoft.com/office/drawing/2014/main" id="{9B001DB3-F2D7-44D3-9362-EF9EB426F2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3EA62D-0252-474A-A745-976204304508}"/>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46640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48C92-C188-46F4-A481-8BB2287A2D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BF09C7-9760-40B9-A3D7-7EBFCE5630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B5B5B0-EE3B-4FAB-83FA-29415FCDDBEB}"/>
              </a:ext>
            </a:extLst>
          </p:cNvPr>
          <p:cNvSpPr>
            <a:spLocks noGrp="1"/>
          </p:cNvSpPr>
          <p:nvPr>
            <p:ph type="dt" sz="half" idx="10"/>
          </p:nvPr>
        </p:nvSpPr>
        <p:spPr/>
        <p:txBody>
          <a:bodyPr/>
          <a:lstStyle/>
          <a:p>
            <a:fld id="{BFC1D81B-885A-40F5-B207-C90712E8C08E}" type="datetimeFigureOut">
              <a:rPr lang="en-GB" smtClean="0"/>
              <a:t>17/06/2020</a:t>
            </a:fld>
            <a:endParaRPr lang="en-GB"/>
          </a:p>
        </p:txBody>
      </p:sp>
      <p:sp>
        <p:nvSpPr>
          <p:cNvPr id="5" name="Footer Placeholder 4">
            <a:extLst>
              <a:ext uri="{FF2B5EF4-FFF2-40B4-BE49-F238E27FC236}">
                <a16:creationId xmlns:a16="http://schemas.microsoft.com/office/drawing/2014/main" id="{5F044ED2-F203-4482-ADB2-E8526BF17C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245684-0BBE-4778-8CBD-C4A36F16B8CE}"/>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2441053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985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2517755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452036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052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3690" y="6196126"/>
            <a:ext cx="768660" cy="580719"/>
          </a:xfrm>
          <a:prstGeom prst="rect">
            <a:avLst/>
          </a:prstGeom>
        </p:spPr>
      </p:pic>
    </p:spTree>
    <p:extLst>
      <p:ext uri="{BB962C8B-B14F-4D97-AF65-F5344CB8AC3E}">
        <p14:creationId xmlns:p14="http://schemas.microsoft.com/office/powerpoint/2010/main" val="251449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E74A7-3F24-4D20-B6B2-A2B79D7680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155FFC-5842-4FF0-9B51-8C8B23F369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CD33A3-206E-49BB-8D42-11988398BCAF}"/>
              </a:ext>
            </a:extLst>
          </p:cNvPr>
          <p:cNvSpPr>
            <a:spLocks noGrp="1"/>
          </p:cNvSpPr>
          <p:nvPr>
            <p:ph type="dt" sz="half" idx="10"/>
          </p:nvPr>
        </p:nvSpPr>
        <p:spPr/>
        <p:txBody>
          <a:bodyPr/>
          <a:lstStyle/>
          <a:p>
            <a:fld id="{BFC1D81B-885A-40F5-B207-C90712E8C08E}" type="datetimeFigureOut">
              <a:rPr lang="en-GB" smtClean="0"/>
              <a:t>17/06/2020</a:t>
            </a:fld>
            <a:endParaRPr lang="en-GB"/>
          </a:p>
        </p:txBody>
      </p:sp>
      <p:sp>
        <p:nvSpPr>
          <p:cNvPr id="5" name="Footer Placeholder 4">
            <a:extLst>
              <a:ext uri="{FF2B5EF4-FFF2-40B4-BE49-F238E27FC236}">
                <a16:creationId xmlns:a16="http://schemas.microsoft.com/office/drawing/2014/main" id="{66F71B8A-0513-402E-BD4E-E61BE5CA68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9C9946-3129-40B3-8AF1-27D82A896BC1}"/>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44571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6516-C07B-4661-A3D1-7A6AB81860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402139-8B4E-42BD-B0E0-34F5D18F97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9DE9FB-D461-4E5F-9E39-01C592DE0F3A}"/>
              </a:ext>
            </a:extLst>
          </p:cNvPr>
          <p:cNvSpPr>
            <a:spLocks noGrp="1"/>
          </p:cNvSpPr>
          <p:nvPr>
            <p:ph type="dt" sz="half" idx="10"/>
          </p:nvPr>
        </p:nvSpPr>
        <p:spPr/>
        <p:txBody>
          <a:bodyPr/>
          <a:lstStyle/>
          <a:p>
            <a:fld id="{BFC1D81B-885A-40F5-B207-C90712E8C08E}" type="datetimeFigureOut">
              <a:rPr lang="en-GB" smtClean="0"/>
              <a:t>17/06/2020</a:t>
            </a:fld>
            <a:endParaRPr lang="en-GB"/>
          </a:p>
        </p:txBody>
      </p:sp>
      <p:sp>
        <p:nvSpPr>
          <p:cNvPr id="5" name="Footer Placeholder 4">
            <a:extLst>
              <a:ext uri="{FF2B5EF4-FFF2-40B4-BE49-F238E27FC236}">
                <a16:creationId xmlns:a16="http://schemas.microsoft.com/office/drawing/2014/main" id="{38BA0CE7-63D7-4C30-9D74-5AEE6BB238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9806B6-65FD-4C40-A6D3-DF9A7F0F2BF3}"/>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173952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64B02-071D-4CCE-81AE-6B64DC482C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B67F6C-ECA1-4F7E-833D-ADF69BF3E2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DCDD0F-687C-41A5-A6F4-2FEDFF86DA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69F3DE-E356-4073-985E-9CA67BAC5553}"/>
              </a:ext>
            </a:extLst>
          </p:cNvPr>
          <p:cNvSpPr>
            <a:spLocks noGrp="1"/>
          </p:cNvSpPr>
          <p:nvPr>
            <p:ph type="dt" sz="half" idx="10"/>
          </p:nvPr>
        </p:nvSpPr>
        <p:spPr/>
        <p:txBody>
          <a:bodyPr/>
          <a:lstStyle/>
          <a:p>
            <a:fld id="{BFC1D81B-885A-40F5-B207-C90712E8C08E}" type="datetimeFigureOut">
              <a:rPr lang="en-GB" smtClean="0"/>
              <a:t>17/06/2020</a:t>
            </a:fld>
            <a:endParaRPr lang="en-GB"/>
          </a:p>
        </p:txBody>
      </p:sp>
      <p:sp>
        <p:nvSpPr>
          <p:cNvPr id="6" name="Footer Placeholder 5">
            <a:extLst>
              <a:ext uri="{FF2B5EF4-FFF2-40B4-BE49-F238E27FC236}">
                <a16:creationId xmlns:a16="http://schemas.microsoft.com/office/drawing/2014/main" id="{FC6346C9-AD71-4BB9-9FD5-823F100A26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B863B9-E1B4-43D1-A387-30A2D9D988C8}"/>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3704306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F105-3958-4FE8-B766-3902A6C0776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70F551-74F6-4DF0-B71B-9CB0F2F29C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7EE1E7-273A-4F65-A454-F99A548D02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B24909-B7D3-41A7-BABD-60E746C4E0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86639A-57B9-4DFB-A396-4E84E9A747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E6D5AD-ECA3-4B10-AA78-4CE7D79F5022}"/>
              </a:ext>
            </a:extLst>
          </p:cNvPr>
          <p:cNvSpPr>
            <a:spLocks noGrp="1"/>
          </p:cNvSpPr>
          <p:nvPr>
            <p:ph type="dt" sz="half" idx="10"/>
          </p:nvPr>
        </p:nvSpPr>
        <p:spPr/>
        <p:txBody>
          <a:bodyPr/>
          <a:lstStyle/>
          <a:p>
            <a:fld id="{BFC1D81B-885A-40F5-B207-C90712E8C08E}" type="datetimeFigureOut">
              <a:rPr lang="en-GB" smtClean="0"/>
              <a:t>17/06/2020</a:t>
            </a:fld>
            <a:endParaRPr lang="en-GB"/>
          </a:p>
        </p:txBody>
      </p:sp>
      <p:sp>
        <p:nvSpPr>
          <p:cNvPr id="8" name="Footer Placeholder 7">
            <a:extLst>
              <a:ext uri="{FF2B5EF4-FFF2-40B4-BE49-F238E27FC236}">
                <a16:creationId xmlns:a16="http://schemas.microsoft.com/office/drawing/2014/main" id="{1B326770-6BF0-4488-B254-9B93835D10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AF6FC0B-3FF9-4AAF-8DB3-4AE132AD15F0}"/>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322506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D8FC8-1C9D-4BF3-A7FC-113B9E9A14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211738-9758-4763-8585-B4C0170BA79B}"/>
              </a:ext>
            </a:extLst>
          </p:cNvPr>
          <p:cNvSpPr>
            <a:spLocks noGrp="1"/>
          </p:cNvSpPr>
          <p:nvPr>
            <p:ph type="dt" sz="half" idx="10"/>
          </p:nvPr>
        </p:nvSpPr>
        <p:spPr/>
        <p:txBody>
          <a:bodyPr/>
          <a:lstStyle/>
          <a:p>
            <a:fld id="{BFC1D81B-885A-40F5-B207-C90712E8C08E}" type="datetimeFigureOut">
              <a:rPr lang="en-GB" smtClean="0"/>
              <a:t>17/06/2020</a:t>
            </a:fld>
            <a:endParaRPr lang="en-GB"/>
          </a:p>
        </p:txBody>
      </p:sp>
      <p:sp>
        <p:nvSpPr>
          <p:cNvPr id="4" name="Footer Placeholder 3">
            <a:extLst>
              <a:ext uri="{FF2B5EF4-FFF2-40B4-BE49-F238E27FC236}">
                <a16:creationId xmlns:a16="http://schemas.microsoft.com/office/drawing/2014/main" id="{56A513D7-5DE8-4A5C-9365-2C227E1F34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04C291-2DE0-4071-8EB3-406F6FD5E013}"/>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22748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A2C59C-3EFD-419E-AEF6-F90AD7B0C500}"/>
              </a:ext>
            </a:extLst>
          </p:cNvPr>
          <p:cNvSpPr>
            <a:spLocks noGrp="1"/>
          </p:cNvSpPr>
          <p:nvPr>
            <p:ph type="dt" sz="half" idx="10"/>
          </p:nvPr>
        </p:nvSpPr>
        <p:spPr/>
        <p:txBody>
          <a:bodyPr/>
          <a:lstStyle/>
          <a:p>
            <a:fld id="{BFC1D81B-885A-40F5-B207-C90712E8C08E}" type="datetimeFigureOut">
              <a:rPr lang="en-GB" smtClean="0"/>
              <a:t>17/06/2020</a:t>
            </a:fld>
            <a:endParaRPr lang="en-GB"/>
          </a:p>
        </p:txBody>
      </p:sp>
      <p:sp>
        <p:nvSpPr>
          <p:cNvPr id="3" name="Footer Placeholder 2">
            <a:extLst>
              <a:ext uri="{FF2B5EF4-FFF2-40B4-BE49-F238E27FC236}">
                <a16:creationId xmlns:a16="http://schemas.microsoft.com/office/drawing/2014/main" id="{DD6DA312-5B7F-4504-86F2-8C063DAA63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07C26E-6299-4571-BBD7-7D684CBC83CD}"/>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333082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E5D2C-96BB-45B8-BAD2-F0BF3B32D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1DAAF6-3043-458E-A511-F05ADE72B9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02BCCB-EDCF-48E8-8354-3158E7F65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4C8C05-ABE5-4992-A105-C50F0CFC20D6}"/>
              </a:ext>
            </a:extLst>
          </p:cNvPr>
          <p:cNvSpPr>
            <a:spLocks noGrp="1"/>
          </p:cNvSpPr>
          <p:nvPr>
            <p:ph type="dt" sz="half" idx="10"/>
          </p:nvPr>
        </p:nvSpPr>
        <p:spPr/>
        <p:txBody>
          <a:bodyPr/>
          <a:lstStyle/>
          <a:p>
            <a:fld id="{BFC1D81B-885A-40F5-B207-C90712E8C08E}" type="datetimeFigureOut">
              <a:rPr lang="en-GB" smtClean="0"/>
              <a:t>17/06/2020</a:t>
            </a:fld>
            <a:endParaRPr lang="en-GB"/>
          </a:p>
        </p:txBody>
      </p:sp>
      <p:sp>
        <p:nvSpPr>
          <p:cNvPr id="6" name="Footer Placeholder 5">
            <a:extLst>
              <a:ext uri="{FF2B5EF4-FFF2-40B4-BE49-F238E27FC236}">
                <a16:creationId xmlns:a16="http://schemas.microsoft.com/office/drawing/2014/main" id="{DECA8702-6B9A-4B89-AA10-920740BEC8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3F62D-6409-4FC2-96A8-8868B0F2C1E7}"/>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238176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4B178-283C-4EEB-9B63-7D6208CD7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8D8528-CB0A-466C-B191-145157D850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37AD3F0-16CA-4E70-B4C2-2734052F1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FF3FD7-261D-4573-8750-196C2FB47ADE}"/>
              </a:ext>
            </a:extLst>
          </p:cNvPr>
          <p:cNvSpPr>
            <a:spLocks noGrp="1"/>
          </p:cNvSpPr>
          <p:nvPr>
            <p:ph type="dt" sz="half" idx="10"/>
          </p:nvPr>
        </p:nvSpPr>
        <p:spPr/>
        <p:txBody>
          <a:bodyPr/>
          <a:lstStyle/>
          <a:p>
            <a:fld id="{BFC1D81B-885A-40F5-B207-C90712E8C08E}" type="datetimeFigureOut">
              <a:rPr lang="en-GB" smtClean="0"/>
              <a:t>17/06/2020</a:t>
            </a:fld>
            <a:endParaRPr lang="en-GB"/>
          </a:p>
        </p:txBody>
      </p:sp>
      <p:sp>
        <p:nvSpPr>
          <p:cNvPr id="6" name="Footer Placeholder 5">
            <a:extLst>
              <a:ext uri="{FF2B5EF4-FFF2-40B4-BE49-F238E27FC236}">
                <a16:creationId xmlns:a16="http://schemas.microsoft.com/office/drawing/2014/main" id="{47E0C5D5-C556-44EC-BA62-78FAC0C1E4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A1942D-4CC6-4350-B1A2-DB4FEF117DD9}"/>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23068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7EFC89-3A93-4B40-9BED-E1CF270EB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9ACEC6-23F7-4E15-9C46-0C1F5CD06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00676F-C2B2-44D5-B8C4-373EF7FAD2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1D81B-885A-40F5-B207-C90712E8C08E}" type="datetimeFigureOut">
              <a:rPr lang="en-GB" smtClean="0"/>
              <a:t>17/06/2020</a:t>
            </a:fld>
            <a:endParaRPr lang="en-GB"/>
          </a:p>
        </p:txBody>
      </p:sp>
      <p:sp>
        <p:nvSpPr>
          <p:cNvPr id="5" name="Footer Placeholder 4">
            <a:extLst>
              <a:ext uri="{FF2B5EF4-FFF2-40B4-BE49-F238E27FC236}">
                <a16:creationId xmlns:a16="http://schemas.microsoft.com/office/drawing/2014/main" id="{B34185E3-7E88-495A-99AA-9892A2073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FD910A4-8D6C-468F-8764-4DC6374DB4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1A6FE-E260-4B62-B7F7-FB7163588F34}" type="slidenum">
              <a:rPr lang="en-GB" smtClean="0"/>
              <a:t>‹#›</a:t>
            </a:fld>
            <a:endParaRPr lang="en-GB"/>
          </a:p>
        </p:txBody>
      </p:sp>
    </p:spTree>
    <p:extLst>
      <p:ext uri="{BB962C8B-B14F-4D97-AF65-F5344CB8AC3E}">
        <p14:creationId xmlns:p14="http://schemas.microsoft.com/office/powerpoint/2010/main" val="409299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2994" y="695325"/>
            <a:ext cx="10886013"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652994" y="1957387"/>
            <a:ext cx="10886013"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2900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BA45B7-3FAA-4DC3-A311-04263A078E5A}"/>
              </a:ext>
            </a:extLst>
          </p:cNvPr>
          <p:cNvPicPr>
            <a:picLocks noChangeAspect="1"/>
          </p:cNvPicPr>
          <p:nvPr/>
        </p:nvPicPr>
        <p:blipFill rotWithShape="1">
          <a:blip r:embed="rId2"/>
          <a:srcRect l="4075" t="14792" r="22522" b="8125"/>
          <a:stretch/>
        </p:blipFill>
        <p:spPr>
          <a:xfrm>
            <a:off x="1650206" y="78581"/>
            <a:ext cx="9272588" cy="6491690"/>
          </a:xfrm>
          <a:prstGeom prst="rect">
            <a:avLst/>
          </a:prstGeom>
        </p:spPr>
      </p:pic>
    </p:spTree>
    <p:extLst>
      <p:ext uri="{BB962C8B-B14F-4D97-AF65-F5344CB8AC3E}">
        <p14:creationId xmlns:p14="http://schemas.microsoft.com/office/powerpoint/2010/main" val="3477343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4432" y="2851721"/>
            <a:ext cx="5982728" cy="1107996"/>
          </a:xfrm>
          <a:prstGeom prst="rect">
            <a:avLst/>
          </a:prstGeom>
          <a:noFill/>
        </p:spPr>
        <p:txBody>
          <a:bodyPr wrap="none" lIns="91440" tIns="45720" rIns="91440" bIns="45720">
            <a:spAutoFit/>
          </a:bodyPr>
          <a:lstStyle/>
          <a:p>
            <a:pPr algn="ctr"/>
            <a:r>
              <a:rPr lang="en-US" sz="6600" dirty="0" smtClean="0">
                <a:ln w="0"/>
                <a:solidFill>
                  <a:schemeClr val="accent1"/>
                </a:solidFill>
                <a:effectLst>
                  <a:outerShdw blurRad="38100" dist="25400" dir="5400000" algn="ctr" rotWithShape="0">
                    <a:srgbClr val="6E747A">
                      <a:alpha val="43000"/>
                    </a:srgbClr>
                  </a:outerShdw>
                </a:effectLst>
                <a:latin typeface="XCCW Joined 1a" panose="03050602040000000000" pitchFamily="66" charset="0"/>
              </a:rPr>
              <a:t>Wednesday</a:t>
            </a:r>
            <a:r>
              <a:rPr lang="en-US" sz="6600" b="0" cap="none" spc="0" dirty="0" smtClean="0">
                <a:ln w="0"/>
                <a:solidFill>
                  <a:schemeClr val="accent1"/>
                </a:solidFill>
                <a:effectLst>
                  <a:outerShdw blurRad="38100" dist="25400" dir="5400000" algn="ctr" rotWithShape="0">
                    <a:srgbClr val="6E747A">
                      <a:alpha val="43000"/>
                    </a:srgbClr>
                  </a:outerShdw>
                </a:effectLst>
                <a:latin typeface="XCCW Joined 1a" panose="03050602040000000000" pitchFamily="66" charset="0"/>
              </a:rPr>
              <a:t>!</a:t>
            </a:r>
            <a:endParaRPr lang="en-US" sz="6600" b="0" cap="none" spc="0" dirty="0">
              <a:ln w="0"/>
              <a:solidFill>
                <a:schemeClr val="accent1"/>
              </a:solidFill>
              <a:effectLst>
                <a:outerShdw blurRad="38100" dist="25400" dir="5400000" algn="ctr" rotWithShape="0">
                  <a:srgbClr val="6E747A">
                    <a:alpha val="43000"/>
                  </a:srgbClr>
                </a:outerShdw>
              </a:effectLst>
              <a:latin typeface="XCCW Joined 1a" panose="03050602040000000000" pitchFamily="66" charset="0"/>
            </a:endParaRPr>
          </a:p>
        </p:txBody>
      </p:sp>
    </p:spTree>
    <p:extLst>
      <p:ext uri="{BB962C8B-B14F-4D97-AF65-F5344CB8AC3E}">
        <p14:creationId xmlns:p14="http://schemas.microsoft.com/office/powerpoint/2010/main" val="283470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00639A"/>
                </a:solidFill>
                <a:latin typeface="XCCW Joined 1a" panose="03050602040000000000" pitchFamily="66" charset="0"/>
              </a:rPr>
              <a:t>Step 3: Marketing</a:t>
            </a:r>
          </a:p>
        </p:txBody>
      </p:sp>
      <p:sp>
        <p:nvSpPr>
          <p:cNvPr id="7" name="Rectangle 6">
            <a:extLst>
              <a:ext uri="{FF2B5EF4-FFF2-40B4-BE49-F238E27FC236}">
                <a16:creationId xmlns:a16="http://schemas.microsoft.com/office/drawing/2014/main" id="{217B094E-BA95-47C8-8C96-377730500767}"/>
              </a:ext>
            </a:extLst>
          </p:cNvPr>
          <p:cNvSpPr/>
          <p:nvPr/>
        </p:nvSpPr>
        <p:spPr>
          <a:xfrm>
            <a:off x="2274885" y="1473202"/>
            <a:ext cx="7632700" cy="615553"/>
          </a:xfrm>
          <a:prstGeom prst="rect">
            <a:avLst/>
          </a:prstGeom>
        </p:spPr>
        <p:txBody>
          <a:bodyPr wrap="square" lIns="0" tIns="0" rIns="0" bIns="0">
            <a:spAutoFit/>
          </a:bodyPr>
          <a:lstStyle/>
          <a:p>
            <a:pPr algn="ctr">
              <a:spcBef>
                <a:spcPct val="0"/>
              </a:spcBef>
              <a:buSzPct val="45000"/>
            </a:pPr>
            <a:r>
              <a:rPr lang="en-GB" altLang="en-US" sz="2000" b="1" dirty="0">
                <a:solidFill>
                  <a:srgbClr val="1C1C1C"/>
                </a:solidFill>
                <a:latin typeface="XCCW Joined 1a" panose="03050602040000000000" pitchFamily="66" charset="0"/>
                <a:ea typeface="Sassoon Infant Rg" panose="02000503030000020003" pitchFamily="50" charset="0"/>
                <a:cs typeface="Sassoon Infant Rg" panose="02000503030000020003" pitchFamily="50" charset="0"/>
              </a:rPr>
              <a:t>Thinking Task:</a:t>
            </a:r>
          </a:p>
          <a:p>
            <a:pPr algn="ctr">
              <a:spcBef>
                <a:spcPct val="0"/>
              </a:spcBef>
              <a:buSzPct val="45000"/>
            </a:pPr>
            <a:r>
              <a:rPr lang="en-GB" altLang="en-US" sz="2000" dirty="0">
                <a:solidFill>
                  <a:srgbClr val="1C1C1C"/>
                </a:solidFill>
                <a:latin typeface="XCCW Joined 1a" panose="03050602040000000000" pitchFamily="66" charset="0"/>
                <a:ea typeface="Sassoon Infant Rg" panose="02000503030000020003" pitchFamily="50" charset="0"/>
                <a:cs typeface="Sassoon Infant Rg" panose="02000503030000020003" pitchFamily="50" charset="0"/>
              </a:rPr>
              <a:t>How are you going to advertise your product?</a:t>
            </a:r>
          </a:p>
        </p:txBody>
      </p:sp>
      <p:sp>
        <p:nvSpPr>
          <p:cNvPr id="9" name="Rectangle 8">
            <a:extLst>
              <a:ext uri="{FF2B5EF4-FFF2-40B4-BE49-F238E27FC236}">
                <a16:creationId xmlns:a16="http://schemas.microsoft.com/office/drawing/2014/main" id="{E4AC1805-D3C6-4517-8392-9F88CB3887B0}"/>
              </a:ext>
            </a:extLst>
          </p:cNvPr>
          <p:cNvSpPr/>
          <p:nvPr/>
        </p:nvSpPr>
        <p:spPr>
          <a:xfrm>
            <a:off x="1208689" y="5445742"/>
            <a:ext cx="9942786" cy="615553"/>
          </a:xfrm>
          <a:prstGeom prst="rect">
            <a:avLst/>
          </a:prstGeom>
        </p:spPr>
        <p:txBody>
          <a:bodyPr wrap="square" lIns="0" tIns="0" rIns="0" bIns="0">
            <a:spAutoFit/>
          </a:bodyPr>
          <a:lstStyle/>
          <a:p>
            <a:pPr algn="ctr">
              <a:spcBef>
                <a:spcPct val="0"/>
              </a:spcBef>
              <a:buSzPct val="45000"/>
            </a:pPr>
            <a:r>
              <a:rPr lang="en-GB" altLang="en-US" sz="2000" dirty="0">
                <a:solidFill>
                  <a:srgbClr val="1C1C1C"/>
                </a:solidFill>
                <a:latin typeface="XCCW Joined 1a" panose="03050602040000000000" pitchFamily="66" charset="0"/>
                <a:ea typeface="Sassoon Infant Rg" panose="02000503030000020003" pitchFamily="50" charset="0"/>
                <a:cs typeface="Sassoon Infant Rg" panose="02000503030000020003" pitchFamily="50" charset="0"/>
              </a:rPr>
              <a:t>Use the worksheet provided to put </a:t>
            </a:r>
            <a:br>
              <a:rPr lang="en-GB" altLang="en-US" sz="2000" dirty="0">
                <a:solidFill>
                  <a:srgbClr val="1C1C1C"/>
                </a:solidFill>
                <a:latin typeface="XCCW Joined 1a" panose="03050602040000000000" pitchFamily="66" charset="0"/>
                <a:ea typeface="Sassoon Infant Rg" panose="02000503030000020003" pitchFamily="50" charset="0"/>
                <a:cs typeface="Sassoon Infant Rg" panose="02000503030000020003" pitchFamily="50" charset="0"/>
              </a:rPr>
            </a:br>
            <a:r>
              <a:rPr lang="en-GB" altLang="en-US" sz="2000" dirty="0">
                <a:solidFill>
                  <a:srgbClr val="1C1C1C"/>
                </a:solidFill>
                <a:latin typeface="XCCW Joined 1a" panose="03050602040000000000" pitchFamily="66" charset="0"/>
                <a:ea typeface="Sassoon Infant Rg" panose="02000503030000020003" pitchFamily="50" charset="0"/>
                <a:cs typeface="Sassoon Infant Rg" panose="02000503030000020003" pitchFamily="50" charset="0"/>
              </a:rPr>
              <a:t>together a marketing strategy. </a:t>
            </a:r>
            <a:r>
              <a:rPr lang="en-GB" altLang="en-US" sz="2000" dirty="0" smtClean="0">
                <a:solidFill>
                  <a:srgbClr val="1C1C1C"/>
                </a:solidFill>
                <a:latin typeface="XCCW Joined 1a" panose="03050602040000000000" pitchFamily="66" charset="0"/>
                <a:ea typeface="Sassoon Infant Rg" panose="02000503030000020003" pitchFamily="50" charset="0"/>
                <a:cs typeface="Sassoon Infant Rg" panose="02000503030000020003" pitchFamily="50" charset="0"/>
              </a:rPr>
              <a:t>Then</a:t>
            </a:r>
            <a:r>
              <a:rPr lang="en-GB" altLang="en-US" sz="2000" dirty="0" smtClean="0">
                <a:solidFill>
                  <a:srgbClr val="1C1C1C"/>
                </a:solidFill>
                <a:latin typeface="XCCW Joined 1a" panose="03050602040000000000" pitchFamily="66" charset="0"/>
                <a:ea typeface="Sassoon Infant Rg" panose="02000503030000020003" pitchFamily="50" charset="0"/>
                <a:cs typeface="Sassoon Infant Rg" panose="02000503030000020003" pitchFamily="50" charset="0"/>
              </a:rPr>
              <a:t> </a:t>
            </a:r>
            <a:r>
              <a:rPr lang="en-GB" altLang="en-US" sz="2000" dirty="0">
                <a:solidFill>
                  <a:srgbClr val="1C1C1C"/>
                </a:solidFill>
                <a:latin typeface="XCCW Joined 1a" panose="03050602040000000000" pitchFamily="66" charset="0"/>
                <a:ea typeface="Sassoon Infant Rg" panose="02000503030000020003" pitchFamily="50" charset="0"/>
                <a:cs typeface="Sassoon Infant Rg" panose="02000503030000020003" pitchFamily="50" charset="0"/>
              </a:rPr>
              <a:t>create your advertisements</a:t>
            </a:r>
            <a:r>
              <a:rPr lang="en-GB" altLang="en-US" sz="2000" dirty="0">
                <a:solidFill>
                  <a:srgbClr val="1C1C1C"/>
                </a:solidFill>
                <a:latin typeface="Twinkl"/>
                <a:ea typeface="Sassoon Infant Rg" panose="02000503030000020003" pitchFamily="50" charset="0"/>
                <a:cs typeface="Sassoon Infant Rg" panose="02000503030000020003" pitchFamily="50"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4861" y="2335300"/>
            <a:ext cx="4462279" cy="2729865"/>
          </a:xfrm>
          <a:prstGeom prst="rect">
            <a:avLst/>
          </a:prstGeom>
        </p:spPr>
      </p:pic>
    </p:spTree>
    <p:extLst>
      <p:ext uri="{BB962C8B-B14F-4D97-AF65-F5344CB8AC3E}">
        <p14:creationId xmlns:p14="http://schemas.microsoft.com/office/powerpoint/2010/main" val="641505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00639A"/>
                </a:solidFill>
                <a:latin typeface="XCCW Joined 1a" panose="03050602040000000000" pitchFamily="66" charset="0"/>
              </a:rPr>
              <a:t>Smooth Move: Marketing</a:t>
            </a:r>
          </a:p>
        </p:txBody>
      </p:sp>
      <p:sp>
        <p:nvSpPr>
          <p:cNvPr id="7" name="Rectangle 6">
            <a:extLst>
              <a:ext uri="{FF2B5EF4-FFF2-40B4-BE49-F238E27FC236}">
                <a16:creationId xmlns:a16="http://schemas.microsoft.com/office/drawing/2014/main" id="{217B094E-BA95-47C8-8C96-377730500767}"/>
              </a:ext>
            </a:extLst>
          </p:cNvPr>
          <p:cNvSpPr/>
          <p:nvPr/>
        </p:nvSpPr>
        <p:spPr>
          <a:xfrm>
            <a:off x="1918876" y="1473201"/>
            <a:ext cx="8341544" cy="307777"/>
          </a:xfrm>
          <a:prstGeom prst="rect">
            <a:avLst/>
          </a:prstGeom>
        </p:spPr>
        <p:txBody>
          <a:bodyPr wrap="square" lIns="0" tIns="0" rIns="0" bIns="0">
            <a:spAutoFit/>
          </a:bodyPr>
          <a:lstStyle/>
          <a:p>
            <a:pPr algn="ctr">
              <a:spcBef>
                <a:spcPct val="0"/>
              </a:spcBef>
              <a:buSzPct val="45000"/>
              <a:buFontTx/>
              <a:buNone/>
            </a:pPr>
            <a:r>
              <a:rPr lang="en-GB" altLang="en-US" sz="2000" dirty="0">
                <a:latin typeface="XCCW Joined 1a" panose="03050602040000000000" pitchFamily="66" charset="0"/>
                <a:ea typeface="Sassoon Infant Rg" panose="02000503030000020003" pitchFamily="50" charset="0"/>
                <a:cs typeface="Sassoon Infant Rg" panose="02000503030000020003" pitchFamily="50" charset="0"/>
              </a:rPr>
              <a:t>What do you think makes an effective sales pitch?</a:t>
            </a:r>
          </a:p>
        </p:txBody>
      </p:sp>
      <p:sp>
        <p:nvSpPr>
          <p:cNvPr id="9" name="Rectangle 8">
            <a:extLst>
              <a:ext uri="{FF2B5EF4-FFF2-40B4-BE49-F238E27FC236}">
                <a16:creationId xmlns:a16="http://schemas.microsoft.com/office/drawing/2014/main" id="{E4AC1805-D3C6-4517-8392-9F88CB3887B0}"/>
              </a:ext>
            </a:extLst>
          </p:cNvPr>
          <p:cNvSpPr/>
          <p:nvPr/>
        </p:nvSpPr>
        <p:spPr>
          <a:xfrm>
            <a:off x="2279650" y="2097968"/>
            <a:ext cx="7627935" cy="3077766"/>
          </a:xfrm>
          <a:prstGeom prst="rect">
            <a:avLst/>
          </a:prstGeom>
        </p:spPr>
        <p:txBody>
          <a:bodyPr wrap="square" lIns="0" tIns="0" rIns="0" bIns="0">
            <a:spAutoFit/>
          </a:bodyPr>
          <a:lstStyle/>
          <a:p>
            <a:pPr>
              <a:spcBef>
                <a:spcPct val="0"/>
              </a:spcBef>
              <a:buSzPct val="45000"/>
              <a:buFontTx/>
              <a:buNone/>
            </a:pPr>
            <a:r>
              <a:rPr lang="en-GB" altLang="en-US" sz="2000" b="1" dirty="0">
                <a:latin typeface="XCCW Joined 1a" panose="03050602040000000000" pitchFamily="66" charset="0"/>
                <a:ea typeface="Sassoon Infant Rg" panose="02000503030000020003" pitchFamily="50" charset="0"/>
                <a:cs typeface="Sassoon Infant Rg" panose="02000503030000020003" pitchFamily="50" charset="0"/>
              </a:rPr>
              <a:t>Know your product </a:t>
            </a:r>
            <a:r>
              <a:rPr lang="en-GB" altLang="en-US" sz="2000" dirty="0">
                <a:latin typeface="XCCW Joined 1a" panose="03050602040000000000" pitchFamily="66" charset="0"/>
                <a:ea typeface="Sassoon Infant Rg" panose="02000503030000020003" pitchFamily="50" charset="0"/>
                <a:cs typeface="Sassoon Infant Rg" panose="02000503030000020003" pitchFamily="50" charset="0"/>
              </a:rPr>
              <a:t>- make sure you know everything there is to know, so you can answer tricky questions.</a:t>
            </a:r>
          </a:p>
          <a:p>
            <a:pPr>
              <a:spcBef>
                <a:spcPct val="0"/>
              </a:spcBef>
              <a:buSzPct val="45000"/>
              <a:buFontTx/>
              <a:buNone/>
            </a:pPr>
            <a:r>
              <a:rPr lang="en-GB" altLang="en-US" sz="2000" b="1" dirty="0">
                <a:latin typeface="XCCW Joined 1a" panose="03050602040000000000" pitchFamily="66" charset="0"/>
                <a:ea typeface="Sassoon Infant Rg" panose="02000503030000020003" pitchFamily="50" charset="0"/>
                <a:cs typeface="Sassoon Infant Rg" panose="02000503030000020003" pitchFamily="50" charset="0"/>
              </a:rPr>
              <a:t>Know your buyer </a:t>
            </a:r>
            <a:r>
              <a:rPr lang="en-GB" altLang="en-US" sz="2000" dirty="0">
                <a:latin typeface="XCCW Joined 1a" panose="03050602040000000000" pitchFamily="66" charset="0"/>
                <a:ea typeface="Sassoon Infant Rg" panose="02000503030000020003" pitchFamily="50" charset="0"/>
                <a:cs typeface="Sassoon Infant Rg" panose="02000503030000020003" pitchFamily="50" charset="0"/>
              </a:rPr>
              <a:t>– think about your target market and make your speech appeal to them.</a:t>
            </a:r>
          </a:p>
          <a:p>
            <a:pPr>
              <a:spcBef>
                <a:spcPct val="0"/>
              </a:spcBef>
              <a:buSzPct val="45000"/>
              <a:buFontTx/>
              <a:buNone/>
            </a:pPr>
            <a:r>
              <a:rPr lang="en-GB" altLang="en-US" sz="2000" b="1" dirty="0">
                <a:latin typeface="XCCW Joined 1a" panose="03050602040000000000" pitchFamily="66" charset="0"/>
                <a:ea typeface="Sassoon Infant Rg" panose="02000503030000020003" pitchFamily="50" charset="0"/>
                <a:cs typeface="Sassoon Infant Rg" panose="02000503030000020003" pitchFamily="50" charset="0"/>
              </a:rPr>
              <a:t>Know your style </a:t>
            </a:r>
            <a:r>
              <a:rPr lang="en-GB" altLang="en-US" sz="2000" dirty="0">
                <a:latin typeface="XCCW Joined 1a" panose="03050602040000000000" pitchFamily="66" charset="0"/>
                <a:ea typeface="Sassoon Infant Rg" panose="02000503030000020003" pitchFamily="50" charset="0"/>
                <a:cs typeface="Sassoon Infant Rg" panose="02000503030000020003" pitchFamily="50" charset="0"/>
              </a:rPr>
              <a:t>– funny, serious, clever? Stick to your style and try to involve your audience.</a:t>
            </a:r>
          </a:p>
          <a:p>
            <a:pPr>
              <a:spcBef>
                <a:spcPct val="0"/>
              </a:spcBef>
              <a:buSzPct val="45000"/>
              <a:buFontTx/>
              <a:buNone/>
            </a:pPr>
            <a:r>
              <a:rPr lang="en-GB" altLang="en-US" sz="2000" b="1" dirty="0">
                <a:latin typeface="XCCW Joined 1a" panose="03050602040000000000" pitchFamily="66" charset="0"/>
                <a:ea typeface="Sassoon Infant Rg" panose="02000503030000020003" pitchFamily="50" charset="0"/>
                <a:cs typeface="Sassoon Infant Rg" panose="02000503030000020003" pitchFamily="50" charset="0"/>
              </a:rPr>
              <a:t>Know your numbers </a:t>
            </a:r>
            <a:r>
              <a:rPr lang="en-GB" altLang="en-US" sz="2000" dirty="0">
                <a:latin typeface="XCCW Joined 1a" panose="03050602040000000000" pitchFamily="66" charset="0"/>
                <a:ea typeface="Sassoon Infant Rg" panose="02000503030000020003" pitchFamily="50" charset="0"/>
                <a:cs typeface="Sassoon Infant Rg" panose="02000503030000020003" pitchFamily="50" charset="0"/>
              </a:rPr>
              <a:t>– how much is it going to cost? </a:t>
            </a:r>
          </a:p>
          <a:p>
            <a:pPr>
              <a:spcBef>
                <a:spcPct val="0"/>
              </a:spcBef>
              <a:buSzPct val="45000"/>
              <a:buFontTx/>
              <a:buNone/>
            </a:pPr>
            <a:r>
              <a:rPr lang="en-GB" altLang="en-US" sz="2000" dirty="0">
                <a:latin typeface="XCCW Joined 1a" panose="03050602040000000000" pitchFamily="66" charset="0"/>
                <a:ea typeface="Sassoon Infant Rg" panose="02000503030000020003" pitchFamily="50" charset="0"/>
                <a:cs typeface="Sassoon Infant Rg" panose="02000503030000020003" pitchFamily="50" charset="0"/>
              </a:rPr>
              <a:t>Is this an essential item for Y7s? Tell them why!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1756" y="4477773"/>
            <a:ext cx="1771945" cy="1783218"/>
          </a:xfrm>
          <a:prstGeom prst="rect">
            <a:avLst/>
          </a:prstGeom>
        </p:spPr>
      </p:pic>
    </p:spTree>
    <p:extLst>
      <p:ext uri="{BB962C8B-B14F-4D97-AF65-F5344CB8AC3E}">
        <p14:creationId xmlns:p14="http://schemas.microsoft.com/office/powerpoint/2010/main" val="2408244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510"/>
            <a:ext cx="12192000" cy="6847490"/>
          </a:xfrm>
          <a:prstGeom prst="rect">
            <a:avLst/>
          </a:prstGeom>
        </p:spPr>
      </p:pic>
    </p:spTree>
    <p:extLst>
      <p:ext uri="{BB962C8B-B14F-4D97-AF65-F5344CB8AC3E}">
        <p14:creationId xmlns:p14="http://schemas.microsoft.com/office/powerpoint/2010/main" val="2857100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3851" y="2851721"/>
            <a:ext cx="5323893" cy="1107996"/>
          </a:xfrm>
          <a:prstGeom prst="rect">
            <a:avLst/>
          </a:prstGeom>
          <a:noFill/>
        </p:spPr>
        <p:txBody>
          <a:bodyPr wrap="none" lIns="91440" tIns="45720" rIns="91440" bIns="45720">
            <a:spAutoFit/>
          </a:bodyPr>
          <a:lstStyle/>
          <a:p>
            <a:pPr algn="ctr"/>
            <a:r>
              <a:rPr lang="en-US" sz="6600" dirty="0" smtClean="0">
                <a:ln w="0"/>
                <a:solidFill>
                  <a:schemeClr val="accent1"/>
                </a:solidFill>
                <a:effectLst>
                  <a:outerShdw blurRad="38100" dist="25400" dir="5400000" algn="ctr" rotWithShape="0">
                    <a:srgbClr val="6E747A">
                      <a:alpha val="43000"/>
                    </a:srgbClr>
                  </a:outerShdw>
                </a:effectLst>
                <a:latin typeface="XCCW Joined 1a" panose="03050602040000000000" pitchFamily="66" charset="0"/>
              </a:rPr>
              <a:t>Thursday</a:t>
            </a:r>
            <a:r>
              <a:rPr lang="en-US" sz="6600" b="0" cap="none" spc="0" dirty="0" smtClean="0">
                <a:ln w="0"/>
                <a:solidFill>
                  <a:schemeClr val="accent1"/>
                </a:solidFill>
                <a:effectLst>
                  <a:outerShdw blurRad="38100" dist="25400" dir="5400000" algn="ctr" rotWithShape="0">
                    <a:srgbClr val="6E747A">
                      <a:alpha val="43000"/>
                    </a:srgbClr>
                  </a:outerShdw>
                </a:effectLst>
                <a:latin typeface="XCCW Joined 1a" panose="03050602040000000000" pitchFamily="66" charset="0"/>
              </a:rPr>
              <a:t>!</a:t>
            </a:r>
            <a:endParaRPr lang="en-US" sz="6600" b="0" cap="none" spc="0" dirty="0">
              <a:ln w="0"/>
              <a:solidFill>
                <a:schemeClr val="accent1"/>
              </a:solidFill>
              <a:effectLst>
                <a:outerShdw blurRad="38100" dist="25400" dir="5400000" algn="ctr" rotWithShape="0">
                  <a:srgbClr val="6E747A">
                    <a:alpha val="43000"/>
                  </a:srgbClr>
                </a:outerShdw>
              </a:effectLst>
              <a:latin typeface="XCCW Joined 1a" panose="03050602040000000000" pitchFamily="66" charset="0"/>
            </a:endParaRPr>
          </a:p>
        </p:txBody>
      </p:sp>
    </p:spTree>
    <p:extLst>
      <p:ext uri="{BB962C8B-B14F-4D97-AF65-F5344CB8AC3E}">
        <p14:creationId xmlns:p14="http://schemas.microsoft.com/office/powerpoint/2010/main" val="1552899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03284" y="1584175"/>
            <a:ext cx="7052531" cy="985962"/>
          </a:xfrm>
          <a:prstGeom prst="roundRect">
            <a:avLst/>
          </a:prstGeom>
          <a:solidFill>
            <a:schemeClr val="bg1"/>
          </a:solidFill>
          <a:ln w="38100">
            <a:solidFill>
              <a:srgbClr val="006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altLang="en-US" dirty="0">
                <a:solidFill>
                  <a:schemeClr val="tx1"/>
                </a:solidFill>
                <a:latin typeface="XCCW Joined 1a" panose="03050602040000000000" pitchFamily="66" charset="0"/>
                <a:ea typeface="Sassoon Infant Rg" panose="02000503030000020003" pitchFamily="50" charset="0"/>
              </a:rPr>
              <a:t>How can we evaluate the success of our project?</a:t>
            </a:r>
          </a:p>
          <a:p>
            <a:pPr algn="ctr">
              <a:defRPr/>
            </a:pPr>
            <a:r>
              <a:rPr lang="en-GB" altLang="en-US" dirty="0">
                <a:solidFill>
                  <a:schemeClr val="tx1"/>
                </a:solidFill>
                <a:latin typeface="XCCW Joined 1a" panose="03050602040000000000" pitchFamily="66" charset="0"/>
                <a:ea typeface="Sassoon Infant Rg" panose="02000503030000020003" pitchFamily="50" charset="0"/>
              </a:rPr>
              <a:t>You have 5 minutes to jot down ideas.</a:t>
            </a:r>
          </a:p>
        </p:txBody>
      </p:sp>
      <p:sp>
        <p:nvSpPr>
          <p:cNvPr id="21" name="Title 20"/>
          <p:cNvSpPr>
            <a:spLocks noGrp="1"/>
          </p:cNvSpPr>
          <p:nvPr>
            <p:ph type="title"/>
          </p:nvPr>
        </p:nvSpPr>
        <p:spPr/>
        <p:txBody>
          <a:bodyPr/>
          <a:lstStyle/>
          <a:p>
            <a:r>
              <a:rPr lang="en-GB" sz="3600" dirty="0">
                <a:solidFill>
                  <a:srgbClr val="00639A"/>
                </a:solidFill>
                <a:latin typeface="XCCW Joined 1a" panose="03050602040000000000" pitchFamily="66" charset="0"/>
              </a:rPr>
              <a:t>Smooth Move: Evaluating</a:t>
            </a:r>
          </a:p>
        </p:txBody>
      </p:sp>
      <p:sp>
        <p:nvSpPr>
          <p:cNvPr id="7" name="Rectangle 6">
            <a:extLst>
              <a:ext uri="{FF2B5EF4-FFF2-40B4-BE49-F238E27FC236}">
                <a16:creationId xmlns:a16="http://schemas.microsoft.com/office/drawing/2014/main" id="{217B094E-BA95-47C8-8C96-377730500767}"/>
              </a:ext>
            </a:extLst>
          </p:cNvPr>
          <p:cNvSpPr/>
          <p:nvPr/>
        </p:nvSpPr>
        <p:spPr>
          <a:xfrm>
            <a:off x="1303284" y="2850573"/>
            <a:ext cx="6780544" cy="3385542"/>
          </a:xfrm>
          <a:prstGeom prst="rect">
            <a:avLst/>
          </a:prstGeom>
        </p:spPr>
        <p:txBody>
          <a:bodyPr wrap="square" lIns="0" tIns="0" rIns="0" bIns="0">
            <a:spAutoFit/>
          </a:bodyPr>
          <a:lstStyle/>
          <a:p>
            <a:r>
              <a:rPr lang="en-GB" altLang="en-US" sz="2000" b="1" dirty="0">
                <a:solidFill>
                  <a:srgbClr val="000000"/>
                </a:solidFill>
                <a:latin typeface="XCCW Joined 1a" panose="03050602040000000000" pitchFamily="66" charset="0"/>
                <a:ea typeface="Sassoon Infant Rg" panose="02000503030000020003" pitchFamily="50" charset="0"/>
                <a:cs typeface="Arial Unicode MS" charset="0"/>
              </a:rPr>
              <a:t>What went well?  </a:t>
            </a:r>
          </a:p>
          <a:p>
            <a:pPr marL="457200" indent="-457200">
              <a:buFont typeface="+mj-lt"/>
              <a:buAutoNum type="arabicPeriod"/>
            </a:pPr>
            <a:r>
              <a:rPr lang="en-GB" altLang="en-US" sz="2000" dirty="0">
                <a:solidFill>
                  <a:srgbClr val="000000"/>
                </a:solidFill>
                <a:latin typeface="XCCW Joined 1a" panose="03050602040000000000" pitchFamily="66" charset="0"/>
                <a:ea typeface="Sassoon Infant Rg" panose="02000503030000020003" pitchFamily="50" charset="0"/>
                <a:cs typeface="Arial Unicode MS" charset="0"/>
              </a:rPr>
              <a:t>What could be improved?</a:t>
            </a:r>
          </a:p>
          <a:p>
            <a:pPr marL="457200" indent="-457200">
              <a:buFont typeface="+mj-lt"/>
              <a:buAutoNum type="arabicPeriod"/>
            </a:pPr>
            <a:r>
              <a:rPr lang="en-GB" altLang="en-US" sz="2000" dirty="0" smtClean="0">
                <a:solidFill>
                  <a:srgbClr val="000000"/>
                </a:solidFill>
                <a:latin typeface="XCCW Joined 1a" panose="03050602040000000000" pitchFamily="66" charset="0"/>
                <a:ea typeface="Sassoon Infant Rg" panose="02000503030000020003" pitchFamily="50" charset="0"/>
                <a:cs typeface="Arial Unicode MS" charset="0"/>
              </a:rPr>
              <a:t>What do you like the most about your design? Why?  </a:t>
            </a:r>
            <a:endParaRPr lang="en-GB" altLang="en-US" sz="2000" dirty="0">
              <a:solidFill>
                <a:srgbClr val="000000"/>
              </a:solidFill>
              <a:latin typeface="XCCW Joined 1a" panose="03050602040000000000" pitchFamily="66" charset="0"/>
              <a:ea typeface="Sassoon Infant Rg" panose="02000503030000020003" pitchFamily="50" charset="0"/>
              <a:cs typeface="Arial Unicode MS" charset="0"/>
            </a:endParaRPr>
          </a:p>
          <a:p>
            <a:pPr marL="457200" indent="-457200">
              <a:buFont typeface="+mj-lt"/>
              <a:buAutoNum type="arabicPeriod"/>
            </a:pPr>
            <a:r>
              <a:rPr lang="en-GB" altLang="en-US" sz="2000" dirty="0" smtClean="0">
                <a:solidFill>
                  <a:srgbClr val="000000"/>
                </a:solidFill>
                <a:latin typeface="XCCW Joined 1a" panose="03050602040000000000" pitchFamily="66" charset="0"/>
                <a:ea typeface="Sassoon Infant Rg" panose="02000503030000020003" pitchFamily="50" charset="0"/>
                <a:cs typeface="Arial Unicode MS" charset="0"/>
              </a:rPr>
              <a:t>Why will your product help a smooth move to Secondary school? </a:t>
            </a:r>
          </a:p>
          <a:p>
            <a:pPr marL="457200" indent="-457200">
              <a:buFont typeface="+mj-lt"/>
              <a:buAutoNum type="arabicPeriod"/>
            </a:pPr>
            <a:r>
              <a:rPr lang="en-GB" altLang="en-US" sz="2000" dirty="0" smtClean="0">
                <a:solidFill>
                  <a:srgbClr val="000000"/>
                </a:solidFill>
                <a:latin typeface="XCCW Joined 1a" panose="03050602040000000000" pitchFamily="66" charset="0"/>
                <a:ea typeface="Sassoon Infant Rg" panose="02000503030000020003" pitchFamily="50" charset="0"/>
                <a:cs typeface="Arial Unicode MS" charset="0"/>
              </a:rPr>
              <a:t>What stage did you find the hardest? Why? </a:t>
            </a:r>
          </a:p>
          <a:p>
            <a:pPr marL="457200" indent="-457200">
              <a:buFont typeface="+mj-lt"/>
              <a:buAutoNum type="arabicPeriod"/>
            </a:pPr>
            <a:r>
              <a:rPr lang="en-GB" altLang="en-US" sz="2000" dirty="0" smtClean="0">
                <a:solidFill>
                  <a:srgbClr val="000000"/>
                </a:solidFill>
                <a:latin typeface="XCCW Joined 1a" panose="03050602040000000000" pitchFamily="66" charset="0"/>
                <a:ea typeface="Sassoon Infant Rg" panose="02000503030000020003" pitchFamily="50" charset="0"/>
                <a:cs typeface="Arial Unicode MS" charset="0"/>
              </a:rPr>
              <a:t>How will your product help a year 6 child moving to secondary school?</a:t>
            </a:r>
          </a:p>
          <a:p>
            <a:pPr marL="457200" indent="-457200">
              <a:buFont typeface="+mj-lt"/>
              <a:buAutoNum type="arabicPeriod"/>
            </a:pPr>
            <a:r>
              <a:rPr lang="en-GB" altLang="en-US" sz="2000" dirty="0" smtClean="0">
                <a:solidFill>
                  <a:srgbClr val="000000"/>
                </a:solidFill>
                <a:latin typeface="XCCW Joined 1a" panose="03050602040000000000" pitchFamily="66" charset="0"/>
                <a:ea typeface="Sassoon Infant Rg" panose="02000503030000020003" pitchFamily="50" charset="0"/>
                <a:cs typeface="Arial Unicode MS" charset="0"/>
              </a:rPr>
              <a:t>What would your catchy slogan be?</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4403" b="13565"/>
          <a:stretch/>
        </p:blipFill>
        <p:spPr>
          <a:xfrm>
            <a:off x="8663540" y="2681112"/>
            <a:ext cx="3307743" cy="3724464"/>
          </a:xfrm>
          <a:prstGeom prst="rect">
            <a:avLst/>
          </a:prstGeom>
        </p:spPr>
      </p:pic>
    </p:spTree>
    <p:extLst>
      <p:ext uri="{BB962C8B-B14F-4D97-AF65-F5344CB8AC3E}">
        <p14:creationId xmlns:p14="http://schemas.microsoft.com/office/powerpoint/2010/main" val="4197679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3786" y="2851721"/>
            <a:ext cx="3684022" cy="1107996"/>
          </a:xfrm>
          <a:prstGeom prst="rect">
            <a:avLst/>
          </a:prstGeom>
          <a:noFill/>
        </p:spPr>
        <p:txBody>
          <a:bodyPr wrap="none" lIns="91440" tIns="45720" rIns="91440" bIns="45720">
            <a:spAutoFit/>
          </a:bodyPr>
          <a:lstStyle/>
          <a:p>
            <a:pPr algn="ctr"/>
            <a:r>
              <a:rPr lang="en-US" sz="6600" dirty="0" smtClean="0">
                <a:ln w="0"/>
                <a:solidFill>
                  <a:schemeClr val="accent1"/>
                </a:solidFill>
                <a:effectLst>
                  <a:outerShdw blurRad="38100" dist="25400" dir="5400000" algn="ctr" rotWithShape="0">
                    <a:srgbClr val="6E747A">
                      <a:alpha val="43000"/>
                    </a:srgbClr>
                  </a:outerShdw>
                </a:effectLst>
                <a:latin typeface="XCCW Joined 1a" panose="03050602040000000000" pitchFamily="66" charset="0"/>
              </a:rPr>
              <a:t>Friday</a:t>
            </a:r>
            <a:r>
              <a:rPr lang="en-US" sz="6600" b="0" cap="none" spc="0" dirty="0" smtClean="0">
                <a:ln w="0"/>
                <a:solidFill>
                  <a:schemeClr val="accent1"/>
                </a:solidFill>
                <a:effectLst>
                  <a:outerShdw blurRad="38100" dist="25400" dir="5400000" algn="ctr" rotWithShape="0">
                    <a:srgbClr val="6E747A">
                      <a:alpha val="43000"/>
                    </a:srgbClr>
                  </a:outerShdw>
                </a:effectLst>
                <a:latin typeface="XCCW Joined 1a" panose="03050602040000000000" pitchFamily="66" charset="0"/>
              </a:rPr>
              <a:t>!</a:t>
            </a:r>
            <a:endParaRPr lang="en-US" sz="6600" b="0" cap="none" spc="0" dirty="0">
              <a:ln w="0"/>
              <a:solidFill>
                <a:schemeClr val="accent1"/>
              </a:solidFill>
              <a:effectLst>
                <a:outerShdw blurRad="38100" dist="25400" dir="5400000" algn="ctr" rotWithShape="0">
                  <a:srgbClr val="6E747A">
                    <a:alpha val="43000"/>
                  </a:srgbClr>
                </a:outerShdw>
              </a:effectLst>
              <a:latin typeface="XCCW Joined 1a" panose="03050602040000000000" pitchFamily="66" charset="0"/>
            </a:endParaRPr>
          </a:p>
        </p:txBody>
      </p:sp>
    </p:spTree>
    <p:extLst>
      <p:ext uri="{BB962C8B-B14F-4D97-AF65-F5344CB8AC3E}">
        <p14:creationId xmlns:p14="http://schemas.microsoft.com/office/powerpoint/2010/main" val="3033396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2743200"/>
          </a:xfrm>
          <a:prstGeom prst="rect">
            <a:avLst/>
          </a:prstGeom>
        </p:spPr>
      </p:pic>
      <p:sp>
        <p:nvSpPr>
          <p:cNvPr id="3" name="TextBox 2"/>
          <p:cNvSpPr txBox="1"/>
          <p:nvPr/>
        </p:nvSpPr>
        <p:spPr>
          <a:xfrm>
            <a:off x="903890" y="2907774"/>
            <a:ext cx="5570483" cy="3785652"/>
          </a:xfrm>
          <a:prstGeom prst="rect">
            <a:avLst/>
          </a:prstGeom>
          <a:noFill/>
        </p:spPr>
        <p:txBody>
          <a:bodyPr wrap="square" rtlCol="0">
            <a:spAutoFit/>
          </a:bodyPr>
          <a:lstStyle/>
          <a:p>
            <a:pPr algn="ctr"/>
            <a:r>
              <a:rPr lang="en-GB" sz="1600" dirty="0" smtClean="0">
                <a:latin typeface="XCCW Joined 1a" panose="03050602040000000000" pitchFamily="66" charset="0"/>
              </a:rPr>
              <a:t>Happy World Emoji Day and Happy Last Day at NJS! </a:t>
            </a:r>
          </a:p>
          <a:p>
            <a:pPr algn="ctr"/>
            <a:endParaRPr lang="en-GB" sz="1600" dirty="0">
              <a:latin typeface="XCCW Joined 1a" panose="03050602040000000000" pitchFamily="66" charset="0"/>
            </a:endParaRPr>
          </a:p>
          <a:p>
            <a:pPr algn="ctr"/>
            <a:r>
              <a:rPr lang="en-GB" sz="1600" dirty="0" smtClean="0">
                <a:latin typeface="XCCW Joined 1a" panose="03050602040000000000" pitchFamily="66" charset="0"/>
              </a:rPr>
              <a:t>Today we are going to have a little fun!</a:t>
            </a:r>
          </a:p>
          <a:p>
            <a:pPr algn="ctr"/>
            <a:endParaRPr lang="en-GB" sz="1600" dirty="0">
              <a:latin typeface="XCCW Joined 1a" panose="03050602040000000000" pitchFamily="66" charset="0"/>
            </a:endParaRPr>
          </a:p>
          <a:p>
            <a:pPr algn="ctr"/>
            <a:r>
              <a:rPr lang="en-GB" sz="1600" dirty="0" smtClean="0">
                <a:latin typeface="XCCW Joined 1a" panose="03050602040000000000" pitchFamily="66" charset="0"/>
              </a:rPr>
              <a:t>Draw an emoji to represent how you felt at the different points of your year. Write a short explanation to show why you chose your emoji. </a:t>
            </a:r>
          </a:p>
          <a:p>
            <a:pPr algn="ctr"/>
            <a:endParaRPr lang="en-GB" sz="1600" dirty="0">
              <a:latin typeface="XCCW Joined 1a" panose="03050602040000000000" pitchFamily="66" charset="0"/>
            </a:endParaRPr>
          </a:p>
          <a:p>
            <a:pPr marL="342900" indent="-342900" algn="ctr">
              <a:buAutoNum type="arabicPeriod"/>
            </a:pPr>
            <a:r>
              <a:rPr lang="en-GB" sz="1600" dirty="0" smtClean="0">
                <a:latin typeface="XCCW Joined 1a" panose="03050602040000000000" pitchFamily="66" charset="0"/>
              </a:rPr>
              <a:t>The start of year 6! </a:t>
            </a:r>
          </a:p>
          <a:p>
            <a:pPr marL="342900" indent="-342900" algn="ctr">
              <a:buAutoNum type="arabicPeriod"/>
            </a:pPr>
            <a:r>
              <a:rPr lang="en-GB" sz="1600" dirty="0" smtClean="0">
                <a:latin typeface="XCCW Joined 1a" panose="03050602040000000000" pitchFamily="66" charset="0"/>
              </a:rPr>
              <a:t>January – a new term </a:t>
            </a:r>
          </a:p>
          <a:p>
            <a:pPr marL="342900" indent="-342900" algn="ctr">
              <a:buAutoNum type="arabicPeriod"/>
            </a:pPr>
            <a:r>
              <a:rPr lang="en-GB" sz="1600" dirty="0" smtClean="0">
                <a:latin typeface="XCCW Joined 1a" panose="03050602040000000000" pitchFamily="66" charset="0"/>
              </a:rPr>
              <a:t>School closing in March </a:t>
            </a:r>
          </a:p>
          <a:p>
            <a:pPr marL="342900" indent="-342900" algn="ctr">
              <a:buAutoNum type="arabicPeriod"/>
            </a:pPr>
            <a:r>
              <a:rPr lang="en-GB" sz="1600" dirty="0" smtClean="0">
                <a:latin typeface="XCCW Joined 1a" panose="03050602040000000000" pitchFamily="66" charset="0"/>
              </a:rPr>
              <a:t>SATs were cancelled in May </a:t>
            </a:r>
          </a:p>
          <a:p>
            <a:pPr marL="342900" indent="-342900" algn="ctr">
              <a:buAutoNum type="arabicPeriod"/>
            </a:pPr>
            <a:r>
              <a:rPr lang="en-GB" sz="1600" dirty="0" smtClean="0">
                <a:latin typeface="XCCW Joined 1a" panose="03050602040000000000" pitchFamily="66" charset="0"/>
              </a:rPr>
              <a:t>Your final day as an NJS pupil</a:t>
            </a:r>
          </a:p>
        </p:txBody>
      </p:sp>
      <p:pic>
        <p:nvPicPr>
          <p:cNvPr id="4" name="Picture 3"/>
          <p:cNvPicPr>
            <a:picLocks noChangeAspect="1"/>
          </p:cNvPicPr>
          <p:nvPr/>
        </p:nvPicPr>
        <p:blipFill rotWithShape="1">
          <a:blip r:embed="rId3"/>
          <a:srcRect t="28455"/>
          <a:stretch/>
        </p:blipFill>
        <p:spPr>
          <a:xfrm>
            <a:off x="7136524" y="2448910"/>
            <a:ext cx="5055476" cy="4409090"/>
          </a:xfrm>
          <a:prstGeom prst="rect">
            <a:avLst/>
          </a:prstGeom>
        </p:spPr>
      </p:pic>
    </p:spTree>
    <p:extLst>
      <p:ext uri="{BB962C8B-B14F-4D97-AF65-F5344CB8AC3E}">
        <p14:creationId xmlns:p14="http://schemas.microsoft.com/office/powerpoint/2010/main" val="148428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8E2865-B009-49CA-85C5-512458D52D8F}"/>
              </a:ext>
            </a:extLst>
          </p:cNvPr>
          <p:cNvSpPr txBox="1"/>
          <p:nvPr/>
        </p:nvSpPr>
        <p:spPr>
          <a:xfrm>
            <a:off x="0" y="0"/>
            <a:ext cx="12192000" cy="3785652"/>
          </a:xfrm>
          <a:prstGeom prst="rect">
            <a:avLst/>
          </a:prstGeom>
          <a:noFill/>
        </p:spPr>
        <p:txBody>
          <a:bodyPr wrap="square" rtlCol="0">
            <a:spAutoFit/>
          </a:bodyPr>
          <a:lstStyle/>
          <a:p>
            <a:r>
              <a:rPr lang="en-GB" sz="1600" b="1" u="sng" dirty="0" smtClean="0">
                <a:latin typeface="XCCW Joined 1a" panose="03050602040000000000" pitchFamily="66" charset="0"/>
              </a:rPr>
              <a:t>Well Year 6… </a:t>
            </a:r>
          </a:p>
          <a:p>
            <a:endParaRPr lang="en-GB" sz="1600" b="1" dirty="0">
              <a:latin typeface="XCCW Joined 1a" panose="03050602040000000000" pitchFamily="66" charset="0"/>
            </a:endParaRPr>
          </a:p>
          <a:p>
            <a:r>
              <a:rPr lang="en-GB" sz="1600" dirty="0" smtClean="0">
                <a:latin typeface="XCCW Joined 1a" panose="03050602040000000000" pitchFamily="66" charset="0"/>
              </a:rPr>
              <a:t>What a year it has been? In September, the year started like always. The dreaded SATs word was mentioned more than normal. You moved into the block where your journey at NJS started. This year may have been different but one you will always remember.</a:t>
            </a:r>
          </a:p>
          <a:p>
            <a:endParaRPr lang="en-GB" sz="1600" dirty="0">
              <a:latin typeface="XCCW Joined 1a" panose="03050602040000000000" pitchFamily="66" charset="0"/>
            </a:endParaRPr>
          </a:p>
          <a:p>
            <a:r>
              <a:rPr lang="en-GB" sz="1600" dirty="0" smtClean="0">
                <a:latin typeface="XCCW Joined 1a" panose="03050602040000000000" pitchFamily="66" charset="0"/>
              </a:rPr>
              <a:t>As this is your last week at NJS, I’m going to set you a project. There will be no English or maths lessons this week! </a:t>
            </a:r>
          </a:p>
          <a:p>
            <a:endParaRPr lang="en-GB" sz="1600" dirty="0">
              <a:latin typeface="XCCW Joined 1a" panose="03050602040000000000" pitchFamily="66" charset="0"/>
            </a:endParaRPr>
          </a:p>
          <a:p>
            <a:r>
              <a:rPr lang="en-GB" sz="1600" dirty="0" smtClean="0">
                <a:latin typeface="XCCW Joined 1a" panose="03050602040000000000" pitchFamily="66" charset="0"/>
              </a:rPr>
              <a:t>Follow the instructions on each slide! I have separated them into days for you </a:t>
            </a:r>
            <a:r>
              <a:rPr lang="en-GB" sz="1600" dirty="0" smtClean="0">
                <a:latin typeface="XCCW Joined 1a" panose="03050602040000000000" pitchFamily="66" charset="0"/>
                <a:sym typeface="Wingdings" panose="05000000000000000000" pitchFamily="2" charset="2"/>
              </a:rPr>
              <a:t> </a:t>
            </a:r>
          </a:p>
          <a:p>
            <a:endParaRPr lang="en-GB" sz="1600" dirty="0">
              <a:latin typeface="XCCW Joined 1a" panose="03050602040000000000" pitchFamily="66" charset="0"/>
              <a:sym typeface="Wingdings" panose="05000000000000000000" pitchFamily="2" charset="2"/>
            </a:endParaRPr>
          </a:p>
          <a:p>
            <a:r>
              <a:rPr lang="en-GB" sz="1600" dirty="0" smtClean="0">
                <a:latin typeface="XCCW Joined 1a" panose="03050602040000000000" pitchFamily="66" charset="0"/>
                <a:sym typeface="Wingdings" panose="05000000000000000000" pitchFamily="2" charset="2"/>
              </a:rPr>
              <a:t>Enjoy! </a:t>
            </a:r>
          </a:p>
          <a:p>
            <a:endParaRPr lang="en-GB" sz="1600" dirty="0">
              <a:latin typeface="XCCW Joined 1a" panose="03050602040000000000" pitchFamily="66" charset="0"/>
              <a:sym typeface="Wingdings" panose="05000000000000000000" pitchFamily="2" charset="2"/>
            </a:endParaRPr>
          </a:p>
          <a:p>
            <a:r>
              <a:rPr lang="en-GB" sz="1600" dirty="0" smtClean="0">
                <a:latin typeface="XCCW Joined 1a" panose="03050602040000000000" pitchFamily="66" charset="0"/>
                <a:sym typeface="Wingdings" panose="05000000000000000000" pitchFamily="2" charset="2"/>
              </a:rPr>
              <a:t>Miss Jones x</a:t>
            </a:r>
            <a:endParaRPr lang="en-GB" sz="1600" dirty="0" smtClean="0">
              <a:latin typeface="XCCW Joined 1a" panose="03050602040000000000" pitchFamily="66" charset="0"/>
            </a:endParaRPr>
          </a:p>
          <a:p>
            <a:endParaRPr lang="en-GB" sz="1600" b="1" dirty="0" smtClean="0">
              <a:latin typeface="XCCW Joined 1a" panose="03050602040000000000" pitchFamily="66" charset="0"/>
            </a:endParaRPr>
          </a:p>
        </p:txBody>
      </p:sp>
    </p:spTree>
    <p:extLst>
      <p:ext uri="{BB962C8B-B14F-4D97-AF65-F5344CB8AC3E}">
        <p14:creationId xmlns:p14="http://schemas.microsoft.com/office/powerpoint/2010/main" val="1964235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591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00639A"/>
                </a:solidFill>
                <a:latin typeface="XCCW Joined 1a" panose="03050602040000000000" pitchFamily="66" charset="0"/>
              </a:rPr>
              <a:t>Smooth Move Project</a:t>
            </a:r>
          </a:p>
        </p:txBody>
      </p:sp>
      <p:sp>
        <p:nvSpPr>
          <p:cNvPr id="5" name="Rectangle 4"/>
          <p:cNvSpPr/>
          <p:nvPr/>
        </p:nvSpPr>
        <p:spPr>
          <a:xfrm>
            <a:off x="2279650" y="2720954"/>
            <a:ext cx="7632700" cy="861774"/>
          </a:xfrm>
          <a:prstGeom prst="rect">
            <a:avLst/>
          </a:prstGeom>
        </p:spPr>
        <p:txBody>
          <a:bodyPr wrap="square" lIns="0" tIns="0" rIns="0" bIns="0">
            <a:spAutoFit/>
          </a:bodyPr>
          <a:lstStyle/>
          <a:p>
            <a:pPr algn="ctr"/>
            <a:r>
              <a:rPr lang="en-GB" sz="2800" dirty="0">
                <a:latin typeface="XCCW Joined 1a" panose="03050602040000000000" pitchFamily="66" charset="0"/>
              </a:rPr>
              <a:t>L.O. To plan, design, make and evaluate a product.</a:t>
            </a:r>
          </a:p>
        </p:txBody>
      </p:sp>
      <p:pic>
        <p:nvPicPr>
          <p:cNvPr id="6" name="Picture 2">
            <a:extLst>
              <a:ext uri="{FF2B5EF4-FFF2-40B4-BE49-F238E27FC236}">
                <a16:creationId xmlns:a16="http://schemas.microsoft.com/office/drawing/2014/main" id="{EB5E66CE-79EE-44EE-8AFC-B38ED79B5D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906298">
            <a:off x="5878943" y="3000502"/>
            <a:ext cx="37084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775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8914" y="2851721"/>
            <a:ext cx="4613764" cy="1107996"/>
          </a:xfrm>
          <a:prstGeom prst="rect">
            <a:avLst/>
          </a:prstGeom>
          <a:noFill/>
        </p:spPr>
        <p:txBody>
          <a:bodyPr wrap="none" lIns="91440" tIns="45720" rIns="91440" bIns="45720">
            <a:spAutoFit/>
          </a:bodyPr>
          <a:lstStyle/>
          <a:p>
            <a:pPr algn="ctr"/>
            <a:r>
              <a:rPr lang="en-US" sz="6600" b="0" cap="none" spc="0" dirty="0" smtClean="0">
                <a:ln w="0"/>
                <a:solidFill>
                  <a:schemeClr val="accent1"/>
                </a:solidFill>
                <a:effectLst>
                  <a:outerShdw blurRad="38100" dist="25400" dir="5400000" algn="ctr" rotWithShape="0">
                    <a:srgbClr val="6E747A">
                      <a:alpha val="43000"/>
                    </a:srgbClr>
                  </a:outerShdw>
                </a:effectLst>
                <a:latin typeface="XCCW Joined 1a" panose="03050602040000000000" pitchFamily="66" charset="0"/>
              </a:rPr>
              <a:t>Monday!</a:t>
            </a:r>
            <a:endParaRPr lang="en-US" sz="6600" b="0" cap="none" spc="0" dirty="0">
              <a:ln w="0"/>
              <a:solidFill>
                <a:schemeClr val="accent1"/>
              </a:solidFill>
              <a:effectLst>
                <a:outerShdw blurRad="38100" dist="25400" dir="5400000" algn="ctr" rotWithShape="0">
                  <a:srgbClr val="6E747A">
                    <a:alpha val="43000"/>
                  </a:srgbClr>
                </a:outerShdw>
              </a:effectLst>
              <a:latin typeface="XCCW Joined 1a" panose="03050602040000000000" pitchFamily="66" charset="0"/>
            </a:endParaRPr>
          </a:p>
        </p:txBody>
      </p:sp>
    </p:spTree>
    <p:extLst>
      <p:ext uri="{BB962C8B-B14F-4D97-AF65-F5344CB8AC3E}">
        <p14:creationId xmlns:p14="http://schemas.microsoft.com/office/powerpoint/2010/main" val="3284791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00639A"/>
                </a:solidFill>
                <a:latin typeface="XCCW Joined 1a" panose="03050602040000000000" pitchFamily="66" charset="0"/>
              </a:rPr>
              <a:t>Step 1: Discuss and Design</a:t>
            </a:r>
          </a:p>
        </p:txBody>
      </p:sp>
      <p:sp>
        <p:nvSpPr>
          <p:cNvPr id="5" name="Rectangle 4"/>
          <p:cNvSpPr/>
          <p:nvPr/>
        </p:nvSpPr>
        <p:spPr>
          <a:xfrm>
            <a:off x="2284029" y="1821176"/>
            <a:ext cx="7632700" cy="1292662"/>
          </a:xfrm>
          <a:prstGeom prst="rect">
            <a:avLst/>
          </a:prstGeom>
        </p:spPr>
        <p:txBody>
          <a:bodyPr wrap="square" lIns="0" tIns="0" rIns="0" bIns="0">
            <a:spAutoFit/>
          </a:bodyPr>
          <a:lstStyle/>
          <a:p>
            <a:pPr algn="ctr"/>
            <a:r>
              <a:rPr lang="en-GB" sz="2800" dirty="0">
                <a:latin typeface="XCCW Joined 1a" panose="03050602040000000000" pitchFamily="66" charset="0"/>
              </a:rPr>
              <a:t>Design a </a:t>
            </a:r>
            <a:r>
              <a:rPr lang="en-GB" sz="2800" b="1" dirty="0">
                <a:solidFill>
                  <a:srgbClr val="18A0DB"/>
                </a:solidFill>
                <a:latin typeface="XCCW Joined 1a" panose="03050602040000000000" pitchFamily="66" charset="0"/>
              </a:rPr>
              <a:t>PROUDUCT</a:t>
            </a:r>
            <a:r>
              <a:rPr lang="en-GB" sz="2800" dirty="0">
                <a:latin typeface="XCCW Joined 1a" panose="03050602040000000000" pitchFamily="66" charset="0"/>
              </a:rPr>
              <a:t> to help make the </a:t>
            </a:r>
            <a:r>
              <a:rPr lang="en-GB" sz="2800" dirty="0">
                <a:solidFill>
                  <a:srgbClr val="DE1E5A"/>
                </a:solidFill>
                <a:latin typeface="XCCW Joined 1a" panose="03050602040000000000" pitchFamily="66" charset="0"/>
              </a:rPr>
              <a:t>MOVE</a:t>
            </a:r>
            <a:r>
              <a:rPr lang="en-GB" sz="2800" dirty="0">
                <a:latin typeface="XCCW Joined 1a" panose="03050602040000000000" pitchFamily="66" charset="0"/>
              </a:rPr>
              <a:t> from primary school to secondary school </a:t>
            </a:r>
            <a:r>
              <a:rPr lang="en-GB" sz="2800" b="1" dirty="0">
                <a:solidFill>
                  <a:srgbClr val="07743B"/>
                </a:solidFill>
                <a:latin typeface="XCCW Joined 1a" panose="03050602040000000000" pitchFamily="66" charset="0"/>
              </a:rPr>
              <a:t>SMOOTH!</a:t>
            </a:r>
          </a:p>
        </p:txBody>
      </p:sp>
      <p:pic>
        <p:nvPicPr>
          <p:cNvPr id="6" name="Picture 2">
            <a:extLst>
              <a:ext uri="{FF2B5EF4-FFF2-40B4-BE49-F238E27FC236}">
                <a16:creationId xmlns:a16="http://schemas.microsoft.com/office/drawing/2014/main" id="{EB5E66CE-79EE-44EE-8AFC-B38ED79B5D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300162">
            <a:off x="4235447" y="2143735"/>
            <a:ext cx="37084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17B094E-BA95-47C8-8C96-377730500767}"/>
              </a:ext>
            </a:extLst>
          </p:cNvPr>
          <p:cNvSpPr/>
          <p:nvPr/>
        </p:nvSpPr>
        <p:spPr>
          <a:xfrm>
            <a:off x="2284029" y="4272340"/>
            <a:ext cx="7632700" cy="1538883"/>
          </a:xfrm>
          <a:prstGeom prst="rect">
            <a:avLst/>
          </a:prstGeom>
        </p:spPr>
        <p:txBody>
          <a:bodyPr wrap="square" lIns="0" tIns="0" rIns="0" bIns="0">
            <a:spAutoFit/>
          </a:bodyPr>
          <a:lstStyle/>
          <a:p>
            <a:pPr algn="ctr"/>
            <a:r>
              <a:rPr lang="en-GB" sz="2000" dirty="0">
                <a:latin typeface="XCCW Joined 1a" panose="03050602040000000000" pitchFamily="66" charset="0"/>
              </a:rPr>
              <a:t>Create a mind-map of ideas. </a:t>
            </a:r>
          </a:p>
          <a:p>
            <a:pPr algn="ctr"/>
            <a:r>
              <a:rPr lang="en-GB" sz="2000" b="1" dirty="0">
                <a:solidFill>
                  <a:srgbClr val="07743B"/>
                </a:solidFill>
                <a:latin typeface="XCCW Joined 1a" panose="03050602040000000000" pitchFamily="66" charset="0"/>
              </a:rPr>
              <a:t>Choose one of your ideas and create a </a:t>
            </a:r>
            <a:r>
              <a:rPr lang="en-GB" sz="2000" b="1" dirty="0" smtClean="0">
                <a:solidFill>
                  <a:srgbClr val="07743B"/>
                </a:solidFill>
                <a:latin typeface="XCCW Joined 1a" panose="03050602040000000000" pitchFamily="66" charset="0"/>
              </a:rPr>
              <a:t>range of designs to choose from. </a:t>
            </a:r>
          </a:p>
          <a:p>
            <a:pPr algn="ctr"/>
            <a:r>
              <a:rPr lang="en-GB" sz="2000" b="1" dirty="0" smtClean="0">
                <a:solidFill>
                  <a:srgbClr val="07743B"/>
                </a:solidFill>
                <a:latin typeface="XCCW Joined 1a" panose="03050602040000000000" pitchFamily="66" charset="0"/>
              </a:rPr>
              <a:t>Write a short explanation to share what your design is for. </a:t>
            </a:r>
            <a:endParaRPr lang="en-GB" sz="2000" b="1" dirty="0">
              <a:solidFill>
                <a:srgbClr val="07743B"/>
              </a:solidFill>
              <a:latin typeface="XCCW Joined 1a" panose="03050602040000000000" pitchFamily="66" charset="0"/>
            </a:endParaRPr>
          </a:p>
        </p:txBody>
      </p:sp>
    </p:spTree>
    <p:extLst>
      <p:ext uri="{BB962C8B-B14F-4D97-AF65-F5344CB8AC3E}">
        <p14:creationId xmlns:p14="http://schemas.microsoft.com/office/powerpoint/2010/main" val="1600490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624053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2045" y="2851721"/>
            <a:ext cx="4687502" cy="1107996"/>
          </a:xfrm>
          <a:prstGeom prst="rect">
            <a:avLst/>
          </a:prstGeom>
          <a:noFill/>
        </p:spPr>
        <p:txBody>
          <a:bodyPr wrap="none" lIns="91440" tIns="45720" rIns="91440" bIns="45720">
            <a:spAutoFit/>
          </a:bodyPr>
          <a:lstStyle/>
          <a:p>
            <a:pPr algn="ctr"/>
            <a:r>
              <a:rPr lang="en-US" sz="6600" dirty="0" smtClean="0">
                <a:ln w="0"/>
                <a:solidFill>
                  <a:schemeClr val="accent1"/>
                </a:solidFill>
                <a:effectLst>
                  <a:outerShdw blurRad="38100" dist="25400" dir="5400000" algn="ctr" rotWithShape="0">
                    <a:srgbClr val="6E747A">
                      <a:alpha val="43000"/>
                    </a:srgbClr>
                  </a:outerShdw>
                </a:effectLst>
                <a:latin typeface="XCCW Joined 1a" panose="03050602040000000000" pitchFamily="66" charset="0"/>
              </a:rPr>
              <a:t>Tuesday</a:t>
            </a:r>
            <a:r>
              <a:rPr lang="en-US" sz="6600" b="0" cap="none" spc="0" dirty="0" smtClean="0">
                <a:ln w="0"/>
                <a:solidFill>
                  <a:schemeClr val="accent1"/>
                </a:solidFill>
                <a:effectLst>
                  <a:outerShdw blurRad="38100" dist="25400" dir="5400000" algn="ctr" rotWithShape="0">
                    <a:srgbClr val="6E747A">
                      <a:alpha val="43000"/>
                    </a:srgbClr>
                  </a:outerShdw>
                </a:effectLst>
                <a:latin typeface="XCCW Joined 1a" panose="03050602040000000000" pitchFamily="66" charset="0"/>
              </a:rPr>
              <a:t>!</a:t>
            </a:r>
            <a:endParaRPr lang="en-US" sz="6600" b="0" cap="none" spc="0" dirty="0">
              <a:ln w="0"/>
              <a:solidFill>
                <a:schemeClr val="accent1"/>
              </a:solidFill>
              <a:effectLst>
                <a:outerShdw blurRad="38100" dist="25400" dir="5400000" algn="ctr" rotWithShape="0">
                  <a:srgbClr val="6E747A">
                    <a:alpha val="43000"/>
                  </a:srgbClr>
                </a:outerShdw>
              </a:effectLst>
              <a:latin typeface="XCCW Joined 1a" panose="03050602040000000000" pitchFamily="66" charset="0"/>
            </a:endParaRPr>
          </a:p>
        </p:txBody>
      </p:sp>
    </p:spTree>
    <p:extLst>
      <p:ext uri="{BB962C8B-B14F-4D97-AF65-F5344CB8AC3E}">
        <p14:creationId xmlns:p14="http://schemas.microsoft.com/office/powerpoint/2010/main" val="1865120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965837" y="4777421"/>
            <a:ext cx="5738649" cy="133481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solidFill>
                  <a:srgbClr val="00639A"/>
                </a:solidFill>
                <a:latin typeface="XCCW Joined 1a" panose="03050602040000000000" pitchFamily="66" charset="0"/>
              </a:rPr>
              <a:t>Step 2: Build a Prototype</a:t>
            </a:r>
          </a:p>
        </p:txBody>
      </p:sp>
      <p:sp>
        <p:nvSpPr>
          <p:cNvPr id="7" name="Rectangle 6">
            <a:extLst>
              <a:ext uri="{FF2B5EF4-FFF2-40B4-BE49-F238E27FC236}">
                <a16:creationId xmlns:a16="http://schemas.microsoft.com/office/drawing/2014/main" id="{217B094E-BA95-47C8-8C96-377730500767}"/>
              </a:ext>
            </a:extLst>
          </p:cNvPr>
          <p:cNvSpPr/>
          <p:nvPr/>
        </p:nvSpPr>
        <p:spPr>
          <a:xfrm>
            <a:off x="2274885" y="1435786"/>
            <a:ext cx="7632700" cy="615553"/>
          </a:xfrm>
          <a:prstGeom prst="rect">
            <a:avLst/>
          </a:prstGeom>
        </p:spPr>
        <p:txBody>
          <a:bodyPr wrap="square" lIns="0" tIns="0" rIns="0" bIns="0">
            <a:spAutoFit/>
          </a:bodyPr>
          <a:lstStyle/>
          <a:p>
            <a:pPr algn="ctr">
              <a:spcBef>
                <a:spcPct val="0"/>
              </a:spcBef>
              <a:buSzPct val="45000"/>
            </a:pPr>
            <a:r>
              <a:rPr lang="en-GB" altLang="en-US" sz="2000" dirty="0" smtClean="0">
                <a:solidFill>
                  <a:srgbClr val="1C1C1C"/>
                </a:solidFill>
                <a:latin typeface="XCCW Joined 1a" panose="03050602040000000000" pitchFamily="66" charset="0"/>
                <a:ea typeface="Sassoon Infant Rg" panose="02000503030000020003" pitchFamily="50" charset="0"/>
                <a:cs typeface="Sassoon Infant Rg" panose="02000503030000020003" pitchFamily="50" charset="0"/>
              </a:rPr>
              <a:t>Use </a:t>
            </a:r>
            <a:r>
              <a:rPr lang="en-GB" altLang="en-US" sz="2000" dirty="0">
                <a:solidFill>
                  <a:srgbClr val="1C1C1C"/>
                </a:solidFill>
                <a:latin typeface="XCCW Joined 1a" panose="03050602040000000000" pitchFamily="66" charset="0"/>
                <a:ea typeface="Sassoon Infant Rg" panose="02000503030000020003" pitchFamily="50" charset="0"/>
                <a:cs typeface="Sassoon Infant Rg" panose="02000503030000020003" pitchFamily="50" charset="0"/>
              </a:rPr>
              <a:t>materials from </a:t>
            </a:r>
            <a:r>
              <a:rPr lang="en-GB" altLang="en-US" sz="2000" dirty="0" smtClean="0">
                <a:solidFill>
                  <a:srgbClr val="1C1C1C"/>
                </a:solidFill>
                <a:latin typeface="XCCW Joined 1a" panose="03050602040000000000" pitchFamily="66" charset="0"/>
                <a:ea typeface="Sassoon Infant Rg" panose="02000503030000020003" pitchFamily="50" charset="0"/>
                <a:cs typeface="Sassoon Infant Rg" panose="02000503030000020003" pitchFamily="50" charset="0"/>
              </a:rPr>
              <a:t>home </a:t>
            </a:r>
            <a:r>
              <a:rPr lang="en-GB" altLang="en-US" sz="2000" dirty="0">
                <a:solidFill>
                  <a:srgbClr val="1C1C1C"/>
                </a:solidFill>
                <a:latin typeface="XCCW Joined 1a" panose="03050602040000000000" pitchFamily="66" charset="0"/>
                <a:ea typeface="Sassoon Infant Rg" panose="02000503030000020003" pitchFamily="50" charset="0"/>
                <a:cs typeface="Sassoon Infant Rg" panose="02000503030000020003" pitchFamily="50" charset="0"/>
              </a:rPr>
              <a:t>to create a prototype of your invention.</a:t>
            </a:r>
          </a:p>
        </p:txBody>
      </p:sp>
      <p:sp>
        <p:nvSpPr>
          <p:cNvPr id="9" name="Rectangle 8">
            <a:extLst>
              <a:ext uri="{FF2B5EF4-FFF2-40B4-BE49-F238E27FC236}">
                <a16:creationId xmlns:a16="http://schemas.microsoft.com/office/drawing/2014/main" id="{E4AC1805-D3C6-4517-8392-9F88CB3887B0}"/>
              </a:ext>
            </a:extLst>
          </p:cNvPr>
          <p:cNvSpPr/>
          <p:nvPr/>
        </p:nvSpPr>
        <p:spPr>
          <a:xfrm>
            <a:off x="1286913" y="2227908"/>
            <a:ext cx="8615906" cy="2462213"/>
          </a:xfrm>
          <a:prstGeom prst="rect">
            <a:avLst/>
          </a:prstGeom>
        </p:spPr>
        <p:txBody>
          <a:bodyPr wrap="square" lIns="0" tIns="0" rIns="0" bIns="0">
            <a:spAutoFit/>
          </a:bodyPr>
          <a:lstStyle/>
          <a:p>
            <a:pPr>
              <a:spcBef>
                <a:spcPct val="0"/>
              </a:spcBef>
              <a:buSzPct val="45000"/>
            </a:pPr>
            <a:r>
              <a:rPr lang="en-GB" altLang="en-US" sz="2000" b="1" dirty="0">
                <a:solidFill>
                  <a:srgbClr val="1C1C1C"/>
                </a:solidFill>
                <a:latin typeface="XCCW Joined 1a" panose="03050602040000000000" pitchFamily="66" charset="0"/>
                <a:ea typeface="Sassoon Infant Rg" panose="02000503030000020003" pitchFamily="50" charset="0"/>
                <a:cs typeface="Sassoon Infant Rg" panose="02000503030000020003" pitchFamily="50" charset="0"/>
              </a:rPr>
              <a:t>Remember </a:t>
            </a:r>
            <a:endParaRPr lang="en-GB" altLang="en-US" sz="2000" dirty="0">
              <a:solidFill>
                <a:srgbClr val="1C1C1C"/>
              </a:solidFill>
              <a:latin typeface="XCCW Joined 1a" panose="03050602040000000000" pitchFamily="66" charset="0"/>
              <a:ea typeface="Sassoon Infant Rg" panose="02000503030000020003" pitchFamily="50" charset="0"/>
              <a:cs typeface="Sassoon Infant Rg" panose="02000503030000020003" pitchFamily="50" charset="0"/>
            </a:endParaRPr>
          </a:p>
          <a:p>
            <a:pPr marL="342900" indent="-342900">
              <a:spcBef>
                <a:spcPct val="0"/>
              </a:spcBef>
              <a:buSzPct val="45000"/>
              <a:buFont typeface="Arial" panose="020B0604020202020204" pitchFamily="34" charset="0"/>
              <a:buChar char="•"/>
            </a:pPr>
            <a:r>
              <a:rPr lang="en-GB" altLang="en-US" sz="2000" dirty="0">
                <a:solidFill>
                  <a:srgbClr val="1C1C1C"/>
                </a:solidFill>
                <a:latin typeface="XCCW Joined 1a" panose="03050602040000000000" pitchFamily="66" charset="0"/>
                <a:ea typeface="Sassoon Infant Rg" panose="02000503030000020003" pitchFamily="50" charset="0"/>
                <a:cs typeface="Sassoon Infant Rg" panose="02000503030000020003" pitchFamily="50" charset="0"/>
              </a:rPr>
              <a:t>Appearance is more important than function.  </a:t>
            </a:r>
          </a:p>
          <a:p>
            <a:pPr marL="342900" indent="-342900">
              <a:spcBef>
                <a:spcPct val="0"/>
              </a:spcBef>
              <a:buSzPct val="45000"/>
              <a:buFont typeface="Arial" panose="020B0604020202020204" pitchFamily="34" charset="0"/>
              <a:buChar char="•"/>
            </a:pPr>
            <a:r>
              <a:rPr lang="en-GB" altLang="en-US" sz="2000" dirty="0">
                <a:solidFill>
                  <a:srgbClr val="1C1C1C"/>
                </a:solidFill>
                <a:latin typeface="XCCW Joined 1a" panose="03050602040000000000" pitchFamily="66" charset="0"/>
                <a:ea typeface="Sassoon Infant Rg" panose="02000503030000020003" pitchFamily="50" charset="0"/>
                <a:cs typeface="Sassoon Infant Rg" panose="02000503030000020003" pitchFamily="50" charset="0"/>
              </a:rPr>
              <a:t>Get the look right and then you can explain how it works.  </a:t>
            </a:r>
          </a:p>
          <a:p>
            <a:pPr marL="342900" indent="-342900">
              <a:spcBef>
                <a:spcPct val="0"/>
              </a:spcBef>
              <a:buSzPct val="45000"/>
              <a:buFont typeface="Arial" panose="020B0604020202020204" pitchFamily="34" charset="0"/>
              <a:buChar char="•"/>
            </a:pPr>
            <a:r>
              <a:rPr lang="en-GB" altLang="en-US" sz="2000" dirty="0">
                <a:solidFill>
                  <a:srgbClr val="1C1C1C"/>
                </a:solidFill>
                <a:latin typeface="XCCW Joined 1a" panose="03050602040000000000" pitchFamily="66" charset="0"/>
                <a:ea typeface="Sassoon Infant Rg" panose="02000503030000020003" pitchFamily="50" charset="0"/>
                <a:cs typeface="Sassoon Infant Rg" panose="02000503030000020003" pitchFamily="50" charset="0"/>
              </a:rPr>
              <a:t>For example, if you have chosen a technologically advanced invention, we are not expecting you to make a working model, but you do need to explain what it does.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2144" y="4350649"/>
            <a:ext cx="2861349" cy="2018258"/>
          </a:xfrm>
          <a:prstGeom prst="rect">
            <a:avLst/>
          </a:prstGeom>
        </p:spPr>
      </p:pic>
      <p:sp>
        <p:nvSpPr>
          <p:cNvPr id="6" name="Rectangle 5">
            <a:extLst>
              <a:ext uri="{FF2B5EF4-FFF2-40B4-BE49-F238E27FC236}">
                <a16:creationId xmlns:a16="http://schemas.microsoft.com/office/drawing/2014/main" id="{217B094E-BA95-47C8-8C96-377730500767}"/>
              </a:ext>
            </a:extLst>
          </p:cNvPr>
          <p:cNvSpPr/>
          <p:nvPr/>
        </p:nvSpPr>
        <p:spPr>
          <a:xfrm>
            <a:off x="2054571" y="4983163"/>
            <a:ext cx="5649915" cy="984885"/>
          </a:xfrm>
          <a:prstGeom prst="rect">
            <a:avLst/>
          </a:prstGeom>
        </p:spPr>
        <p:txBody>
          <a:bodyPr wrap="square" lIns="0" tIns="0" rIns="0" bIns="0">
            <a:spAutoFit/>
          </a:bodyPr>
          <a:lstStyle/>
          <a:p>
            <a:pPr algn="ctr">
              <a:spcBef>
                <a:spcPct val="0"/>
              </a:spcBef>
              <a:buSzPct val="45000"/>
              <a:buFontTx/>
              <a:buNone/>
            </a:pPr>
            <a:r>
              <a:rPr lang="en-GB" altLang="en-US" sz="1600" b="1" dirty="0">
                <a:latin typeface="XCCW Joined 1a" panose="03050602040000000000" pitchFamily="66" charset="0"/>
                <a:ea typeface="Sassoon Infant Rg" panose="02000503030000020003" pitchFamily="50" charset="0"/>
                <a:cs typeface="Sassoon Infant Rg" panose="02000503030000020003" pitchFamily="50" charset="0"/>
              </a:rPr>
              <a:t>What is a </a:t>
            </a:r>
            <a:r>
              <a:rPr lang="en-GB" altLang="en-US" sz="1600" b="1" dirty="0" err="1">
                <a:latin typeface="XCCW Joined 1a" panose="03050602040000000000" pitchFamily="66" charset="0"/>
                <a:ea typeface="Sassoon Infant Rg" panose="02000503030000020003" pitchFamily="50" charset="0"/>
                <a:cs typeface="Sassoon Infant Rg" panose="02000503030000020003" pitchFamily="50" charset="0"/>
              </a:rPr>
              <a:t>protoype</a:t>
            </a:r>
            <a:r>
              <a:rPr lang="en-GB" altLang="en-US" sz="1600" b="1" dirty="0">
                <a:latin typeface="XCCW Joined 1a" panose="03050602040000000000" pitchFamily="66" charset="0"/>
                <a:ea typeface="Sassoon Infant Rg" panose="02000503030000020003" pitchFamily="50" charset="0"/>
                <a:cs typeface="Sassoon Infant Rg" panose="02000503030000020003" pitchFamily="50" charset="0"/>
              </a:rPr>
              <a:t>? </a:t>
            </a:r>
          </a:p>
          <a:p>
            <a:pPr algn="ctr">
              <a:spcBef>
                <a:spcPct val="0"/>
              </a:spcBef>
              <a:buSzPct val="45000"/>
              <a:buFontTx/>
              <a:buNone/>
            </a:pPr>
            <a:r>
              <a:rPr lang="en-GB" altLang="en-US" sz="1600" dirty="0">
                <a:latin typeface="XCCW Joined 1a" panose="03050602040000000000" pitchFamily="66" charset="0"/>
                <a:ea typeface="Sassoon Infant Rg" panose="02000503030000020003" pitchFamily="50" charset="0"/>
                <a:cs typeface="Sassoon Infant Rg" panose="02000503030000020003" pitchFamily="50" charset="0"/>
              </a:rPr>
              <a:t>A first version or model of a product to show what it will </a:t>
            </a:r>
            <a:r>
              <a:rPr lang="en-GB" altLang="en-US" sz="1600" dirty="0" smtClean="0">
                <a:latin typeface="XCCW Joined 1a" panose="03050602040000000000" pitchFamily="66" charset="0"/>
                <a:ea typeface="Sassoon Infant Rg" panose="02000503030000020003" pitchFamily="50" charset="0"/>
                <a:cs typeface="Sassoon Infant Rg" panose="02000503030000020003" pitchFamily="50" charset="0"/>
              </a:rPr>
              <a:t>look </a:t>
            </a:r>
            <a:r>
              <a:rPr lang="en-GB" altLang="en-US" sz="1600" dirty="0">
                <a:latin typeface="XCCW Joined 1a" panose="03050602040000000000" pitchFamily="66" charset="0"/>
                <a:ea typeface="Sassoon Infant Rg" panose="02000503030000020003" pitchFamily="50" charset="0"/>
                <a:cs typeface="Sassoon Infant Rg" panose="02000503030000020003" pitchFamily="50" charset="0"/>
              </a:rPr>
              <a:t>like – may not be fully functioning.</a:t>
            </a:r>
          </a:p>
        </p:txBody>
      </p:sp>
    </p:spTree>
    <p:extLst>
      <p:ext uri="{BB962C8B-B14F-4D97-AF65-F5344CB8AC3E}">
        <p14:creationId xmlns:p14="http://schemas.microsoft.com/office/powerpoint/2010/main" val="853183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578</Words>
  <Application>Microsoft Office PowerPoint</Application>
  <PresentationFormat>Widescreen</PresentationFormat>
  <Paragraphs>64</Paragraphs>
  <Slides>17</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Arial Unicode MS</vt:lpstr>
      <vt:lpstr>Calibri</vt:lpstr>
      <vt:lpstr>Calibri Light</vt:lpstr>
      <vt:lpstr>Sassoon Infant Rg</vt:lpstr>
      <vt:lpstr>Twinkl</vt:lpstr>
      <vt:lpstr>Wingdings</vt:lpstr>
      <vt:lpstr>XCCW Joined 1a</vt:lpstr>
      <vt:lpstr>Office Theme</vt:lpstr>
      <vt:lpstr>1_Office Theme</vt:lpstr>
      <vt:lpstr>PowerPoint Presentation</vt:lpstr>
      <vt:lpstr>PowerPoint Presentation</vt:lpstr>
      <vt:lpstr>PowerPoint Presentation</vt:lpstr>
      <vt:lpstr>Smooth Move Project</vt:lpstr>
      <vt:lpstr>PowerPoint Presentation</vt:lpstr>
      <vt:lpstr>Step 1: Discuss and Design</vt:lpstr>
      <vt:lpstr>PowerPoint Presentation</vt:lpstr>
      <vt:lpstr>PowerPoint Presentation</vt:lpstr>
      <vt:lpstr>Step 2: Build a Prototype</vt:lpstr>
      <vt:lpstr>PowerPoint Presentation</vt:lpstr>
      <vt:lpstr>Step 3: Marketing</vt:lpstr>
      <vt:lpstr>Smooth Move: Marketing</vt:lpstr>
      <vt:lpstr>PowerPoint Presentation</vt:lpstr>
      <vt:lpstr>PowerPoint Presentation</vt:lpstr>
      <vt:lpstr>Smooth Move: Evaluating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Moody, Nicola</dc:creator>
  <cp:lastModifiedBy>Jones, Eloise</cp:lastModifiedBy>
  <cp:revision>65</cp:revision>
  <dcterms:created xsi:type="dcterms:W3CDTF">2020-03-17T11:23:57Z</dcterms:created>
  <dcterms:modified xsi:type="dcterms:W3CDTF">2020-06-17T17:47:29Z</dcterms:modified>
</cp:coreProperties>
</file>