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 Chloe" initials="WC" lastIdx="1" clrIdx="0">
    <p:extLst>
      <p:ext uri="{19B8F6BF-5375-455C-9EA6-DF929625EA0E}">
        <p15:presenceInfo xmlns:p15="http://schemas.microsoft.com/office/powerpoint/2012/main" userId="S-1-5-21-1085031214-725345543-1466206357-8858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3" d="100"/>
          <a:sy n="113"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7640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399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8645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95544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F34D9-3A59-4368-BC8F-359DC0CA700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50025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6F34D9-3A59-4368-BC8F-359DC0CA700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89849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6F34D9-3A59-4368-BC8F-359DC0CA700A}"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11118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6F34D9-3A59-4368-BC8F-359DC0CA700A}"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4201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34D9-3A59-4368-BC8F-359DC0CA700A}"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7998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05487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56767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F34D9-3A59-4368-BC8F-359DC0CA700A}"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7B9A2-C376-4ED2-8C20-6C53801845ED}" type="slidenum">
              <a:rPr lang="en-GB" smtClean="0"/>
              <a:t>‹#›</a:t>
            </a:fld>
            <a:endParaRPr lang="en-GB"/>
          </a:p>
        </p:txBody>
      </p:sp>
    </p:spTree>
    <p:extLst>
      <p:ext uri="{BB962C8B-B14F-4D97-AF65-F5344CB8AC3E}">
        <p14:creationId xmlns:p14="http://schemas.microsoft.com/office/powerpoint/2010/main" val="204120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winkl.co.uk/resources/parents/wellbeing-parents/school-closures-category-free-resources-parents" TargetMode="External"/><Relationship Id="rId7" Type="http://schemas.openxmlformats.org/officeDocument/2006/relationships/hyperlink" Target="https://whiterosemaths.com/homelearning/" TargetMode="External"/><Relationship Id="rId2" Type="http://schemas.openxmlformats.org/officeDocument/2006/relationships/hyperlink" Target="mailto:chloe.watson@taw.org.uk" TargetMode="External"/><Relationship Id="rId1" Type="http://schemas.openxmlformats.org/officeDocument/2006/relationships/slideLayout" Target="../slideLayouts/slideLayout1.xml"/><Relationship Id="rId6" Type="http://schemas.openxmlformats.org/officeDocument/2006/relationships/hyperlink" Target="https://www.pobble365.com/" TargetMode="External"/><Relationship Id="rId5" Type="http://schemas.openxmlformats.org/officeDocument/2006/relationships/hyperlink" Target="https://www.bbc.co.uk/bitesize/levels/zbr9wmn" TargetMode="External"/><Relationship Id="rId4" Type="http://schemas.openxmlformats.org/officeDocument/2006/relationships/hyperlink" Target="https://classroomsecrets.co.uk/free-home-learning-packs/" TargetMode="External"/><Relationship Id="rId9" Type="http://schemas.openxmlformats.org/officeDocument/2006/relationships/hyperlink" Target="https://shropshiresls.wheelers.c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englishclub.com/esl-games/grammar/adjectives-synonyms-1.htm"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www.englishclub.com/esl-games/grammar/adjectives-synonyms-1.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BA5C71-1054-41FC-A70B-014F838F6E24}"/>
              </a:ext>
            </a:extLst>
          </p:cNvPr>
          <p:cNvSpPr txBox="1"/>
          <p:nvPr/>
        </p:nvSpPr>
        <p:spPr>
          <a:xfrm>
            <a:off x="207264" y="2060448"/>
            <a:ext cx="11777472" cy="4646670"/>
          </a:xfrm>
          <a:prstGeom prst="rect">
            <a:avLst/>
          </a:prstGeom>
          <a:noFill/>
          <a:ln>
            <a:solidFill>
              <a:schemeClr val="tx1"/>
            </a:solidFill>
          </a:ln>
        </p:spPr>
        <p:txBody>
          <a:bodyPr wrap="square" rtlCol="0">
            <a:spAutoFit/>
          </a:bodyPr>
          <a:lstStyle/>
          <a:p>
            <a:endParaRPr lang="en-GB" dirty="0"/>
          </a:p>
        </p:txBody>
      </p:sp>
      <p:sp>
        <p:nvSpPr>
          <p:cNvPr id="5" name="Title 4"/>
          <p:cNvSpPr>
            <a:spLocks noGrp="1"/>
          </p:cNvSpPr>
          <p:nvPr>
            <p:ph type="ctrTitle"/>
          </p:nvPr>
        </p:nvSpPr>
        <p:spPr>
          <a:xfrm>
            <a:off x="207264" y="150882"/>
            <a:ext cx="11777472" cy="805082"/>
          </a:xfrm>
        </p:spPr>
        <p:txBody>
          <a:bodyPr>
            <a:noAutofit/>
          </a:bodyPr>
          <a:lstStyle/>
          <a:p>
            <a:r>
              <a:rPr lang="en-GB" sz="4400" u="sng" dirty="0"/>
              <a:t>Year 3 Home School Provision Day </a:t>
            </a:r>
            <a:r>
              <a:rPr lang="en-GB" sz="4400" u="sng" dirty="0" smtClean="0"/>
              <a:t>40</a:t>
            </a:r>
            <a:endParaRPr lang="en-GB" sz="4400" u="sng" dirty="0"/>
          </a:p>
        </p:txBody>
      </p:sp>
      <p:sp>
        <p:nvSpPr>
          <p:cNvPr id="6" name="Subtitle 5"/>
          <p:cNvSpPr>
            <a:spLocks noGrp="1"/>
          </p:cNvSpPr>
          <p:nvPr>
            <p:ph type="subTitle" idx="1"/>
          </p:nvPr>
        </p:nvSpPr>
        <p:spPr>
          <a:xfrm>
            <a:off x="103632" y="955964"/>
            <a:ext cx="11984736" cy="1104484"/>
          </a:xfrm>
        </p:spPr>
        <p:txBody>
          <a:bodyPr>
            <a:normAutofit fontScale="92500" lnSpcReduction="20000"/>
          </a:bodyPr>
          <a:lstStyle/>
          <a:p>
            <a:pPr algn="l"/>
            <a:r>
              <a:rPr lang="en-GB" dirty="0"/>
              <a:t>The following slides will be split into 3 separate activities. Each slide will be daily activities for you and your child to do at home. </a:t>
            </a:r>
            <a:r>
              <a:rPr lang="en-GB" dirty="0">
                <a:solidFill>
                  <a:srgbClr val="FF0000"/>
                </a:solidFill>
              </a:rPr>
              <a:t>Due to a partial reopening of NJS, Miss Watson is undertaking the alternative provision for Year 3. Please email – </a:t>
            </a:r>
            <a:r>
              <a:rPr lang="en-GB" dirty="0">
                <a:solidFill>
                  <a:srgbClr val="FF0000"/>
                </a:solidFill>
                <a:hlinkClick r:id="rId2"/>
              </a:rPr>
              <a:t>chloe.watson@taw.org.uk</a:t>
            </a:r>
            <a:r>
              <a:rPr lang="en-GB" dirty="0">
                <a:solidFill>
                  <a:srgbClr val="FF0000"/>
                </a:solidFill>
              </a:rPr>
              <a:t> if you need to contact her or would like to share a piece of home learning for the website. Thank you for your continuing support. </a:t>
            </a:r>
          </a:p>
          <a:p>
            <a:pPr algn="l"/>
            <a:endParaRPr lang="en-GB" sz="500" dirty="0"/>
          </a:p>
        </p:txBody>
      </p:sp>
      <p:sp>
        <p:nvSpPr>
          <p:cNvPr id="2" name="Rectangle 1">
            <a:extLst>
              <a:ext uri="{FF2B5EF4-FFF2-40B4-BE49-F238E27FC236}">
                <a16:creationId xmlns:a16="http://schemas.microsoft.com/office/drawing/2014/main" id="{BBAA4454-4482-4973-AEE9-2534743C9F21}"/>
              </a:ext>
            </a:extLst>
          </p:cNvPr>
          <p:cNvSpPr/>
          <p:nvPr/>
        </p:nvSpPr>
        <p:spPr>
          <a:xfrm>
            <a:off x="1061160" y="1942200"/>
            <a:ext cx="10069680"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Useful websites for Home learning</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9DC66828-00AF-4AA7-9421-4CAB7B40B01E}"/>
              </a:ext>
            </a:extLst>
          </p:cNvPr>
          <p:cNvSpPr txBox="1"/>
          <p:nvPr/>
        </p:nvSpPr>
        <p:spPr>
          <a:xfrm>
            <a:off x="316992" y="2743200"/>
            <a:ext cx="6595872" cy="3816429"/>
          </a:xfrm>
          <a:prstGeom prst="rect">
            <a:avLst/>
          </a:prstGeom>
          <a:noFill/>
          <a:ln>
            <a:solidFill>
              <a:schemeClr val="tx1"/>
            </a:solidFill>
          </a:ln>
        </p:spPr>
        <p:txBody>
          <a:bodyPr wrap="square" rtlCol="0">
            <a:spAutoFit/>
          </a:bodyPr>
          <a:lstStyle/>
          <a:p>
            <a:r>
              <a:rPr lang="en-GB" sz="1600" dirty="0"/>
              <a:t>Year 2 and 3 free resources for parents for Home Learning: </a:t>
            </a:r>
            <a:r>
              <a:rPr lang="en-GB" sz="1600" dirty="0">
                <a:hlinkClick r:id="rId3"/>
              </a:rPr>
              <a:t>https://www.twinkl.co.uk/resources/parents/wellbeing-parents/school-closures-category-free-resources-parents</a:t>
            </a:r>
            <a:endParaRPr lang="en-GB" sz="1600" dirty="0"/>
          </a:p>
          <a:p>
            <a:endParaRPr lang="en-GB" sz="1600" dirty="0"/>
          </a:p>
          <a:p>
            <a:r>
              <a:rPr lang="en-GB" sz="1600" dirty="0"/>
              <a:t> Classroom Secrets free resources – laptop or PC needed</a:t>
            </a:r>
          </a:p>
          <a:p>
            <a:r>
              <a:rPr lang="en-GB" sz="1600" dirty="0">
                <a:hlinkClick r:id="rId4"/>
              </a:rPr>
              <a:t>https://classroomsecrets.co.uk/free-home-learning-packs/</a:t>
            </a:r>
            <a:endParaRPr lang="en-GB" sz="1600" dirty="0"/>
          </a:p>
          <a:p>
            <a:endParaRPr lang="en-GB" sz="1600" dirty="0"/>
          </a:p>
          <a:p>
            <a:r>
              <a:rPr lang="en-GB" sz="1600" dirty="0"/>
              <a:t>BBC Bitesize - </a:t>
            </a:r>
            <a:r>
              <a:rPr lang="en-GB" sz="1600" dirty="0">
                <a:hlinkClick r:id="rId5"/>
              </a:rPr>
              <a:t>https://www.bbc.co.uk/bitesize/levels/zbr9wmn</a:t>
            </a:r>
            <a:endParaRPr lang="en-GB" sz="1600" dirty="0"/>
          </a:p>
          <a:p>
            <a:endParaRPr lang="en-GB" sz="1600" dirty="0"/>
          </a:p>
          <a:p>
            <a:r>
              <a:rPr lang="en-GB" sz="1600" dirty="0"/>
              <a:t>Pobble365 – website with inspiring pictures for </a:t>
            </a:r>
            <a:r>
              <a:rPr lang="en-GB" sz="1600" dirty="0" err="1"/>
              <a:t>Storywriting</a:t>
            </a:r>
            <a:r>
              <a:rPr lang="en-GB" sz="1600" dirty="0"/>
              <a:t> or Art </a:t>
            </a:r>
            <a:r>
              <a:rPr lang="en-GB" sz="1600" dirty="0">
                <a:hlinkClick r:id="rId6"/>
              </a:rPr>
              <a:t>https://www.pobble365.com/</a:t>
            </a:r>
            <a:endParaRPr lang="en-GB" sz="1600" dirty="0"/>
          </a:p>
          <a:p>
            <a:endParaRPr lang="en-GB" sz="1600" dirty="0"/>
          </a:p>
          <a:p>
            <a:r>
              <a:rPr lang="en-GB" sz="1600" dirty="0"/>
              <a:t>White Rose Maths – Home Learning activities – great for home learning as we use these ideas in school. </a:t>
            </a:r>
            <a:r>
              <a:rPr lang="en-GB" sz="1600" dirty="0">
                <a:hlinkClick r:id="rId7"/>
              </a:rPr>
              <a:t>https://whiterosemaths.com/homelearning/</a:t>
            </a:r>
            <a:endParaRPr lang="en-GB" sz="1600" dirty="0"/>
          </a:p>
          <a:p>
            <a:endParaRPr lang="en-GB" dirty="0"/>
          </a:p>
        </p:txBody>
      </p:sp>
      <p:sp>
        <p:nvSpPr>
          <p:cNvPr id="7" name="TextBox 6">
            <a:extLst>
              <a:ext uri="{FF2B5EF4-FFF2-40B4-BE49-F238E27FC236}">
                <a16:creationId xmlns:a16="http://schemas.microsoft.com/office/drawing/2014/main" id="{BAE95E3C-1084-491E-A56B-EC7C3DAFDCE1}"/>
              </a:ext>
            </a:extLst>
          </p:cNvPr>
          <p:cNvSpPr txBox="1"/>
          <p:nvPr/>
        </p:nvSpPr>
        <p:spPr>
          <a:xfrm>
            <a:off x="7083552" y="2743200"/>
            <a:ext cx="4791456" cy="3816429"/>
          </a:xfrm>
          <a:prstGeom prst="rect">
            <a:avLst/>
          </a:prstGeom>
          <a:noFill/>
          <a:ln>
            <a:solidFill>
              <a:schemeClr val="tx1"/>
            </a:solidFill>
          </a:ln>
        </p:spPr>
        <p:txBody>
          <a:bodyPr wrap="square" rtlCol="0">
            <a:spAutoFit/>
          </a:bodyPr>
          <a:lstStyle/>
          <a:p>
            <a:endParaRPr lang="en-GB" dirty="0"/>
          </a:p>
        </p:txBody>
      </p:sp>
      <p:pic>
        <p:nvPicPr>
          <p:cNvPr id="8" name="Picture 7">
            <a:extLst>
              <a:ext uri="{FF2B5EF4-FFF2-40B4-BE49-F238E27FC236}">
                <a16:creationId xmlns:a16="http://schemas.microsoft.com/office/drawing/2014/main" id="{A9DB879E-F53C-479B-877F-5FF8C3F3960E}"/>
              </a:ext>
            </a:extLst>
          </p:cNvPr>
          <p:cNvPicPr>
            <a:picLocks noChangeAspect="1"/>
          </p:cNvPicPr>
          <p:nvPr/>
        </p:nvPicPr>
        <p:blipFill rotWithShape="1">
          <a:blip r:embed="rId8"/>
          <a:srcRect r="1495" b="14629"/>
          <a:stretch/>
        </p:blipFill>
        <p:spPr>
          <a:xfrm>
            <a:off x="7083553" y="2743200"/>
            <a:ext cx="4724400" cy="2696717"/>
          </a:xfrm>
          <a:prstGeom prst="rect">
            <a:avLst/>
          </a:prstGeom>
        </p:spPr>
      </p:pic>
      <p:sp>
        <p:nvSpPr>
          <p:cNvPr id="9" name="TextBox 8">
            <a:extLst>
              <a:ext uri="{FF2B5EF4-FFF2-40B4-BE49-F238E27FC236}">
                <a16:creationId xmlns:a16="http://schemas.microsoft.com/office/drawing/2014/main" id="{C561686F-8BD8-4C39-9EF7-76037472D08A}"/>
              </a:ext>
            </a:extLst>
          </p:cNvPr>
          <p:cNvSpPr txBox="1"/>
          <p:nvPr/>
        </p:nvSpPr>
        <p:spPr>
          <a:xfrm>
            <a:off x="7117081" y="5439917"/>
            <a:ext cx="4690872" cy="1077218"/>
          </a:xfrm>
          <a:prstGeom prst="rect">
            <a:avLst/>
          </a:prstGeom>
          <a:noFill/>
        </p:spPr>
        <p:txBody>
          <a:bodyPr wrap="square" rtlCol="0">
            <a:spAutoFit/>
          </a:bodyPr>
          <a:lstStyle/>
          <a:p>
            <a:r>
              <a:rPr lang="en-GB" sz="1600" dirty="0"/>
              <a:t>Children also have logins in their </a:t>
            </a:r>
            <a:r>
              <a:rPr lang="en-GB" sz="1600" dirty="0" err="1"/>
              <a:t>homelink</a:t>
            </a:r>
            <a:r>
              <a:rPr lang="en-GB" sz="1600" dirty="0"/>
              <a:t> books for Shropshire Schools Library Service e-Library – books can be borrowed </a:t>
            </a:r>
            <a:r>
              <a:rPr lang="en-GB" sz="1600" dirty="0" err="1"/>
              <a:t>fro</a:t>
            </a:r>
            <a:r>
              <a:rPr lang="en-GB" sz="1600" dirty="0"/>
              <a:t> up to 3 weeks at a time. </a:t>
            </a:r>
            <a:r>
              <a:rPr lang="en-GB" sz="1600" dirty="0">
                <a:hlinkClick r:id="rId9"/>
              </a:rPr>
              <a:t>https://shropshiresls.wheelers.co/</a:t>
            </a:r>
            <a:endParaRPr lang="en-GB" sz="1600" dirty="0"/>
          </a:p>
        </p:txBody>
      </p:sp>
    </p:spTree>
    <p:extLst>
      <p:ext uri="{BB962C8B-B14F-4D97-AF65-F5344CB8AC3E}">
        <p14:creationId xmlns:p14="http://schemas.microsoft.com/office/powerpoint/2010/main" val="177429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2563" y="189635"/>
            <a:ext cx="10515600" cy="1121930"/>
          </a:xfrm>
          <a:ln>
            <a:solidFill>
              <a:schemeClr val="tx1"/>
            </a:solidFill>
          </a:ln>
        </p:spPr>
        <p:txBody>
          <a:bodyPr>
            <a:normAutofit/>
          </a:bodyPr>
          <a:lstStyle/>
          <a:p>
            <a:pPr algn="ctr"/>
            <a:r>
              <a:rPr lang="en-GB" sz="6000" dirty="0"/>
              <a:t>Daily Provision Pack – </a:t>
            </a:r>
            <a:r>
              <a:rPr lang="en-GB" sz="6000"/>
              <a:t>Day </a:t>
            </a:r>
            <a:r>
              <a:rPr lang="en-GB" sz="6000" smtClean="0"/>
              <a:t>40 </a:t>
            </a:r>
            <a:endParaRPr lang="en-GB" sz="6000" dirty="0"/>
          </a:p>
        </p:txBody>
      </p:sp>
      <p:sp>
        <p:nvSpPr>
          <p:cNvPr id="5" name="Content Placeholder 4"/>
          <p:cNvSpPr>
            <a:spLocks noGrp="1"/>
          </p:cNvSpPr>
          <p:nvPr>
            <p:ph sz="half" idx="1"/>
          </p:nvPr>
        </p:nvSpPr>
        <p:spPr>
          <a:xfrm>
            <a:off x="110837" y="1391516"/>
            <a:ext cx="3537527" cy="5360266"/>
          </a:xfrm>
          <a:ln>
            <a:solidFill>
              <a:schemeClr val="tx1"/>
            </a:solidFill>
          </a:ln>
        </p:spPr>
        <p:txBody>
          <a:bodyPr>
            <a:normAutofit/>
          </a:bodyPr>
          <a:lstStyle/>
          <a:p>
            <a:r>
              <a:rPr lang="en-GB" u="sng" dirty="0"/>
              <a:t>Maths</a:t>
            </a:r>
            <a:r>
              <a:rPr lang="en-GB" dirty="0"/>
              <a:t>:</a:t>
            </a:r>
          </a:p>
          <a:p>
            <a:r>
              <a:rPr lang="en-GB" sz="1800" u="sng" dirty="0"/>
              <a:t>Objective</a:t>
            </a:r>
            <a:r>
              <a:rPr lang="en-GB" sz="1800" u="sng" dirty="0" smtClean="0"/>
              <a:t>:</a:t>
            </a:r>
            <a:r>
              <a:rPr lang="en-GB" sz="1800" dirty="0" smtClean="0"/>
              <a:t> To be able to use non unit fractions.</a:t>
            </a:r>
            <a:endParaRPr lang="en-GB" sz="1800" dirty="0" smtClean="0"/>
          </a:p>
        </p:txBody>
      </p:sp>
      <p:sp>
        <p:nvSpPr>
          <p:cNvPr id="6" name="Content Placeholder 5"/>
          <p:cNvSpPr>
            <a:spLocks noGrp="1"/>
          </p:cNvSpPr>
          <p:nvPr>
            <p:ph sz="half" idx="2"/>
          </p:nvPr>
        </p:nvSpPr>
        <p:spPr>
          <a:xfrm>
            <a:off x="3755735" y="1391516"/>
            <a:ext cx="4409209" cy="5360266"/>
          </a:xfrm>
          <a:ln>
            <a:solidFill>
              <a:schemeClr val="tx1"/>
            </a:solidFill>
          </a:ln>
        </p:spPr>
        <p:txBody>
          <a:bodyPr>
            <a:normAutofit/>
          </a:bodyPr>
          <a:lstStyle/>
          <a:p>
            <a:r>
              <a:rPr lang="en-GB" u="sng" dirty="0"/>
              <a:t>English</a:t>
            </a:r>
            <a:r>
              <a:rPr lang="en-GB" dirty="0"/>
              <a:t>:</a:t>
            </a:r>
          </a:p>
          <a:p>
            <a:pPr marL="0" indent="0">
              <a:buNone/>
            </a:pPr>
            <a:r>
              <a:rPr lang="en-GB" sz="1800" u="sng" dirty="0" smtClean="0"/>
              <a:t>Objective:</a:t>
            </a:r>
            <a:r>
              <a:rPr lang="en-GB" sz="1800" dirty="0" smtClean="0"/>
              <a:t> To match synonyms and use them in a sentence (SPAG). </a:t>
            </a:r>
          </a:p>
          <a:p>
            <a:pPr marL="0" indent="0">
              <a:buNone/>
            </a:pPr>
            <a:endParaRPr lang="en-GB" sz="1800" dirty="0"/>
          </a:p>
          <a:p>
            <a:pPr marL="0" indent="0">
              <a:buNone/>
            </a:pPr>
            <a:r>
              <a:rPr lang="en-GB" sz="1800" dirty="0" smtClean="0"/>
              <a:t>Follow the link to play the matching adjectives game. Which words mean the same? What is a synonym?</a:t>
            </a:r>
          </a:p>
          <a:p>
            <a:pPr marL="0" indent="0">
              <a:buNone/>
            </a:pPr>
            <a:endParaRPr lang="en-GB" sz="1800" dirty="0"/>
          </a:p>
          <a:p>
            <a:pPr marL="0" indent="0">
              <a:buNone/>
            </a:pPr>
            <a:endParaRPr lang="en-GB" sz="1800" dirty="0" smtClean="0"/>
          </a:p>
          <a:p>
            <a:pPr marL="0" indent="0">
              <a:buNone/>
            </a:pPr>
            <a:endParaRPr lang="en-GB" sz="1800" dirty="0"/>
          </a:p>
          <a:p>
            <a:pPr marL="0" indent="0">
              <a:buNone/>
            </a:pPr>
            <a:endParaRPr lang="en-GB" sz="1800" dirty="0" smtClean="0"/>
          </a:p>
          <a:p>
            <a:pPr marL="0" indent="0">
              <a:buNone/>
            </a:pPr>
            <a:r>
              <a:rPr lang="en-GB" sz="1800" dirty="0" smtClean="0"/>
              <a:t>See the following slides to see the 1/2/3* tasks. </a:t>
            </a:r>
            <a:endParaRPr lang="en-GB" sz="1800" dirty="0"/>
          </a:p>
        </p:txBody>
      </p:sp>
      <p:sp>
        <p:nvSpPr>
          <p:cNvPr id="7" name="Content Placeholder 5"/>
          <p:cNvSpPr txBox="1">
            <a:spLocks/>
          </p:cNvSpPr>
          <p:nvPr/>
        </p:nvSpPr>
        <p:spPr>
          <a:xfrm>
            <a:off x="8229600" y="1391516"/>
            <a:ext cx="3849254" cy="536026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3" name="Rectangle 2"/>
          <p:cNvSpPr/>
          <p:nvPr/>
        </p:nvSpPr>
        <p:spPr>
          <a:xfrm>
            <a:off x="8137005" y="1809428"/>
            <a:ext cx="3941850" cy="4832092"/>
          </a:xfrm>
          <a:prstGeom prst="rect">
            <a:avLst/>
          </a:prstGeom>
        </p:spPr>
        <p:txBody>
          <a:bodyPr wrap="square">
            <a:spAutoFit/>
          </a:bodyPr>
          <a:lstStyle/>
          <a:p>
            <a:r>
              <a:rPr lang="en-GB" sz="2800" u="sng" dirty="0"/>
              <a:t>TTRS: </a:t>
            </a:r>
            <a:endParaRPr lang="en-GB" sz="1400" u="sng" dirty="0"/>
          </a:p>
          <a:p>
            <a:r>
              <a:rPr lang="en-GB" sz="1400" u="sng" dirty="0"/>
              <a:t>Objective: To complete a studio game as fast as possible and improve my time over 1 week.</a:t>
            </a:r>
            <a:endParaRPr lang="en-GB" sz="1400" dirty="0"/>
          </a:p>
          <a:p>
            <a:r>
              <a:rPr lang="en-GB" sz="1400" dirty="0"/>
              <a:t>Challenge yourself to complete a studio game as fast a possible. Can you beat your first time at the start of the week?</a:t>
            </a:r>
          </a:p>
          <a:p>
            <a:r>
              <a:rPr lang="en-GB" sz="2800" u="sng" dirty="0"/>
              <a:t>Fiction Express: </a:t>
            </a:r>
          </a:p>
          <a:p>
            <a:r>
              <a:rPr lang="en-GB" sz="1400" u="sng" dirty="0"/>
              <a:t>Objective: To read Chapter </a:t>
            </a:r>
            <a:r>
              <a:rPr lang="en-GB" sz="1400" u="sng" dirty="0" smtClean="0"/>
              <a:t>5, </a:t>
            </a:r>
            <a:r>
              <a:rPr lang="en-GB" sz="1400" u="sng" dirty="0"/>
              <a:t>vote by Tuesday 4pm and complete the quiz.</a:t>
            </a:r>
          </a:p>
          <a:p>
            <a:r>
              <a:rPr lang="en-GB" sz="1400" u="sng" dirty="0"/>
              <a:t>To develop understanding of spelling patterns: homophones.</a:t>
            </a:r>
          </a:p>
          <a:p>
            <a:r>
              <a:rPr lang="en-GB" sz="1400" b="1" dirty="0"/>
              <a:t>Complete the reading of chapter </a:t>
            </a:r>
            <a:r>
              <a:rPr lang="en-GB" sz="1400" b="1" dirty="0" smtClean="0"/>
              <a:t>5, </a:t>
            </a:r>
            <a:r>
              <a:rPr lang="en-GB" sz="1400" b="1" dirty="0"/>
              <a:t>vote</a:t>
            </a:r>
            <a:r>
              <a:rPr lang="en-GB" sz="1400" dirty="0"/>
              <a:t>, and then complete the </a:t>
            </a:r>
            <a:r>
              <a:rPr lang="en-GB" sz="1400" dirty="0" smtClean="0"/>
              <a:t>quiz </a:t>
            </a:r>
            <a:r>
              <a:rPr lang="en-GB" sz="1400" dirty="0"/>
              <a:t>on the following </a:t>
            </a:r>
            <a:r>
              <a:rPr lang="en-GB" sz="1400" dirty="0" smtClean="0"/>
              <a:t>page</a:t>
            </a:r>
          </a:p>
          <a:p>
            <a:r>
              <a:rPr lang="en-GB" sz="1400" dirty="0" smtClean="0"/>
              <a:t>1* - complete with an adult to support</a:t>
            </a:r>
          </a:p>
          <a:p>
            <a:r>
              <a:rPr lang="en-GB" sz="1400" dirty="0" smtClean="0"/>
              <a:t>2* - try to complete independently but ask your adult if you need support</a:t>
            </a:r>
          </a:p>
          <a:p>
            <a:r>
              <a:rPr lang="en-GB" sz="1400" dirty="0" smtClean="0"/>
              <a:t>3* - complete independently </a:t>
            </a:r>
          </a:p>
          <a:p>
            <a:r>
              <a:rPr lang="en-GB" sz="1400" dirty="0" smtClean="0"/>
              <a:t>EXT:  Write 5 questions of your own about the book.</a:t>
            </a:r>
          </a:p>
          <a:p>
            <a:r>
              <a:rPr lang="en-GB" sz="1400" dirty="0" smtClean="0"/>
              <a:t>EXT 2: Write a book review</a:t>
            </a:r>
            <a:endParaRPr lang="en-GB" sz="1400" dirty="0"/>
          </a:p>
        </p:txBody>
      </p:sp>
      <p:sp>
        <p:nvSpPr>
          <p:cNvPr id="8" name="Rectangle 7"/>
          <p:cNvSpPr/>
          <p:nvPr/>
        </p:nvSpPr>
        <p:spPr>
          <a:xfrm>
            <a:off x="8164944" y="1391516"/>
            <a:ext cx="4006546" cy="523220"/>
          </a:xfrm>
          <a:prstGeom prst="rect">
            <a:avLst/>
          </a:prstGeom>
        </p:spPr>
        <p:txBody>
          <a:bodyPr wrap="none">
            <a:spAutoFit/>
          </a:bodyPr>
          <a:lstStyle/>
          <a:p>
            <a:r>
              <a:rPr lang="en-GB" sz="2800" u="sng" dirty="0" smtClean="0"/>
              <a:t>TTRS and Guided Reading</a:t>
            </a:r>
            <a:r>
              <a:rPr lang="en-GB" sz="2800" dirty="0" smtClean="0"/>
              <a:t>:</a:t>
            </a:r>
            <a:endParaRPr lang="en-GB" sz="2800" dirty="0"/>
          </a:p>
        </p:txBody>
      </p:sp>
      <p:sp>
        <p:nvSpPr>
          <p:cNvPr id="9" name="Rectangle 8"/>
          <p:cNvSpPr/>
          <p:nvPr/>
        </p:nvSpPr>
        <p:spPr>
          <a:xfrm>
            <a:off x="3713020" y="4071649"/>
            <a:ext cx="4423944" cy="646331"/>
          </a:xfrm>
          <a:prstGeom prst="rect">
            <a:avLst/>
          </a:prstGeom>
        </p:spPr>
        <p:txBody>
          <a:bodyPr wrap="square">
            <a:spAutoFit/>
          </a:bodyPr>
          <a:lstStyle/>
          <a:p>
            <a:r>
              <a:rPr lang="en-GB" dirty="0">
                <a:hlinkClick r:id="rId2"/>
              </a:rPr>
              <a:t>https://www.englishclub.com/esl-games/grammar/adjectives-synonyms-1.htm</a:t>
            </a:r>
            <a:endParaRPr lang="en-GB" dirty="0"/>
          </a:p>
        </p:txBody>
      </p:sp>
      <p:pic>
        <p:nvPicPr>
          <p:cNvPr id="10" name="Picture 9"/>
          <p:cNvPicPr>
            <a:picLocks noChangeAspect="1"/>
          </p:cNvPicPr>
          <p:nvPr/>
        </p:nvPicPr>
        <p:blipFill>
          <a:blip r:embed="rId3"/>
          <a:stretch>
            <a:fillRect/>
          </a:stretch>
        </p:blipFill>
        <p:spPr>
          <a:xfrm>
            <a:off x="110796" y="4142167"/>
            <a:ext cx="2440248" cy="1506538"/>
          </a:xfrm>
          <a:prstGeom prst="rect">
            <a:avLst/>
          </a:prstGeom>
        </p:spPr>
      </p:pic>
      <p:pic>
        <p:nvPicPr>
          <p:cNvPr id="11" name="Picture 10"/>
          <p:cNvPicPr>
            <a:picLocks noChangeAspect="1"/>
          </p:cNvPicPr>
          <p:nvPr/>
        </p:nvPicPr>
        <p:blipFill>
          <a:blip r:embed="rId4"/>
          <a:stretch>
            <a:fillRect/>
          </a:stretch>
        </p:blipFill>
        <p:spPr>
          <a:xfrm>
            <a:off x="93938" y="5719331"/>
            <a:ext cx="3554426" cy="999884"/>
          </a:xfrm>
          <a:prstGeom prst="rect">
            <a:avLst/>
          </a:prstGeom>
        </p:spPr>
      </p:pic>
      <p:sp>
        <p:nvSpPr>
          <p:cNvPr id="13" name="TextBox 12"/>
          <p:cNvSpPr txBox="1"/>
          <p:nvPr/>
        </p:nvSpPr>
        <p:spPr>
          <a:xfrm>
            <a:off x="2550582" y="4394814"/>
            <a:ext cx="1151467" cy="1200329"/>
          </a:xfrm>
          <a:prstGeom prst="rect">
            <a:avLst/>
          </a:prstGeom>
          <a:noFill/>
        </p:spPr>
        <p:txBody>
          <a:bodyPr wrap="square" rtlCol="0">
            <a:spAutoFit/>
          </a:bodyPr>
          <a:lstStyle/>
          <a:p>
            <a:r>
              <a:rPr lang="en-GB" dirty="0" smtClean="0"/>
              <a:t>Maths continued on next slide</a:t>
            </a:r>
            <a:endParaRPr lang="en-GB" dirty="0"/>
          </a:p>
        </p:txBody>
      </p:sp>
      <p:sp>
        <p:nvSpPr>
          <p:cNvPr id="14" name="TextBox 13"/>
          <p:cNvSpPr txBox="1"/>
          <p:nvPr/>
        </p:nvSpPr>
        <p:spPr>
          <a:xfrm>
            <a:off x="116336" y="2638010"/>
            <a:ext cx="3509629" cy="1200329"/>
          </a:xfrm>
          <a:prstGeom prst="rect">
            <a:avLst/>
          </a:prstGeom>
          <a:noFill/>
        </p:spPr>
        <p:txBody>
          <a:bodyPr wrap="square" rtlCol="0">
            <a:spAutoFit/>
          </a:bodyPr>
          <a:lstStyle/>
          <a:p>
            <a:r>
              <a:rPr lang="en-GB" dirty="0" smtClean="0"/>
              <a:t>Remember a unit fraction is where the numerator is 1, so a non unit fraction has a numerator of 2, 3, 4, 5 etc. </a:t>
            </a:r>
          </a:p>
        </p:txBody>
      </p:sp>
    </p:spTree>
    <p:extLst>
      <p:ext uri="{BB962C8B-B14F-4D97-AF65-F5344CB8AC3E}">
        <p14:creationId xmlns:p14="http://schemas.microsoft.com/office/powerpoint/2010/main" val="41321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5067" y="169333"/>
            <a:ext cx="2844800" cy="369332"/>
          </a:xfrm>
          <a:prstGeom prst="rect">
            <a:avLst/>
          </a:prstGeom>
          <a:noFill/>
        </p:spPr>
        <p:txBody>
          <a:bodyPr wrap="square" rtlCol="0">
            <a:spAutoFit/>
          </a:bodyPr>
          <a:lstStyle/>
          <a:p>
            <a:r>
              <a:rPr lang="en-GB" dirty="0" smtClean="0"/>
              <a:t>Maths continued</a:t>
            </a:r>
            <a:endParaRPr lang="en-GB" dirty="0"/>
          </a:p>
        </p:txBody>
      </p:sp>
      <p:pic>
        <p:nvPicPr>
          <p:cNvPr id="3" name="Picture 2"/>
          <p:cNvPicPr>
            <a:picLocks noChangeAspect="1"/>
          </p:cNvPicPr>
          <p:nvPr/>
        </p:nvPicPr>
        <p:blipFill>
          <a:blip r:embed="rId2"/>
          <a:stretch>
            <a:fillRect/>
          </a:stretch>
        </p:blipFill>
        <p:spPr>
          <a:xfrm>
            <a:off x="4721045" y="2955530"/>
            <a:ext cx="3034421" cy="3767932"/>
          </a:xfrm>
          <a:prstGeom prst="rect">
            <a:avLst/>
          </a:prstGeom>
        </p:spPr>
      </p:pic>
      <p:pic>
        <p:nvPicPr>
          <p:cNvPr id="4" name="Picture 3"/>
          <p:cNvPicPr>
            <a:picLocks noChangeAspect="1"/>
          </p:cNvPicPr>
          <p:nvPr/>
        </p:nvPicPr>
        <p:blipFill>
          <a:blip r:embed="rId3"/>
          <a:stretch>
            <a:fillRect/>
          </a:stretch>
        </p:blipFill>
        <p:spPr>
          <a:xfrm>
            <a:off x="4522543" y="169333"/>
            <a:ext cx="3436124" cy="2697172"/>
          </a:xfrm>
          <a:prstGeom prst="rect">
            <a:avLst/>
          </a:prstGeom>
        </p:spPr>
      </p:pic>
      <p:pic>
        <p:nvPicPr>
          <p:cNvPr id="5" name="Picture 4"/>
          <p:cNvPicPr>
            <a:picLocks noChangeAspect="1"/>
          </p:cNvPicPr>
          <p:nvPr/>
        </p:nvPicPr>
        <p:blipFill>
          <a:blip r:embed="rId4"/>
          <a:stretch>
            <a:fillRect/>
          </a:stretch>
        </p:blipFill>
        <p:spPr>
          <a:xfrm>
            <a:off x="296688" y="169333"/>
            <a:ext cx="3987445" cy="2403954"/>
          </a:xfrm>
          <a:prstGeom prst="rect">
            <a:avLst/>
          </a:prstGeom>
        </p:spPr>
      </p:pic>
      <p:pic>
        <p:nvPicPr>
          <p:cNvPr id="6" name="Picture 5"/>
          <p:cNvPicPr>
            <a:picLocks noChangeAspect="1"/>
          </p:cNvPicPr>
          <p:nvPr/>
        </p:nvPicPr>
        <p:blipFill>
          <a:blip r:embed="rId5"/>
          <a:stretch>
            <a:fillRect/>
          </a:stretch>
        </p:blipFill>
        <p:spPr>
          <a:xfrm>
            <a:off x="296688" y="2736564"/>
            <a:ext cx="3834342" cy="1051740"/>
          </a:xfrm>
          <a:prstGeom prst="rect">
            <a:avLst/>
          </a:prstGeom>
        </p:spPr>
      </p:pic>
      <p:pic>
        <p:nvPicPr>
          <p:cNvPr id="7" name="Picture 6"/>
          <p:cNvPicPr>
            <a:picLocks noChangeAspect="1"/>
          </p:cNvPicPr>
          <p:nvPr/>
        </p:nvPicPr>
        <p:blipFill>
          <a:blip r:embed="rId6"/>
          <a:stretch>
            <a:fillRect/>
          </a:stretch>
        </p:blipFill>
        <p:spPr>
          <a:xfrm>
            <a:off x="296688" y="3951581"/>
            <a:ext cx="4013612" cy="2567752"/>
          </a:xfrm>
          <a:prstGeom prst="rect">
            <a:avLst/>
          </a:prstGeom>
        </p:spPr>
      </p:pic>
    </p:spTree>
    <p:extLst>
      <p:ext uri="{BB962C8B-B14F-4D97-AF65-F5344CB8AC3E}">
        <p14:creationId xmlns:p14="http://schemas.microsoft.com/office/powerpoint/2010/main" val="72300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944" y="3171305"/>
            <a:ext cx="3507971" cy="3416320"/>
          </a:xfrm>
          <a:prstGeom prst="rect">
            <a:avLst/>
          </a:prstGeom>
          <a:noFill/>
        </p:spPr>
        <p:txBody>
          <a:bodyPr wrap="square" rtlCol="0">
            <a:spAutoFit/>
          </a:bodyPr>
          <a:lstStyle/>
          <a:p>
            <a:r>
              <a:rPr lang="en-GB" dirty="0" smtClean="0"/>
              <a:t>Complete the word matching game. Synonyms are words that mean the same for example; loud and noisy. They both mean the same. Use the link above to play the game. Play one or more rounds – it’s up to you! Once you have finished, write the words out to practise your handwriting. Remember ascenders are tall and descenders are low but all the other letters are the same height!</a:t>
            </a:r>
          </a:p>
        </p:txBody>
      </p:sp>
      <p:sp>
        <p:nvSpPr>
          <p:cNvPr id="4" name="TextBox 3"/>
          <p:cNvSpPr txBox="1"/>
          <p:nvPr/>
        </p:nvSpPr>
        <p:spPr>
          <a:xfrm>
            <a:off x="8636924" y="0"/>
            <a:ext cx="3474720" cy="369332"/>
          </a:xfrm>
          <a:prstGeom prst="rect">
            <a:avLst/>
          </a:prstGeom>
          <a:noFill/>
        </p:spPr>
        <p:txBody>
          <a:bodyPr wrap="square" rtlCol="0">
            <a:spAutoFit/>
          </a:bodyPr>
          <a:lstStyle/>
          <a:p>
            <a:r>
              <a:rPr lang="en-GB" dirty="0" smtClean="0"/>
              <a:t>English continued</a:t>
            </a:r>
            <a:endParaRPr lang="en-GB" dirty="0"/>
          </a:p>
        </p:txBody>
      </p:sp>
      <p:sp>
        <p:nvSpPr>
          <p:cNvPr id="6" name="Rectangle 5"/>
          <p:cNvSpPr/>
          <p:nvPr/>
        </p:nvSpPr>
        <p:spPr>
          <a:xfrm>
            <a:off x="-14944" y="0"/>
            <a:ext cx="7837219" cy="369332"/>
          </a:xfrm>
          <a:prstGeom prst="rect">
            <a:avLst/>
          </a:prstGeom>
        </p:spPr>
        <p:txBody>
          <a:bodyPr wrap="square">
            <a:spAutoFit/>
          </a:bodyPr>
          <a:lstStyle/>
          <a:p>
            <a:r>
              <a:rPr lang="en-GB" dirty="0">
                <a:hlinkClick r:id="rId2"/>
              </a:rPr>
              <a:t>https://www.englishclub.com/esl-games/grammar/adjectives-synonyms-1.htm</a:t>
            </a:r>
            <a:endParaRPr lang="en-GB" dirty="0"/>
          </a:p>
        </p:txBody>
      </p:sp>
      <p:sp>
        <p:nvSpPr>
          <p:cNvPr id="7" name="TextBox 6"/>
          <p:cNvSpPr txBox="1"/>
          <p:nvPr/>
        </p:nvSpPr>
        <p:spPr>
          <a:xfrm>
            <a:off x="91441" y="496685"/>
            <a:ext cx="2402378" cy="369332"/>
          </a:xfrm>
          <a:prstGeom prst="rect">
            <a:avLst/>
          </a:prstGeom>
          <a:noFill/>
        </p:spPr>
        <p:txBody>
          <a:bodyPr wrap="square" rtlCol="0">
            <a:spAutoFit/>
          </a:bodyPr>
          <a:lstStyle/>
          <a:p>
            <a:r>
              <a:rPr lang="en-GB" dirty="0" smtClean="0"/>
              <a:t>1 Star</a:t>
            </a:r>
            <a:endParaRPr lang="en-GB" dirty="0"/>
          </a:p>
        </p:txBody>
      </p:sp>
      <p:pic>
        <p:nvPicPr>
          <p:cNvPr id="5" name="Picture 4"/>
          <p:cNvPicPr>
            <a:picLocks noChangeAspect="1"/>
          </p:cNvPicPr>
          <p:nvPr/>
        </p:nvPicPr>
        <p:blipFill>
          <a:blip r:embed="rId3"/>
          <a:stretch>
            <a:fillRect/>
          </a:stretch>
        </p:blipFill>
        <p:spPr>
          <a:xfrm>
            <a:off x="-14944" y="964275"/>
            <a:ext cx="3165468" cy="2207030"/>
          </a:xfrm>
          <a:prstGeom prst="rect">
            <a:avLst/>
          </a:prstGeom>
        </p:spPr>
      </p:pic>
      <p:sp>
        <p:nvSpPr>
          <p:cNvPr id="8" name="TextBox 7"/>
          <p:cNvSpPr txBox="1"/>
          <p:nvPr/>
        </p:nvSpPr>
        <p:spPr>
          <a:xfrm>
            <a:off x="-74816" y="1091628"/>
            <a:ext cx="3391593" cy="338554"/>
          </a:xfrm>
          <a:prstGeom prst="rect">
            <a:avLst/>
          </a:prstGeom>
          <a:noFill/>
        </p:spPr>
        <p:txBody>
          <a:bodyPr wrap="square" rtlCol="0">
            <a:spAutoFit/>
          </a:bodyPr>
          <a:lstStyle/>
          <a:p>
            <a:r>
              <a:rPr lang="en-GB" sz="1600" dirty="0" smtClean="0">
                <a:latin typeface="XCCW Joined 1a" panose="03050602040000000000" pitchFamily="66" charset="0"/>
              </a:rPr>
              <a:t>Loud </a:t>
            </a:r>
            <a:r>
              <a:rPr lang="en-GB" sz="1600" dirty="0" err="1" smtClean="0">
                <a:latin typeface="XCCW Joined 1a" panose="03050602040000000000" pitchFamily="66" charset="0"/>
              </a:rPr>
              <a:t>Loud</a:t>
            </a:r>
            <a:r>
              <a:rPr lang="en-GB" sz="1600" dirty="0" smtClean="0">
                <a:latin typeface="XCCW Joined 1a" panose="03050602040000000000" pitchFamily="66" charset="0"/>
              </a:rPr>
              <a:t> </a:t>
            </a:r>
            <a:r>
              <a:rPr lang="en-GB" sz="1600" dirty="0" err="1" smtClean="0">
                <a:latin typeface="XCCW Joined 1a" panose="03050602040000000000" pitchFamily="66" charset="0"/>
              </a:rPr>
              <a:t>Loud</a:t>
            </a:r>
            <a:r>
              <a:rPr lang="en-GB" sz="1600" dirty="0" smtClean="0">
                <a:latin typeface="XCCW Joined 1a" panose="03050602040000000000" pitchFamily="66" charset="0"/>
              </a:rPr>
              <a:t> </a:t>
            </a:r>
            <a:r>
              <a:rPr lang="en-GB" sz="1600" dirty="0" err="1" smtClean="0">
                <a:latin typeface="XCCW Joined 1a" panose="03050602040000000000" pitchFamily="66" charset="0"/>
              </a:rPr>
              <a:t>Loud</a:t>
            </a:r>
            <a:r>
              <a:rPr lang="en-GB" sz="1600" dirty="0" smtClean="0">
                <a:latin typeface="XCCW Joined 1a" panose="03050602040000000000" pitchFamily="66" charset="0"/>
              </a:rPr>
              <a:t> </a:t>
            </a:r>
            <a:endParaRPr lang="en-GB" sz="1600" dirty="0">
              <a:latin typeface="XCCW Joined 1a" panose="03050602040000000000" pitchFamily="66" charset="0"/>
            </a:endParaRPr>
          </a:p>
        </p:txBody>
      </p:sp>
      <p:sp>
        <p:nvSpPr>
          <p:cNvPr id="10" name="TextBox 9"/>
          <p:cNvSpPr txBox="1"/>
          <p:nvPr/>
        </p:nvSpPr>
        <p:spPr>
          <a:xfrm>
            <a:off x="-74816" y="1648351"/>
            <a:ext cx="3391593" cy="338554"/>
          </a:xfrm>
          <a:prstGeom prst="rect">
            <a:avLst/>
          </a:prstGeom>
          <a:noFill/>
        </p:spPr>
        <p:txBody>
          <a:bodyPr wrap="square" rtlCol="0">
            <a:spAutoFit/>
          </a:bodyPr>
          <a:lstStyle/>
          <a:p>
            <a:r>
              <a:rPr lang="en-GB" sz="1600" dirty="0" smtClean="0">
                <a:latin typeface="XCCW Joined 1a" panose="03050602040000000000" pitchFamily="66" charset="0"/>
              </a:rPr>
              <a:t>Noisy </a:t>
            </a:r>
            <a:r>
              <a:rPr lang="en-GB" sz="1600" dirty="0" err="1" smtClean="0">
                <a:latin typeface="XCCW Joined 1a" panose="03050602040000000000" pitchFamily="66" charset="0"/>
              </a:rPr>
              <a:t>Noisy</a:t>
            </a:r>
            <a:r>
              <a:rPr lang="en-GB" sz="1600" dirty="0" smtClean="0">
                <a:latin typeface="XCCW Joined 1a" panose="03050602040000000000" pitchFamily="66" charset="0"/>
              </a:rPr>
              <a:t> </a:t>
            </a:r>
            <a:r>
              <a:rPr lang="en-GB" sz="1600" dirty="0" err="1" smtClean="0">
                <a:latin typeface="XCCW Joined 1a" panose="03050602040000000000" pitchFamily="66" charset="0"/>
              </a:rPr>
              <a:t>Noisy</a:t>
            </a:r>
            <a:r>
              <a:rPr lang="en-GB" sz="1600" dirty="0" smtClean="0">
                <a:latin typeface="XCCW Joined 1a" panose="03050602040000000000" pitchFamily="66" charset="0"/>
              </a:rPr>
              <a:t> </a:t>
            </a:r>
            <a:r>
              <a:rPr lang="en-GB" sz="1600" dirty="0" err="1" smtClean="0">
                <a:latin typeface="XCCW Joined 1a" panose="03050602040000000000" pitchFamily="66" charset="0"/>
              </a:rPr>
              <a:t>Noisy</a:t>
            </a:r>
            <a:endParaRPr lang="en-GB" sz="1600" dirty="0">
              <a:latin typeface="XCCW Joined 1a" panose="03050602040000000000" pitchFamily="66" charset="0"/>
            </a:endParaRPr>
          </a:p>
        </p:txBody>
      </p:sp>
      <p:sp>
        <p:nvSpPr>
          <p:cNvPr id="11" name="TextBox 10"/>
          <p:cNvSpPr txBox="1"/>
          <p:nvPr/>
        </p:nvSpPr>
        <p:spPr>
          <a:xfrm>
            <a:off x="4109260" y="454843"/>
            <a:ext cx="2402378" cy="369332"/>
          </a:xfrm>
          <a:prstGeom prst="rect">
            <a:avLst/>
          </a:prstGeom>
          <a:noFill/>
        </p:spPr>
        <p:txBody>
          <a:bodyPr wrap="square" rtlCol="0">
            <a:spAutoFit/>
          </a:bodyPr>
          <a:lstStyle/>
          <a:p>
            <a:r>
              <a:rPr lang="en-GB" dirty="0" smtClean="0"/>
              <a:t>2 Star</a:t>
            </a:r>
            <a:endParaRPr lang="en-GB" dirty="0"/>
          </a:p>
        </p:txBody>
      </p:sp>
      <p:pic>
        <p:nvPicPr>
          <p:cNvPr id="13" name="Picture 12"/>
          <p:cNvPicPr>
            <a:picLocks noChangeAspect="1"/>
          </p:cNvPicPr>
          <p:nvPr/>
        </p:nvPicPr>
        <p:blipFill>
          <a:blip r:embed="rId3"/>
          <a:stretch>
            <a:fillRect/>
          </a:stretch>
        </p:blipFill>
        <p:spPr>
          <a:xfrm>
            <a:off x="3653740" y="964275"/>
            <a:ext cx="3165468" cy="2207030"/>
          </a:xfrm>
          <a:prstGeom prst="rect">
            <a:avLst/>
          </a:prstGeom>
        </p:spPr>
      </p:pic>
      <p:sp>
        <p:nvSpPr>
          <p:cNvPr id="14" name="TextBox 13"/>
          <p:cNvSpPr txBox="1"/>
          <p:nvPr/>
        </p:nvSpPr>
        <p:spPr>
          <a:xfrm>
            <a:off x="3653740" y="3156369"/>
            <a:ext cx="3507971" cy="3693319"/>
          </a:xfrm>
          <a:prstGeom prst="rect">
            <a:avLst/>
          </a:prstGeom>
          <a:noFill/>
        </p:spPr>
        <p:txBody>
          <a:bodyPr wrap="square" rtlCol="0">
            <a:spAutoFit/>
          </a:bodyPr>
          <a:lstStyle/>
          <a:p>
            <a:r>
              <a:rPr lang="en-GB" dirty="0" smtClean="0"/>
              <a:t>Complete the word matching game. Synonyms are words that mean the same for example; loud and noisy. They both mean the same. Use the link above to play the game. Play two or more rounds – it’s up to you! Once you have finished, write the words out in sentences to practise your handwriting. Remember ascenders are tall and descenders are low but all the other letters are the same height!</a:t>
            </a:r>
          </a:p>
        </p:txBody>
      </p:sp>
      <p:sp>
        <p:nvSpPr>
          <p:cNvPr id="15" name="TextBox 14"/>
          <p:cNvSpPr txBox="1"/>
          <p:nvPr/>
        </p:nvSpPr>
        <p:spPr>
          <a:xfrm>
            <a:off x="3614652" y="1100408"/>
            <a:ext cx="3391593" cy="338554"/>
          </a:xfrm>
          <a:prstGeom prst="rect">
            <a:avLst/>
          </a:prstGeom>
          <a:noFill/>
        </p:spPr>
        <p:txBody>
          <a:bodyPr wrap="square" rtlCol="0">
            <a:spAutoFit/>
          </a:bodyPr>
          <a:lstStyle/>
          <a:p>
            <a:r>
              <a:rPr lang="en-GB" sz="1600" dirty="0" smtClean="0">
                <a:latin typeface="XCCW Joined 1a" panose="03050602040000000000" pitchFamily="66" charset="0"/>
              </a:rPr>
              <a:t>On bonfire night, there </a:t>
            </a:r>
            <a:endParaRPr lang="en-GB" sz="1600" dirty="0">
              <a:latin typeface="XCCW Joined 1a" panose="03050602040000000000" pitchFamily="66" charset="0"/>
            </a:endParaRPr>
          </a:p>
        </p:txBody>
      </p:sp>
      <p:sp>
        <p:nvSpPr>
          <p:cNvPr id="16" name="TextBox 15"/>
          <p:cNvSpPr txBox="1"/>
          <p:nvPr/>
        </p:nvSpPr>
        <p:spPr>
          <a:xfrm>
            <a:off x="3614651" y="1646189"/>
            <a:ext cx="3391593" cy="338554"/>
          </a:xfrm>
          <a:prstGeom prst="rect">
            <a:avLst/>
          </a:prstGeom>
          <a:noFill/>
        </p:spPr>
        <p:txBody>
          <a:bodyPr wrap="square" rtlCol="0">
            <a:spAutoFit/>
          </a:bodyPr>
          <a:lstStyle/>
          <a:p>
            <a:r>
              <a:rPr lang="en-GB" sz="1600" dirty="0" smtClean="0">
                <a:latin typeface="XCCW Joined 1a" panose="03050602040000000000" pitchFamily="66" charset="0"/>
              </a:rPr>
              <a:t>was a</a:t>
            </a:r>
            <a:r>
              <a:rPr lang="en-GB" sz="1600" b="1" dirty="0" smtClean="0">
                <a:latin typeface="XCCW Joined 1a" panose="03050602040000000000" pitchFamily="66" charset="0"/>
              </a:rPr>
              <a:t> </a:t>
            </a:r>
            <a:r>
              <a:rPr lang="en-GB" sz="1600" b="1" u="sng" dirty="0" smtClean="0">
                <a:latin typeface="XCCW Joined 1a" panose="03050602040000000000" pitchFamily="66" charset="0"/>
              </a:rPr>
              <a:t>loud</a:t>
            </a:r>
            <a:r>
              <a:rPr lang="en-GB" sz="1600" b="1" dirty="0" smtClean="0">
                <a:latin typeface="XCCW Joined 1a" panose="03050602040000000000" pitchFamily="66" charset="0"/>
              </a:rPr>
              <a:t> </a:t>
            </a:r>
            <a:r>
              <a:rPr lang="en-GB" sz="1600" dirty="0" smtClean="0">
                <a:latin typeface="XCCW Joined 1a" panose="03050602040000000000" pitchFamily="66" charset="0"/>
              </a:rPr>
              <a:t>bang! </a:t>
            </a:r>
            <a:endParaRPr lang="en-GB" sz="1600" dirty="0">
              <a:latin typeface="XCCW Joined 1a" panose="03050602040000000000" pitchFamily="66" charset="0"/>
            </a:endParaRPr>
          </a:p>
        </p:txBody>
      </p:sp>
      <p:sp>
        <p:nvSpPr>
          <p:cNvPr id="17" name="TextBox 16"/>
          <p:cNvSpPr txBox="1"/>
          <p:nvPr/>
        </p:nvSpPr>
        <p:spPr>
          <a:xfrm>
            <a:off x="3614650" y="2203028"/>
            <a:ext cx="3391593" cy="338554"/>
          </a:xfrm>
          <a:prstGeom prst="rect">
            <a:avLst/>
          </a:prstGeom>
          <a:noFill/>
        </p:spPr>
        <p:txBody>
          <a:bodyPr wrap="square" rtlCol="0">
            <a:spAutoFit/>
          </a:bodyPr>
          <a:lstStyle/>
          <a:p>
            <a:r>
              <a:rPr lang="en-GB" sz="1600" dirty="0" smtClean="0">
                <a:latin typeface="XCCW Joined 1a" panose="03050602040000000000" pitchFamily="66" charset="0"/>
              </a:rPr>
              <a:t>The neighbours were</a:t>
            </a:r>
            <a:endParaRPr lang="en-GB" sz="1600" dirty="0">
              <a:latin typeface="XCCW Joined 1a" panose="03050602040000000000" pitchFamily="66" charset="0"/>
            </a:endParaRPr>
          </a:p>
        </p:txBody>
      </p:sp>
      <p:sp>
        <p:nvSpPr>
          <p:cNvPr id="18" name="TextBox 17"/>
          <p:cNvSpPr txBox="1"/>
          <p:nvPr/>
        </p:nvSpPr>
        <p:spPr>
          <a:xfrm>
            <a:off x="3614649" y="2748809"/>
            <a:ext cx="3391593" cy="338554"/>
          </a:xfrm>
          <a:prstGeom prst="rect">
            <a:avLst/>
          </a:prstGeom>
          <a:noFill/>
        </p:spPr>
        <p:txBody>
          <a:bodyPr wrap="square" rtlCol="0">
            <a:spAutoFit/>
          </a:bodyPr>
          <a:lstStyle/>
          <a:p>
            <a:r>
              <a:rPr lang="en-GB" sz="1600" dirty="0">
                <a:latin typeface="XCCW Joined 1a" panose="03050602040000000000" pitchFamily="66" charset="0"/>
              </a:rPr>
              <a:t>b</a:t>
            </a:r>
            <a:r>
              <a:rPr lang="en-GB" sz="1600" dirty="0" smtClean="0">
                <a:latin typeface="XCCW Joined 1a" panose="03050602040000000000" pitchFamily="66" charset="0"/>
              </a:rPr>
              <a:t>eing </a:t>
            </a:r>
            <a:r>
              <a:rPr lang="en-GB" sz="1600" b="1" u="sng" dirty="0" smtClean="0">
                <a:latin typeface="XCCW Joined 1a" panose="03050602040000000000" pitchFamily="66" charset="0"/>
              </a:rPr>
              <a:t>very</a:t>
            </a:r>
            <a:r>
              <a:rPr lang="en-GB" sz="1600" dirty="0" smtClean="0">
                <a:latin typeface="XCCW Joined 1a" panose="03050602040000000000" pitchFamily="66" charset="0"/>
              </a:rPr>
              <a:t> noisy outside.</a:t>
            </a:r>
            <a:endParaRPr lang="en-GB" sz="1600" dirty="0">
              <a:latin typeface="XCCW Joined 1a" panose="03050602040000000000" pitchFamily="66" charset="0"/>
            </a:endParaRPr>
          </a:p>
        </p:txBody>
      </p:sp>
      <p:sp>
        <p:nvSpPr>
          <p:cNvPr id="19" name="TextBox 18"/>
          <p:cNvSpPr txBox="1"/>
          <p:nvPr/>
        </p:nvSpPr>
        <p:spPr>
          <a:xfrm>
            <a:off x="3390207" y="1048225"/>
            <a:ext cx="390698" cy="369332"/>
          </a:xfrm>
          <a:prstGeom prst="rect">
            <a:avLst/>
          </a:prstGeom>
          <a:noFill/>
        </p:spPr>
        <p:txBody>
          <a:bodyPr wrap="square" rtlCol="0">
            <a:spAutoFit/>
          </a:bodyPr>
          <a:lstStyle/>
          <a:p>
            <a:r>
              <a:rPr lang="en-GB" dirty="0" smtClean="0"/>
              <a:t>1)</a:t>
            </a:r>
            <a:endParaRPr lang="en-GB" dirty="0"/>
          </a:p>
        </p:txBody>
      </p:sp>
      <p:sp>
        <p:nvSpPr>
          <p:cNvPr id="20" name="TextBox 19"/>
          <p:cNvSpPr txBox="1"/>
          <p:nvPr/>
        </p:nvSpPr>
        <p:spPr>
          <a:xfrm>
            <a:off x="3382486" y="2160256"/>
            <a:ext cx="390698" cy="369332"/>
          </a:xfrm>
          <a:prstGeom prst="rect">
            <a:avLst/>
          </a:prstGeom>
          <a:noFill/>
        </p:spPr>
        <p:txBody>
          <a:bodyPr wrap="square" rtlCol="0">
            <a:spAutoFit/>
          </a:bodyPr>
          <a:lstStyle/>
          <a:p>
            <a:r>
              <a:rPr lang="en-GB" dirty="0"/>
              <a:t>2</a:t>
            </a:r>
            <a:r>
              <a:rPr lang="en-GB" dirty="0" smtClean="0"/>
              <a:t>)</a:t>
            </a:r>
            <a:endParaRPr lang="en-GB" dirty="0"/>
          </a:p>
        </p:txBody>
      </p:sp>
      <p:sp>
        <p:nvSpPr>
          <p:cNvPr id="21" name="TextBox 20"/>
          <p:cNvSpPr txBox="1"/>
          <p:nvPr/>
        </p:nvSpPr>
        <p:spPr>
          <a:xfrm>
            <a:off x="8434649" y="457824"/>
            <a:ext cx="2402378" cy="369332"/>
          </a:xfrm>
          <a:prstGeom prst="rect">
            <a:avLst/>
          </a:prstGeom>
          <a:noFill/>
        </p:spPr>
        <p:txBody>
          <a:bodyPr wrap="square" rtlCol="0">
            <a:spAutoFit/>
          </a:bodyPr>
          <a:lstStyle/>
          <a:p>
            <a:r>
              <a:rPr lang="en-GB" dirty="0" smtClean="0"/>
              <a:t>3 Star</a:t>
            </a:r>
            <a:endParaRPr lang="en-GB" dirty="0"/>
          </a:p>
        </p:txBody>
      </p:sp>
      <p:pic>
        <p:nvPicPr>
          <p:cNvPr id="22" name="Picture 21"/>
          <p:cNvPicPr>
            <a:picLocks noChangeAspect="1"/>
          </p:cNvPicPr>
          <p:nvPr/>
        </p:nvPicPr>
        <p:blipFill>
          <a:blip r:embed="rId3"/>
          <a:stretch>
            <a:fillRect/>
          </a:stretch>
        </p:blipFill>
        <p:spPr>
          <a:xfrm>
            <a:off x="7470366" y="939606"/>
            <a:ext cx="4641277" cy="2207030"/>
          </a:xfrm>
          <a:prstGeom prst="rect">
            <a:avLst/>
          </a:prstGeom>
        </p:spPr>
      </p:pic>
      <p:sp>
        <p:nvSpPr>
          <p:cNvPr id="24" name="TextBox 23"/>
          <p:cNvSpPr txBox="1"/>
          <p:nvPr/>
        </p:nvSpPr>
        <p:spPr>
          <a:xfrm>
            <a:off x="7470366" y="3146636"/>
            <a:ext cx="4641277" cy="3139321"/>
          </a:xfrm>
          <a:prstGeom prst="rect">
            <a:avLst/>
          </a:prstGeom>
          <a:noFill/>
        </p:spPr>
        <p:txBody>
          <a:bodyPr wrap="square" rtlCol="0">
            <a:spAutoFit/>
          </a:bodyPr>
          <a:lstStyle/>
          <a:p>
            <a:r>
              <a:rPr lang="en-GB" dirty="0" smtClean="0"/>
              <a:t>Complete the word matching game. Synonyms are words that mean the same for example; loud and noisy. They both mean the same. Use the link above to play the game. Play three or more rounds – it’s up to you! Once you have finished, write the words out in sentences to practise your handwriting. Your sentences must use brackets (they add information in) as well as having beautiful handwriting. Remember ascenders are tall and descenders are low but all the other letters are the same height!</a:t>
            </a:r>
          </a:p>
        </p:txBody>
      </p:sp>
      <p:sp>
        <p:nvSpPr>
          <p:cNvPr id="25" name="TextBox 24"/>
          <p:cNvSpPr txBox="1"/>
          <p:nvPr/>
        </p:nvSpPr>
        <p:spPr>
          <a:xfrm>
            <a:off x="7462355" y="1063614"/>
            <a:ext cx="4931921" cy="338554"/>
          </a:xfrm>
          <a:prstGeom prst="rect">
            <a:avLst/>
          </a:prstGeom>
          <a:noFill/>
        </p:spPr>
        <p:txBody>
          <a:bodyPr wrap="square" rtlCol="0">
            <a:spAutoFit/>
          </a:bodyPr>
          <a:lstStyle/>
          <a:p>
            <a:r>
              <a:rPr lang="en-GB" sz="1600" dirty="0" smtClean="0">
                <a:latin typeface="XCCW Joined 1a" panose="03050602040000000000" pitchFamily="66" charset="0"/>
              </a:rPr>
              <a:t>On bonfire night, (the 5</a:t>
            </a:r>
            <a:r>
              <a:rPr lang="en-GB" sz="1600" baseline="30000" dirty="0" smtClean="0">
                <a:latin typeface="XCCW Joined 1a" panose="03050602040000000000" pitchFamily="66" charset="0"/>
              </a:rPr>
              <a:t>th</a:t>
            </a:r>
            <a:r>
              <a:rPr lang="en-GB" sz="1600" dirty="0" smtClean="0">
                <a:latin typeface="XCCW Joined 1a" panose="03050602040000000000" pitchFamily="66" charset="0"/>
              </a:rPr>
              <a:t> November) </a:t>
            </a:r>
            <a:endParaRPr lang="en-GB" sz="1600" dirty="0">
              <a:latin typeface="XCCW Joined 1a" panose="03050602040000000000" pitchFamily="66" charset="0"/>
            </a:endParaRPr>
          </a:p>
        </p:txBody>
      </p:sp>
      <p:sp>
        <p:nvSpPr>
          <p:cNvPr id="26" name="TextBox 25"/>
          <p:cNvSpPr txBox="1"/>
          <p:nvPr/>
        </p:nvSpPr>
        <p:spPr>
          <a:xfrm>
            <a:off x="7470365" y="1626248"/>
            <a:ext cx="5416829" cy="338554"/>
          </a:xfrm>
          <a:prstGeom prst="rect">
            <a:avLst/>
          </a:prstGeom>
          <a:noFill/>
        </p:spPr>
        <p:txBody>
          <a:bodyPr wrap="square" rtlCol="0">
            <a:spAutoFit/>
          </a:bodyPr>
          <a:lstStyle/>
          <a:p>
            <a:r>
              <a:rPr lang="en-GB" sz="1600" dirty="0">
                <a:latin typeface="XCCW Joined 1a" panose="03050602040000000000" pitchFamily="66" charset="0"/>
              </a:rPr>
              <a:t>t</a:t>
            </a:r>
            <a:r>
              <a:rPr lang="en-GB" sz="1600" dirty="0" smtClean="0">
                <a:latin typeface="XCCW Joined 1a" panose="03050602040000000000" pitchFamily="66" charset="0"/>
              </a:rPr>
              <a:t>here was a</a:t>
            </a:r>
            <a:r>
              <a:rPr lang="en-GB" sz="1600" b="1" dirty="0" smtClean="0">
                <a:latin typeface="XCCW Joined 1a" panose="03050602040000000000" pitchFamily="66" charset="0"/>
              </a:rPr>
              <a:t> </a:t>
            </a:r>
            <a:r>
              <a:rPr lang="en-GB" sz="1600" b="1" u="sng" dirty="0" smtClean="0">
                <a:latin typeface="XCCW Joined 1a" panose="03050602040000000000" pitchFamily="66" charset="0"/>
              </a:rPr>
              <a:t>loud</a:t>
            </a:r>
            <a:r>
              <a:rPr lang="en-GB" sz="1600" b="1" dirty="0" smtClean="0">
                <a:latin typeface="XCCW Joined 1a" panose="03050602040000000000" pitchFamily="66" charset="0"/>
              </a:rPr>
              <a:t> </a:t>
            </a:r>
            <a:r>
              <a:rPr lang="en-GB" sz="1600" dirty="0" smtClean="0">
                <a:latin typeface="XCCW Joined 1a" panose="03050602040000000000" pitchFamily="66" charset="0"/>
              </a:rPr>
              <a:t>bang! </a:t>
            </a:r>
            <a:endParaRPr lang="en-GB" sz="1600" dirty="0">
              <a:latin typeface="XCCW Joined 1a" panose="03050602040000000000" pitchFamily="66" charset="0"/>
            </a:endParaRPr>
          </a:p>
        </p:txBody>
      </p:sp>
      <p:sp>
        <p:nvSpPr>
          <p:cNvPr id="27" name="TextBox 26"/>
          <p:cNvSpPr txBox="1"/>
          <p:nvPr/>
        </p:nvSpPr>
        <p:spPr>
          <a:xfrm>
            <a:off x="7226830" y="1018763"/>
            <a:ext cx="390698" cy="369332"/>
          </a:xfrm>
          <a:prstGeom prst="rect">
            <a:avLst/>
          </a:prstGeom>
          <a:noFill/>
        </p:spPr>
        <p:txBody>
          <a:bodyPr wrap="square" rtlCol="0">
            <a:spAutoFit/>
          </a:bodyPr>
          <a:lstStyle/>
          <a:p>
            <a:r>
              <a:rPr lang="en-GB" dirty="0" smtClean="0"/>
              <a:t>1)</a:t>
            </a:r>
            <a:endParaRPr lang="en-GB" dirty="0"/>
          </a:p>
        </p:txBody>
      </p:sp>
      <p:sp>
        <p:nvSpPr>
          <p:cNvPr id="28" name="TextBox 27"/>
          <p:cNvSpPr txBox="1"/>
          <p:nvPr/>
        </p:nvSpPr>
        <p:spPr>
          <a:xfrm>
            <a:off x="7203954" y="2113039"/>
            <a:ext cx="390698" cy="369332"/>
          </a:xfrm>
          <a:prstGeom prst="rect">
            <a:avLst/>
          </a:prstGeom>
          <a:noFill/>
        </p:spPr>
        <p:txBody>
          <a:bodyPr wrap="square" rtlCol="0">
            <a:spAutoFit/>
          </a:bodyPr>
          <a:lstStyle/>
          <a:p>
            <a:r>
              <a:rPr lang="en-GB" dirty="0"/>
              <a:t>2</a:t>
            </a:r>
            <a:r>
              <a:rPr lang="en-GB" dirty="0" smtClean="0"/>
              <a:t>)</a:t>
            </a:r>
            <a:endParaRPr lang="en-GB" dirty="0"/>
          </a:p>
        </p:txBody>
      </p:sp>
      <p:sp>
        <p:nvSpPr>
          <p:cNvPr id="29" name="TextBox 28"/>
          <p:cNvSpPr txBox="1"/>
          <p:nvPr/>
        </p:nvSpPr>
        <p:spPr>
          <a:xfrm>
            <a:off x="7412029" y="2143817"/>
            <a:ext cx="5313371" cy="338554"/>
          </a:xfrm>
          <a:prstGeom prst="rect">
            <a:avLst/>
          </a:prstGeom>
          <a:noFill/>
        </p:spPr>
        <p:txBody>
          <a:bodyPr wrap="square" rtlCol="0">
            <a:spAutoFit/>
          </a:bodyPr>
          <a:lstStyle/>
          <a:p>
            <a:r>
              <a:rPr lang="en-GB" sz="1600" dirty="0" smtClean="0">
                <a:latin typeface="XCCW Joined 1a" panose="03050602040000000000" pitchFamily="66" charset="0"/>
              </a:rPr>
              <a:t>The neighbours (who were in the</a:t>
            </a:r>
            <a:endParaRPr lang="en-GB" sz="1600" dirty="0">
              <a:latin typeface="XCCW Joined 1a" panose="03050602040000000000" pitchFamily="66" charset="0"/>
            </a:endParaRPr>
          </a:p>
        </p:txBody>
      </p:sp>
      <p:sp>
        <p:nvSpPr>
          <p:cNvPr id="30" name="TextBox 29"/>
          <p:cNvSpPr txBox="1"/>
          <p:nvPr/>
        </p:nvSpPr>
        <p:spPr>
          <a:xfrm>
            <a:off x="7470363" y="2712924"/>
            <a:ext cx="4641280" cy="338554"/>
          </a:xfrm>
          <a:prstGeom prst="rect">
            <a:avLst/>
          </a:prstGeom>
          <a:noFill/>
        </p:spPr>
        <p:txBody>
          <a:bodyPr wrap="square" rtlCol="0">
            <a:spAutoFit/>
          </a:bodyPr>
          <a:lstStyle/>
          <a:p>
            <a:r>
              <a:rPr lang="en-GB" sz="1600" dirty="0">
                <a:latin typeface="XCCW Joined 1a" panose="03050602040000000000" pitchFamily="66" charset="0"/>
              </a:rPr>
              <a:t>g</a:t>
            </a:r>
            <a:r>
              <a:rPr lang="en-GB" sz="1600" dirty="0" smtClean="0">
                <a:latin typeface="XCCW Joined 1a" panose="03050602040000000000" pitchFamily="66" charset="0"/>
              </a:rPr>
              <a:t>arden) were being </a:t>
            </a:r>
            <a:r>
              <a:rPr lang="en-GB" sz="1600" b="1" u="sng" dirty="0" smtClean="0">
                <a:latin typeface="XCCW Joined 1a" panose="03050602040000000000" pitchFamily="66" charset="0"/>
              </a:rPr>
              <a:t>very</a:t>
            </a:r>
            <a:r>
              <a:rPr lang="en-GB" sz="1600" dirty="0" smtClean="0">
                <a:latin typeface="XCCW Joined 1a" panose="03050602040000000000" pitchFamily="66" charset="0"/>
              </a:rPr>
              <a:t> noisy.</a:t>
            </a:r>
            <a:endParaRPr lang="en-GB" sz="1600" dirty="0">
              <a:latin typeface="XCCW Joined 1a" panose="03050602040000000000" pitchFamily="66" charset="0"/>
            </a:endParaRPr>
          </a:p>
        </p:txBody>
      </p:sp>
    </p:spTree>
    <p:extLst>
      <p:ext uri="{BB962C8B-B14F-4D97-AF65-F5344CB8AC3E}">
        <p14:creationId xmlns:p14="http://schemas.microsoft.com/office/powerpoint/2010/main" val="3873783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2299</TotalTime>
  <Words>775</Words>
  <Application>Microsoft Office PowerPoint</Application>
  <PresentationFormat>Widescreen</PresentationFormat>
  <Paragraphs>65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XCCW Joined 1a</vt:lpstr>
      <vt:lpstr>Office Theme</vt:lpstr>
      <vt:lpstr>Year 3 Home School Provision Day 40</vt:lpstr>
      <vt:lpstr>Daily Provision Pack – Day 40 </vt:lpstr>
      <vt:lpstr>PowerPoint Presentation</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Home School Provision Daily Pack</dc:title>
  <dc:creator>Parker4, Nicholas</dc:creator>
  <cp:lastModifiedBy>Watson, Chloe</cp:lastModifiedBy>
  <cp:revision>64</cp:revision>
  <dcterms:created xsi:type="dcterms:W3CDTF">2020-03-18T11:37:32Z</dcterms:created>
  <dcterms:modified xsi:type="dcterms:W3CDTF">2020-06-05T13:22:19Z</dcterms:modified>
</cp:coreProperties>
</file>