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44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5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44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25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49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8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19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98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87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7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F34D9-3A59-4368-BC8F-359DC0CA700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0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twinkl.co.uk/resources/parents/wellbeing-parents/school-closures-category-free-resources-parents" TargetMode="External"/><Relationship Id="rId7" Type="http://schemas.openxmlformats.org/officeDocument/2006/relationships/hyperlink" Target="https://whiterosemaths.com/homelearning/" TargetMode="External"/><Relationship Id="rId2" Type="http://schemas.openxmlformats.org/officeDocument/2006/relationships/hyperlink" Target="mailto:chloe.watson@taw.org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obble365.com/" TargetMode="External"/><Relationship Id="rId5" Type="http://schemas.openxmlformats.org/officeDocument/2006/relationships/hyperlink" Target="https://www.bbc.co.uk/bitesize/levels/zbr9wmn" TargetMode="External"/><Relationship Id="rId4" Type="http://schemas.openxmlformats.org/officeDocument/2006/relationships/hyperlink" Target="https://classroomsecrets.co.uk/free-home-learning-packs/" TargetMode="External"/><Relationship Id="rId9" Type="http://schemas.openxmlformats.org/officeDocument/2006/relationships/hyperlink" Target="https://shropshiresls.wheelers.c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ishclub.com/esl-games/grammar/adjectives-antonyms-1.htm" TargetMode="External"/><Relationship Id="rId2" Type="http://schemas.openxmlformats.org/officeDocument/2006/relationships/hyperlink" Target="https://online.espresso.co.uk/espresso/login/Authn/UserPassword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ishclub.com/esl-games/grammar/adjectives-antonyms-1.ht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BA5C71-1054-41FC-A70B-014F838F6E24}"/>
              </a:ext>
            </a:extLst>
          </p:cNvPr>
          <p:cNvSpPr txBox="1"/>
          <p:nvPr/>
        </p:nvSpPr>
        <p:spPr>
          <a:xfrm>
            <a:off x="207264" y="2060448"/>
            <a:ext cx="11777472" cy="46466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07264" y="150882"/>
            <a:ext cx="11777472" cy="805082"/>
          </a:xfrm>
        </p:spPr>
        <p:txBody>
          <a:bodyPr>
            <a:noAutofit/>
          </a:bodyPr>
          <a:lstStyle/>
          <a:p>
            <a:r>
              <a:rPr lang="en-GB" sz="4400" u="sng" dirty="0"/>
              <a:t>Year 3 Home School Provision Day </a:t>
            </a:r>
            <a:r>
              <a:rPr lang="en-GB" sz="4400" u="sng" dirty="0" smtClean="0"/>
              <a:t>41</a:t>
            </a:r>
            <a:endParaRPr lang="en-GB" sz="4400" u="sng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3632" y="955964"/>
            <a:ext cx="11984736" cy="110448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dirty="0"/>
              <a:t>The following slides will be split into 3 separate activities. Each slide will be daily activities for you and your child to do at home. </a:t>
            </a:r>
            <a:r>
              <a:rPr lang="en-GB" dirty="0">
                <a:solidFill>
                  <a:srgbClr val="FF0000"/>
                </a:solidFill>
              </a:rPr>
              <a:t>Due to a partial reopening of NJS, Miss Watson is undertaking the alternative provision for Year 3. Please email – </a:t>
            </a:r>
            <a:r>
              <a:rPr lang="en-GB" dirty="0">
                <a:solidFill>
                  <a:srgbClr val="FF0000"/>
                </a:solidFill>
                <a:hlinkClick r:id="rId2"/>
              </a:rPr>
              <a:t>chloe.watson@taw.org.uk</a:t>
            </a:r>
            <a:r>
              <a:rPr lang="en-GB" dirty="0">
                <a:solidFill>
                  <a:srgbClr val="FF0000"/>
                </a:solidFill>
              </a:rPr>
              <a:t> if you need to contact her or would like to share a piece of home learning for the website. Thank you for your continuing support. </a:t>
            </a:r>
          </a:p>
          <a:p>
            <a:pPr algn="l"/>
            <a:endParaRPr lang="en-GB" sz="5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AA4454-4482-4973-AEE9-2534743C9F21}"/>
              </a:ext>
            </a:extLst>
          </p:cNvPr>
          <p:cNvSpPr/>
          <p:nvPr/>
        </p:nvSpPr>
        <p:spPr>
          <a:xfrm>
            <a:off x="1061160" y="1942200"/>
            <a:ext cx="10069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Useful websites for Home learning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C66828-00AF-4AA7-9421-4CAB7B40B01E}"/>
              </a:ext>
            </a:extLst>
          </p:cNvPr>
          <p:cNvSpPr txBox="1"/>
          <p:nvPr/>
        </p:nvSpPr>
        <p:spPr>
          <a:xfrm>
            <a:off x="316992" y="2743200"/>
            <a:ext cx="6595872" cy="3816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Year 2 and 3 free resources for parents for Home Learning: </a:t>
            </a:r>
            <a:r>
              <a:rPr lang="en-GB" sz="1600" dirty="0">
                <a:hlinkClick r:id="rId3"/>
              </a:rPr>
              <a:t>https://www.twinkl.co.uk/resources/parents/wellbeing-parents/school-closures-category-free-resources-parents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 Classroom Secrets free resources – laptop or PC needed</a:t>
            </a:r>
          </a:p>
          <a:p>
            <a:r>
              <a:rPr lang="en-GB" sz="1600" dirty="0">
                <a:hlinkClick r:id="rId4"/>
              </a:rPr>
              <a:t>https://classroomsecrets.co.uk/free-home-learning-packs/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BBC Bitesize - </a:t>
            </a:r>
            <a:r>
              <a:rPr lang="en-GB" sz="1600" dirty="0">
                <a:hlinkClick r:id="rId5"/>
              </a:rPr>
              <a:t>https://www.bbc.co.uk/bitesize/levels/zbr9wmn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Pobble365 – website with inspiring pictures for </a:t>
            </a:r>
            <a:r>
              <a:rPr lang="en-GB" sz="1600" dirty="0" err="1"/>
              <a:t>Storywriting</a:t>
            </a:r>
            <a:r>
              <a:rPr lang="en-GB" sz="1600" dirty="0"/>
              <a:t> or Art </a:t>
            </a:r>
            <a:r>
              <a:rPr lang="en-GB" sz="1600" dirty="0">
                <a:hlinkClick r:id="rId6"/>
              </a:rPr>
              <a:t>https://www.pobble365.com/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White Rose Maths – Home Learning activities – great for home learning as we use these ideas in school. </a:t>
            </a:r>
            <a:r>
              <a:rPr lang="en-GB" sz="1600" dirty="0">
                <a:hlinkClick r:id="rId7"/>
              </a:rPr>
              <a:t>https://whiterosemaths.com/homelearning/</a:t>
            </a:r>
            <a:endParaRPr lang="en-GB" sz="1600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E95E3C-1084-491E-A56B-EC7C3DAFDCE1}"/>
              </a:ext>
            </a:extLst>
          </p:cNvPr>
          <p:cNvSpPr txBox="1"/>
          <p:nvPr/>
        </p:nvSpPr>
        <p:spPr>
          <a:xfrm>
            <a:off x="7083552" y="2743200"/>
            <a:ext cx="4791456" cy="3816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DB879E-F53C-479B-877F-5FF8C3F3960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1495" b="14629"/>
          <a:stretch/>
        </p:blipFill>
        <p:spPr>
          <a:xfrm>
            <a:off x="7083553" y="2743200"/>
            <a:ext cx="4724400" cy="26967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561686F-8BD8-4C39-9EF7-76037472D08A}"/>
              </a:ext>
            </a:extLst>
          </p:cNvPr>
          <p:cNvSpPr txBox="1"/>
          <p:nvPr/>
        </p:nvSpPr>
        <p:spPr>
          <a:xfrm>
            <a:off x="7117081" y="5439917"/>
            <a:ext cx="4690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Children also have logins in their </a:t>
            </a:r>
            <a:r>
              <a:rPr lang="en-GB" sz="1600" dirty="0" err="1"/>
              <a:t>homelink</a:t>
            </a:r>
            <a:r>
              <a:rPr lang="en-GB" sz="1600" dirty="0"/>
              <a:t> books for Shropshire Schools Library Service e-Library – books can be borrowed </a:t>
            </a:r>
            <a:r>
              <a:rPr lang="en-GB" sz="1600" dirty="0" err="1"/>
              <a:t>fro</a:t>
            </a:r>
            <a:r>
              <a:rPr lang="en-GB" sz="1600" dirty="0"/>
              <a:t> up to 3 weeks at a time. </a:t>
            </a:r>
            <a:r>
              <a:rPr lang="en-GB" sz="1600" dirty="0">
                <a:hlinkClick r:id="rId9"/>
              </a:rPr>
              <a:t>https://shropshiresls.wheelers.co/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77429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2563" y="189635"/>
            <a:ext cx="10515600" cy="112193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6000" dirty="0"/>
              <a:t>Daily Provision Pack – </a:t>
            </a:r>
            <a:r>
              <a:rPr lang="en-GB" sz="6000"/>
              <a:t>Day </a:t>
            </a:r>
            <a:r>
              <a:rPr lang="en-GB" sz="6000" smtClean="0"/>
              <a:t>41 </a:t>
            </a:r>
            <a:endParaRPr lang="en-GB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0837" y="1391516"/>
            <a:ext cx="3537527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Maths</a:t>
            </a:r>
            <a:r>
              <a:rPr lang="en-GB" dirty="0"/>
              <a:t>:</a:t>
            </a:r>
          </a:p>
          <a:p>
            <a:r>
              <a:rPr lang="en-GB" sz="1800" u="sng" dirty="0"/>
              <a:t>Objective</a:t>
            </a:r>
            <a:r>
              <a:rPr lang="en-GB" sz="1800" u="sng" dirty="0" smtClean="0"/>
              <a:t>:</a:t>
            </a:r>
            <a:r>
              <a:rPr lang="en-GB" sz="1800" dirty="0" smtClean="0"/>
              <a:t> To recognise and understand tenths.</a:t>
            </a:r>
            <a:endParaRPr lang="en-GB" sz="18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55735" y="1391516"/>
            <a:ext cx="4409209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English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sz="1800" u="sng" dirty="0" smtClean="0"/>
              <a:t>Objective: </a:t>
            </a:r>
            <a:r>
              <a:rPr lang="en-GB" sz="1800" dirty="0"/>
              <a:t>To match </a:t>
            </a:r>
            <a:r>
              <a:rPr lang="en-GB" sz="1800" dirty="0" smtClean="0"/>
              <a:t>opposing words </a:t>
            </a:r>
            <a:r>
              <a:rPr lang="en-GB" sz="1800" dirty="0"/>
              <a:t>and use them in a sentence (SPAG).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Follow the link to play the matching adjectives game. Which words mean the </a:t>
            </a:r>
            <a:r>
              <a:rPr lang="en-GB" sz="1800" dirty="0" smtClean="0"/>
              <a:t>opposite? What is an antonym? Think about yesterday’s synonyms. 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See the following slides to see the 1/2/3* tasks. 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229600" y="1391516"/>
            <a:ext cx="3849254" cy="53602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8164944" y="1391516"/>
            <a:ext cx="391391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/>
              <a:t>Computing:</a:t>
            </a:r>
          </a:p>
          <a:p>
            <a:r>
              <a:rPr lang="en-GB" u="sng" dirty="0"/>
              <a:t>Objective</a:t>
            </a:r>
            <a:r>
              <a:rPr lang="en-GB" dirty="0"/>
              <a:t>: To understand sequencing and animation</a:t>
            </a:r>
            <a:r>
              <a:rPr lang="en-GB" dirty="0" smtClean="0"/>
              <a:t>.</a:t>
            </a:r>
            <a:endParaRPr lang="en-GB" u="sng" dirty="0"/>
          </a:p>
          <a:p>
            <a:r>
              <a:rPr lang="en-GB" dirty="0"/>
              <a:t>Using the espresso coding logon below, explore unit </a:t>
            </a:r>
            <a:r>
              <a:rPr lang="en-GB" dirty="0" smtClean="0"/>
              <a:t>3 conditional events (section) </a:t>
            </a:r>
            <a:r>
              <a:rPr lang="en-GB" dirty="0"/>
              <a:t>to remind yourself of what sequencing and animation are.</a:t>
            </a:r>
          </a:p>
          <a:p>
            <a:r>
              <a:rPr lang="en-GB" dirty="0"/>
              <a:t>You should work through each part of the unit slowly, reminding yourself what to do. </a:t>
            </a:r>
            <a:r>
              <a:rPr lang="en-GB" dirty="0" smtClean="0"/>
              <a:t>You need to complete the programs called ‘space maze’ and ‘self driving car’.</a:t>
            </a:r>
            <a:endParaRPr lang="en-GB" dirty="0"/>
          </a:p>
          <a:p>
            <a:r>
              <a:rPr lang="en-GB" dirty="0"/>
              <a:t>Can you remember what an algorithm is?</a:t>
            </a:r>
          </a:p>
          <a:p>
            <a:r>
              <a:rPr lang="en-GB" dirty="0">
                <a:hlinkClick r:id="rId2"/>
              </a:rPr>
              <a:t>https://online.espresso.co.uk/espresso/login/Authn/UserPassword</a:t>
            </a:r>
            <a:endParaRPr lang="en-GB" dirty="0"/>
          </a:p>
          <a:p>
            <a:r>
              <a:rPr lang="en-GB" dirty="0"/>
              <a:t>Username: student26976</a:t>
            </a:r>
          </a:p>
          <a:p>
            <a:r>
              <a:rPr lang="en-GB" dirty="0"/>
              <a:t>Password: </a:t>
            </a:r>
            <a:r>
              <a:rPr lang="en-GB" dirty="0" err="1"/>
              <a:t>newport</a:t>
            </a:r>
            <a:r>
              <a:rPr lang="en-GB" dirty="0"/>
              <a:t> (all lower case)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713020" y="4401235"/>
            <a:ext cx="43518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https://www.englishclub.com/esl-games/grammar/adjectives-antonyms-1.htm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10837" y="6172200"/>
            <a:ext cx="353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Maths continued on following slides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837" y="2477949"/>
            <a:ext cx="3193256" cy="369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10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304" y="4038600"/>
            <a:ext cx="5077018" cy="23034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04" y="169332"/>
            <a:ext cx="3017367" cy="364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743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4944" y="3171305"/>
            <a:ext cx="35079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Complete the word matching game. </a:t>
            </a:r>
            <a:r>
              <a:rPr lang="en-GB" dirty="0" smtClean="0"/>
              <a:t>Antonym are two words that mean the opposite. For example; big and little or light and dark. They mean the opposite. </a:t>
            </a:r>
            <a:r>
              <a:rPr lang="en-GB" dirty="0" smtClean="0"/>
              <a:t>Use </a:t>
            </a:r>
            <a:r>
              <a:rPr lang="en-GB" dirty="0" smtClean="0"/>
              <a:t>the link above to play the game. Play one or more rounds – it’s up to you! Once you have finished, write the words out to practise your handwriting. Remember ascenders are tall and descenders are low but all the other letters are the same height!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36924" y="0"/>
            <a:ext cx="347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English continued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1441" y="496685"/>
            <a:ext cx="240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 Star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44" y="964275"/>
            <a:ext cx="3165468" cy="22070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74816" y="1091628"/>
            <a:ext cx="339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XCCW Joined 1a" panose="03050602040000000000" pitchFamily="66" charset="0"/>
              </a:rPr>
              <a:t>Light </a:t>
            </a:r>
            <a:r>
              <a:rPr lang="en-GB" sz="1600" dirty="0" err="1" smtClean="0">
                <a:latin typeface="XCCW Joined 1a" panose="03050602040000000000" pitchFamily="66" charset="0"/>
              </a:rPr>
              <a:t>Light</a:t>
            </a:r>
            <a:r>
              <a:rPr lang="en-GB" sz="1600" dirty="0" smtClean="0">
                <a:latin typeface="XCCW Joined 1a" panose="03050602040000000000" pitchFamily="66" charset="0"/>
              </a:rPr>
              <a:t> </a:t>
            </a:r>
            <a:r>
              <a:rPr lang="en-GB" sz="1600" dirty="0" err="1" smtClean="0">
                <a:latin typeface="XCCW Joined 1a" panose="03050602040000000000" pitchFamily="66" charset="0"/>
              </a:rPr>
              <a:t>Light</a:t>
            </a:r>
            <a:r>
              <a:rPr lang="en-GB" sz="1600" dirty="0" smtClean="0">
                <a:latin typeface="XCCW Joined 1a" panose="03050602040000000000" pitchFamily="66" charset="0"/>
              </a:rPr>
              <a:t> </a:t>
            </a:r>
            <a:r>
              <a:rPr lang="en-GB" sz="1600" dirty="0" err="1" smtClean="0">
                <a:latin typeface="XCCW Joined 1a" panose="03050602040000000000" pitchFamily="66" charset="0"/>
              </a:rPr>
              <a:t>Light</a:t>
            </a:r>
            <a:endParaRPr lang="en-GB" sz="1600" dirty="0">
              <a:latin typeface="XCCW Joined 1a" panose="03050602040000000000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30142" y="1646189"/>
            <a:ext cx="339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XCCW Joined 1a" panose="03050602040000000000" pitchFamily="66" charset="0"/>
              </a:rPr>
              <a:t>Dark </a:t>
            </a:r>
            <a:r>
              <a:rPr lang="en-GB" sz="1600" dirty="0" err="1" smtClean="0">
                <a:latin typeface="XCCW Joined 1a" panose="03050602040000000000" pitchFamily="66" charset="0"/>
              </a:rPr>
              <a:t>Dark</a:t>
            </a:r>
            <a:r>
              <a:rPr lang="en-GB" sz="1600" dirty="0" smtClean="0">
                <a:latin typeface="XCCW Joined 1a" panose="03050602040000000000" pitchFamily="66" charset="0"/>
              </a:rPr>
              <a:t> </a:t>
            </a:r>
            <a:r>
              <a:rPr lang="en-GB" sz="1600" dirty="0" err="1" smtClean="0">
                <a:latin typeface="XCCW Joined 1a" panose="03050602040000000000" pitchFamily="66" charset="0"/>
              </a:rPr>
              <a:t>Dark</a:t>
            </a:r>
            <a:r>
              <a:rPr lang="en-GB" sz="1600" dirty="0" smtClean="0">
                <a:latin typeface="XCCW Joined 1a" panose="03050602040000000000" pitchFamily="66" charset="0"/>
              </a:rPr>
              <a:t> </a:t>
            </a:r>
            <a:r>
              <a:rPr lang="en-GB" sz="1600" dirty="0" err="1" smtClean="0">
                <a:latin typeface="XCCW Joined 1a" panose="03050602040000000000" pitchFamily="66" charset="0"/>
              </a:rPr>
              <a:t>Dark</a:t>
            </a:r>
            <a:r>
              <a:rPr lang="en-GB" sz="1600" dirty="0" smtClean="0">
                <a:latin typeface="XCCW Joined 1a" panose="03050602040000000000" pitchFamily="66" charset="0"/>
              </a:rPr>
              <a:t> </a:t>
            </a:r>
            <a:r>
              <a:rPr lang="en-GB" sz="1600" dirty="0" err="1" smtClean="0">
                <a:latin typeface="XCCW Joined 1a" panose="03050602040000000000" pitchFamily="66" charset="0"/>
              </a:rPr>
              <a:t>Dark</a:t>
            </a:r>
            <a:endParaRPr lang="en-GB" sz="1600" dirty="0">
              <a:latin typeface="XCCW Joined 1a" panose="03050602040000000000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73184" y="511001"/>
            <a:ext cx="240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 Star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740" y="964275"/>
            <a:ext cx="3165468" cy="220703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614652" y="1100408"/>
            <a:ext cx="339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XCCW Joined 1a" panose="03050602040000000000" pitchFamily="66" charset="0"/>
              </a:rPr>
              <a:t>The </a:t>
            </a:r>
            <a:r>
              <a:rPr lang="en-GB" sz="1600" b="1" u="sng" dirty="0" smtClean="0">
                <a:latin typeface="XCCW Joined 1a" panose="03050602040000000000" pitchFamily="66" charset="0"/>
              </a:rPr>
              <a:t>light</a:t>
            </a:r>
            <a:r>
              <a:rPr lang="en-GB" sz="1600" dirty="0" smtClean="0">
                <a:latin typeface="XCCW Joined 1a" panose="03050602040000000000" pitchFamily="66" charset="0"/>
              </a:rPr>
              <a:t> hurt my eyes</a:t>
            </a:r>
            <a:endParaRPr lang="en-GB" sz="1600" dirty="0">
              <a:latin typeface="XCCW Joined 1a" panose="03050602040000000000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23904" y="1646189"/>
            <a:ext cx="3573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i</a:t>
            </a:r>
            <a:r>
              <a:rPr lang="en-GB" sz="1600" dirty="0" smtClean="0">
                <a:latin typeface="XCCW Joined 1a" panose="03050602040000000000" pitchFamily="66" charset="0"/>
              </a:rPr>
              <a:t>n </a:t>
            </a:r>
            <a:r>
              <a:rPr lang="en-GB" sz="1600" smtClean="0">
                <a:latin typeface="XCCW Joined 1a" panose="03050602040000000000" pitchFamily="66" charset="0"/>
              </a:rPr>
              <a:t>the black, </a:t>
            </a:r>
            <a:r>
              <a:rPr lang="en-GB" sz="1600" dirty="0" smtClean="0">
                <a:latin typeface="XCCW Joined 1a" panose="03050602040000000000" pitchFamily="66" charset="0"/>
              </a:rPr>
              <a:t>gloomy room.</a:t>
            </a:r>
            <a:r>
              <a:rPr lang="en-GB" sz="1600" dirty="0" smtClean="0">
                <a:latin typeface="XCCW Joined 1a" panose="03050602040000000000" pitchFamily="66" charset="0"/>
              </a:rPr>
              <a:t> </a:t>
            </a:r>
            <a:endParaRPr lang="en-GB" sz="1600" dirty="0">
              <a:latin typeface="XCCW Joined 1a" panose="03050602040000000000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14650" y="2203028"/>
            <a:ext cx="3399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XCCW Joined 1a" panose="03050602040000000000" pitchFamily="66" charset="0"/>
              </a:rPr>
              <a:t>The </a:t>
            </a:r>
            <a:r>
              <a:rPr lang="en-GB" sz="1600" dirty="0" smtClean="0">
                <a:latin typeface="XCCW Joined 1a" panose="03050602040000000000" pitchFamily="66" charset="0"/>
              </a:rPr>
              <a:t>sky was </a:t>
            </a:r>
            <a:r>
              <a:rPr lang="en-GB" sz="1600" b="1" u="sng" dirty="0" smtClean="0">
                <a:latin typeface="XCCW Joined 1a" panose="03050602040000000000" pitchFamily="66" charset="0"/>
              </a:rPr>
              <a:t>dark</a:t>
            </a:r>
            <a:r>
              <a:rPr lang="en-GB" sz="1600" dirty="0" smtClean="0">
                <a:latin typeface="XCCW Joined 1a" panose="03050602040000000000" pitchFamily="66" charset="0"/>
              </a:rPr>
              <a:t> around</a:t>
            </a:r>
            <a:endParaRPr lang="en-GB" sz="1600" dirty="0">
              <a:latin typeface="XCCW Joined 1a" panose="03050602040000000000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14649" y="2748809"/>
            <a:ext cx="339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XCCW Joined 1a" panose="03050602040000000000" pitchFamily="66" charset="0"/>
              </a:rPr>
              <a:t>the glowing, white moon</a:t>
            </a:r>
            <a:r>
              <a:rPr lang="en-GB" sz="1600" dirty="0" smtClean="0">
                <a:latin typeface="XCCW Joined 1a" panose="03050602040000000000" pitchFamily="66" charset="0"/>
              </a:rPr>
              <a:t>.</a:t>
            </a:r>
            <a:endParaRPr lang="en-GB" sz="1600" dirty="0">
              <a:latin typeface="XCCW Joined 1a" panose="03050602040000000000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90207" y="1048225"/>
            <a:ext cx="390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382486" y="2160256"/>
            <a:ext cx="390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7617528" y="516798"/>
            <a:ext cx="240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 Star</a:t>
            </a:r>
            <a:endParaRPr lang="en-GB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0366" y="939606"/>
            <a:ext cx="4641277" cy="220703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462355" y="1063614"/>
            <a:ext cx="4931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XCCW Joined 1a" panose="03050602040000000000" pitchFamily="66" charset="0"/>
              </a:rPr>
              <a:t>In the middle of the night, the bright</a:t>
            </a:r>
            <a:endParaRPr lang="en-GB" sz="1600" dirty="0">
              <a:latin typeface="XCCW Joined 1a" panose="03050602040000000000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62355" y="1609248"/>
            <a:ext cx="5416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>
                <a:latin typeface="XCCW Joined 1a" panose="03050602040000000000" pitchFamily="66" charset="0"/>
              </a:rPr>
              <a:t>l</a:t>
            </a:r>
            <a:r>
              <a:rPr lang="en-GB" sz="1600" b="1" u="sng" dirty="0" smtClean="0">
                <a:latin typeface="XCCW Joined 1a" panose="03050602040000000000" pitchFamily="66" charset="0"/>
              </a:rPr>
              <a:t>ight</a:t>
            </a:r>
            <a:r>
              <a:rPr lang="en-GB" sz="1600" dirty="0" smtClean="0">
                <a:latin typeface="XCCW Joined 1a" panose="03050602040000000000" pitchFamily="66" charset="0"/>
              </a:rPr>
              <a:t> shone through my </a:t>
            </a:r>
            <a:r>
              <a:rPr lang="en-GB" sz="1600" dirty="0" smtClean="0">
                <a:latin typeface="XCCW Joined 1a" panose="03050602040000000000" pitchFamily="66" charset="0"/>
              </a:rPr>
              <a:t>window.</a:t>
            </a:r>
            <a:endParaRPr lang="en-GB" sz="1600" dirty="0">
              <a:latin typeface="XCCW Joined 1a" panose="03050602040000000000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26830" y="1018763"/>
            <a:ext cx="390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1)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7203954" y="2113039"/>
            <a:ext cx="390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7412029" y="2143817"/>
            <a:ext cx="531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XCCW Joined 1a" panose="03050602040000000000" pitchFamily="66" charset="0"/>
              </a:rPr>
              <a:t>Underneath the blue sea, the scaly, </a:t>
            </a:r>
            <a:endParaRPr lang="en-GB" sz="1600" dirty="0">
              <a:latin typeface="XCCW Joined 1a" panose="03050602040000000000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70363" y="2712924"/>
            <a:ext cx="4641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s</a:t>
            </a:r>
            <a:r>
              <a:rPr lang="en-GB" sz="1600" dirty="0" smtClean="0">
                <a:latin typeface="XCCW Joined 1a" panose="03050602040000000000" pitchFamily="66" charset="0"/>
              </a:rPr>
              <a:t>hiny f</a:t>
            </a:r>
            <a:r>
              <a:rPr lang="en-GB" sz="1600" dirty="0" smtClean="0">
                <a:latin typeface="XCCW Joined 1a" panose="03050602040000000000" pitchFamily="66" charset="0"/>
              </a:rPr>
              <a:t>ish swam in the </a:t>
            </a:r>
            <a:r>
              <a:rPr lang="en-GB" sz="1600" b="1" u="sng" dirty="0" smtClean="0">
                <a:latin typeface="XCCW Joined 1a" panose="03050602040000000000" pitchFamily="66" charset="0"/>
              </a:rPr>
              <a:t>dark</a:t>
            </a:r>
            <a:r>
              <a:rPr lang="en-GB" sz="1600" dirty="0" smtClean="0">
                <a:latin typeface="XCCW Joined 1a" panose="03050602040000000000" pitchFamily="66" charset="0"/>
              </a:rPr>
              <a:t> water.</a:t>
            </a:r>
            <a:endParaRPr lang="en-GB" sz="1600" dirty="0">
              <a:latin typeface="XCCW Joined 1a" panose="03050602040000000000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74817" y="-37398"/>
            <a:ext cx="85094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https://www.englishclub.com/esl-games/grammar/adjectives-antonyms-1.htm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-38276" y="2175645"/>
            <a:ext cx="339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XCCW Joined 1a" panose="03050602040000000000" pitchFamily="66" charset="0"/>
              </a:rPr>
              <a:t>Littl</a:t>
            </a:r>
            <a:r>
              <a:rPr lang="en-GB" sz="1600" dirty="0" smtClean="0">
                <a:latin typeface="XCCW Joined 1a" panose="03050602040000000000" pitchFamily="66" charset="0"/>
              </a:rPr>
              <a:t>e </a:t>
            </a:r>
            <a:r>
              <a:rPr lang="en-GB" sz="1600" dirty="0" err="1" smtClean="0">
                <a:latin typeface="XCCW Joined 1a" panose="03050602040000000000" pitchFamily="66" charset="0"/>
              </a:rPr>
              <a:t>Little</a:t>
            </a:r>
            <a:r>
              <a:rPr lang="en-GB" sz="1600" dirty="0" smtClean="0">
                <a:latin typeface="XCCW Joined 1a" panose="03050602040000000000" pitchFamily="66" charset="0"/>
              </a:rPr>
              <a:t> </a:t>
            </a:r>
            <a:r>
              <a:rPr lang="en-GB" sz="1600" dirty="0" err="1" smtClean="0">
                <a:latin typeface="XCCW Joined 1a" panose="03050602040000000000" pitchFamily="66" charset="0"/>
              </a:rPr>
              <a:t>Little</a:t>
            </a:r>
            <a:r>
              <a:rPr lang="en-GB" sz="1600" dirty="0" smtClean="0">
                <a:latin typeface="XCCW Joined 1a" panose="03050602040000000000" pitchFamily="66" charset="0"/>
              </a:rPr>
              <a:t> </a:t>
            </a:r>
            <a:r>
              <a:rPr lang="en-GB" sz="1600" dirty="0" err="1" smtClean="0">
                <a:latin typeface="XCCW Joined 1a" panose="03050602040000000000" pitchFamily="66" charset="0"/>
              </a:rPr>
              <a:t>Little</a:t>
            </a:r>
            <a:r>
              <a:rPr lang="en-GB" sz="1600" dirty="0" smtClean="0">
                <a:latin typeface="XCCW Joined 1a" panose="03050602040000000000" pitchFamily="66" charset="0"/>
              </a:rPr>
              <a:t> </a:t>
            </a:r>
            <a:endParaRPr lang="en-GB" sz="1600" dirty="0">
              <a:latin typeface="XCCW Joined 1a" panose="03050602040000000000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-59577" y="2748809"/>
            <a:ext cx="339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XCCW Joined 1a" panose="03050602040000000000" pitchFamily="66" charset="0"/>
              </a:rPr>
              <a:t>Big </a:t>
            </a:r>
            <a:r>
              <a:rPr lang="en-GB" sz="1600" dirty="0" err="1" smtClean="0">
                <a:latin typeface="XCCW Joined 1a" panose="03050602040000000000" pitchFamily="66" charset="0"/>
              </a:rPr>
              <a:t>Big</a:t>
            </a:r>
            <a:r>
              <a:rPr lang="en-GB" sz="1600" dirty="0" smtClean="0">
                <a:latin typeface="XCCW Joined 1a" panose="03050602040000000000" pitchFamily="66" charset="0"/>
              </a:rPr>
              <a:t> </a:t>
            </a:r>
            <a:r>
              <a:rPr lang="en-GB" sz="1600" dirty="0" err="1" smtClean="0">
                <a:latin typeface="XCCW Joined 1a" panose="03050602040000000000" pitchFamily="66" charset="0"/>
              </a:rPr>
              <a:t>Big</a:t>
            </a:r>
            <a:r>
              <a:rPr lang="en-GB" sz="1600" dirty="0" smtClean="0">
                <a:latin typeface="XCCW Joined 1a" panose="03050602040000000000" pitchFamily="66" charset="0"/>
              </a:rPr>
              <a:t> </a:t>
            </a:r>
            <a:r>
              <a:rPr lang="en-GB" sz="1600" dirty="0" err="1" smtClean="0">
                <a:latin typeface="XCCW Joined 1a" panose="03050602040000000000" pitchFamily="66" charset="0"/>
              </a:rPr>
              <a:t>Big</a:t>
            </a:r>
            <a:r>
              <a:rPr lang="en-GB" sz="1600" dirty="0" smtClean="0">
                <a:latin typeface="XCCW Joined 1a" panose="03050602040000000000" pitchFamily="66" charset="0"/>
              </a:rPr>
              <a:t> </a:t>
            </a:r>
            <a:r>
              <a:rPr lang="en-GB" sz="1600" dirty="0" err="1" smtClean="0">
                <a:latin typeface="XCCW Joined 1a" panose="03050602040000000000" pitchFamily="66" charset="0"/>
              </a:rPr>
              <a:t>Big</a:t>
            </a:r>
            <a:r>
              <a:rPr lang="en-GB" sz="1600" dirty="0" smtClean="0">
                <a:latin typeface="XCCW Joined 1a" panose="03050602040000000000" pitchFamily="66" charset="0"/>
              </a:rPr>
              <a:t> </a:t>
            </a:r>
            <a:r>
              <a:rPr lang="en-GB" sz="1600" dirty="0" err="1" smtClean="0">
                <a:latin typeface="XCCW Joined 1a" panose="03050602040000000000" pitchFamily="66" charset="0"/>
              </a:rPr>
              <a:t>Big</a:t>
            </a:r>
            <a:endParaRPr lang="en-GB" sz="1600" dirty="0">
              <a:latin typeface="XCCW Joined 1a" panose="03050602040000000000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56459" y="3171305"/>
            <a:ext cx="350797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Complete the word matching game. </a:t>
            </a:r>
            <a:r>
              <a:rPr lang="en-GB" dirty="0" smtClean="0"/>
              <a:t>Antonym are two words that mean the opposite. For example; big and little or light and dark. They mean the opposite. </a:t>
            </a:r>
            <a:r>
              <a:rPr lang="en-GB" dirty="0" smtClean="0"/>
              <a:t>Use </a:t>
            </a:r>
            <a:r>
              <a:rPr lang="en-GB" dirty="0" smtClean="0"/>
              <a:t>the link above to play the game. Play </a:t>
            </a:r>
            <a:r>
              <a:rPr lang="en-GB" dirty="0" smtClean="0"/>
              <a:t>two </a:t>
            </a:r>
            <a:r>
              <a:rPr lang="en-GB" dirty="0" smtClean="0"/>
              <a:t>or more rounds – it’s up to you! Once you have finished, write the </a:t>
            </a:r>
            <a:r>
              <a:rPr lang="en-GB" dirty="0" smtClean="0"/>
              <a:t>words out in sentences to </a:t>
            </a:r>
            <a:r>
              <a:rPr lang="en-GB" dirty="0" smtClean="0"/>
              <a:t>practise your handwriting. Remember ascenders are tall and descenders are low but all the other letters are the same height!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12029" y="3146636"/>
            <a:ext cx="46996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Complete the word matching game. </a:t>
            </a:r>
            <a:r>
              <a:rPr lang="en-GB" dirty="0" smtClean="0"/>
              <a:t>Antonym are two words that mean the opposite. For example; big and little or light and dark. They mean the opposite. </a:t>
            </a:r>
            <a:r>
              <a:rPr lang="en-GB" dirty="0" smtClean="0"/>
              <a:t>Use </a:t>
            </a:r>
            <a:r>
              <a:rPr lang="en-GB" dirty="0" smtClean="0"/>
              <a:t>the link above to play the game. Play </a:t>
            </a:r>
            <a:r>
              <a:rPr lang="en-GB" dirty="0" smtClean="0"/>
              <a:t>three </a:t>
            </a:r>
            <a:r>
              <a:rPr lang="en-GB" dirty="0" smtClean="0"/>
              <a:t>or more rounds – it’s up to you! Once you have finished, write the </a:t>
            </a:r>
            <a:r>
              <a:rPr lang="en-GB" dirty="0" smtClean="0"/>
              <a:t>words out in sentences to </a:t>
            </a:r>
            <a:r>
              <a:rPr lang="en-GB" dirty="0" smtClean="0"/>
              <a:t>practise your handwriting</a:t>
            </a:r>
            <a:r>
              <a:rPr lang="en-GB" dirty="0" smtClean="0"/>
              <a:t>. Your sentences must include a fronted adverbial (describes how, where or when). </a:t>
            </a:r>
            <a:r>
              <a:rPr lang="en-GB" dirty="0" smtClean="0"/>
              <a:t>Remember ascenders are tall and descenders are low but all the other letters are the same height!</a:t>
            </a:r>
          </a:p>
        </p:txBody>
      </p:sp>
    </p:spTree>
    <p:extLst>
      <p:ext uri="{BB962C8B-B14F-4D97-AF65-F5344CB8AC3E}">
        <p14:creationId xmlns:p14="http://schemas.microsoft.com/office/powerpoint/2010/main" val="488276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2276</TotalTime>
  <Words>723</Words>
  <Application>Microsoft Office PowerPoint</Application>
  <PresentationFormat>Widescreen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XCCW Joined 1a</vt:lpstr>
      <vt:lpstr>Office Theme</vt:lpstr>
      <vt:lpstr>Year 3 Home School Provision Day 41</vt:lpstr>
      <vt:lpstr>Daily Provision Pack – Day 41 </vt:lpstr>
      <vt:lpstr>PowerPoint Presentation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Home School Provision Daily Pack</dc:title>
  <dc:creator>Parker4, Nicholas</dc:creator>
  <cp:lastModifiedBy>Watson, Chloe</cp:lastModifiedBy>
  <cp:revision>60</cp:revision>
  <dcterms:created xsi:type="dcterms:W3CDTF">2020-03-18T11:37:32Z</dcterms:created>
  <dcterms:modified xsi:type="dcterms:W3CDTF">2020-06-05T14:06:48Z</dcterms:modified>
</cp:coreProperties>
</file>