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0" r:id="rId4"/>
    <p:sldId id="261" r:id="rId5"/>
    <p:sldId id="262" r:id="rId6"/>
    <p:sldId id="257"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sson, Caroline" initials="SC" lastIdx="2" clrIdx="0">
    <p:extLst>
      <p:ext uri="{19B8F6BF-5375-455C-9EA6-DF929625EA0E}">
        <p15:presenceInfo xmlns:p15="http://schemas.microsoft.com/office/powerpoint/2012/main" userId="S-1-5-21-1085031214-725345543-1466206357-404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6T15:01:43.171" idx="1">
    <p:pos x="7282" y="2881"/>
    <p:text/>
    <p:extLst>
      <p:ext uri="{C676402C-5697-4E1C-873F-D02D1690AC5C}">
        <p15:threadingInfo xmlns:p15="http://schemas.microsoft.com/office/powerpoint/2012/main" timeZoneBias="-60"/>
      </p:ext>
    </p:extLst>
  </p:cm>
  <p:cm authorId="1" dt="2020-05-26T15:01:43.438" idx="2">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86DF-4859-4227-BB4C-08CBBC2E0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EDA432-44B2-440D-94AB-561990382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38F458-5647-4406-9441-4FFD23DC84AA}"/>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5" name="Footer Placeholder 4">
            <a:extLst>
              <a:ext uri="{FF2B5EF4-FFF2-40B4-BE49-F238E27FC236}">
                <a16:creationId xmlns:a16="http://schemas.microsoft.com/office/drawing/2014/main" id="{02356C27-C0F7-4D5B-84CA-C91CDA904B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6B30B5-8692-40EE-8BD7-BB007DD9EAE6}"/>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219531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B352-BC8B-48FE-B329-7743BA4B39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5595F8-EBFC-4210-B7DB-2BA5E6D7A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81743-866F-48DB-B092-C3D5D111C1FE}"/>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5" name="Footer Placeholder 4">
            <a:extLst>
              <a:ext uri="{FF2B5EF4-FFF2-40B4-BE49-F238E27FC236}">
                <a16:creationId xmlns:a16="http://schemas.microsoft.com/office/drawing/2014/main" id="{9B001DB3-F2D7-44D3-9362-EF9EB426F2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3EA62D-0252-474A-A745-976204304508}"/>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46640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48C92-C188-46F4-A481-8BB2287A2D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BF09C7-9760-40B9-A3D7-7EBFCE563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5B5B0-EE3B-4FAB-83FA-29415FCDDBEB}"/>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5" name="Footer Placeholder 4">
            <a:extLst>
              <a:ext uri="{FF2B5EF4-FFF2-40B4-BE49-F238E27FC236}">
                <a16:creationId xmlns:a16="http://schemas.microsoft.com/office/drawing/2014/main" id="{5F044ED2-F203-4482-ADB2-E8526BF17C1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245684-0BBE-4778-8CBD-C4A36F16B8CE}"/>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244105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74A7-3F24-4D20-B6B2-A2B79D7680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155FFC-5842-4FF0-9B51-8C8B23F36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CD33A3-206E-49BB-8D42-11988398BCAF}"/>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5" name="Footer Placeholder 4">
            <a:extLst>
              <a:ext uri="{FF2B5EF4-FFF2-40B4-BE49-F238E27FC236}">
                <a16:creationId xmlns:a16="http://schemas.microsoft.com/office/drawing/2014/main" id="{66F71B8A-0513-402E-BD4E-E61BE5CA684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9C9946-3129-40B3-8AF1-27D82A896BC1}"/>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44571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6516-C07B-4661-A3D1-7A6AB8186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402139-8B4E-42BD-B0E0-34F5D18F9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DE9FB-D461-4E5F-9E39-01C592DE0F3A}"/>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5" name="Footer Placeholder 4">
            <a:extLst>
              <a:ext uri="{FF2B5EF4-FFF2-40B4-BE49-F238E27FC236}">
                <a16:creationId xmlns:a16="http://schemas.microsoft.com/office/drawing/2014/main" id="{38BA0CE7-63D7-4C30-9D74-5AEE6BB238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806B6-65FD-4C40-A6D3-DF9A7F0F2BF3}"/>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173952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4B02-071D-4CCE-81AE-6B64DC482C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67F6C-ECA1-4F7E-833D-ADF69BF3E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CDD0F-687C-41A5-A6F4-2FEDFF86DA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69F3DE-E356-4073-985E-9CA67BAC5553}"/>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6" name="Footer Placeholder 5">
            <a:extLst>
              <a:ext uri="{FF2B5EF4-FFF2-40B4-BE49-F238E27FC236}">
                <a16:creationId xmlns:a16="http://schemas.microsoft.com/office/drawing/2014/main" id="{FC6346C9-AD71-4BB9-9FD5-823F100A260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2B863B9-E1B4-43D1-A387-30A2D9D988C8}"/>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370430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105-3958-4FE8-B766-3902A6C077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70F551-74F6-4DF0-B71B-9CB0F2F29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7EE1E7-273A-4F65-A454-F99A548D02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B24909-B7D3-41A7-BABD-60E746C4E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6639A-57B9-4DFB-A396-4E84E9A74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E6D5AD-ECA3-4B10-AA78-4CE7D79F5022}"/>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8" name="Footer Placeholder 7">
            <a:extLst>
              <a:ext uri="{FF2B5EF4-FFF2-40B4-BE49-F238E27FC236}">
                <a16:creationId xmlns:a16="http://schemas.microsoft.com/office/drawing/2014/main" id="{1B326770-6BF0-4488-B254-9B93835D10A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AF6FC0B-3FF9-4AAF-8DB3-4AE132AD15F0}"/>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322506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8FC8-1C9D-4BF3-A7FC-113B9E9A14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211738-9758-4763-8585-B4C0170BA79B}"/>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4" name="Footer Placeholder 3">
            <a:extLst>
              <a:ext uri="{FF2B5EF4-FFF2-40B4-BE49-F238E27FC236}">
                <a16:creationId xmlns:a16="http://schemas.microsoft.com/office/drawing/2014/main" id="{56A513D7-5DE8-4A5C-9365-2C227E1F345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204C291-2DE0-4071-8EB3-406F6FD5E013}"/>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22748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2C59C-3EFD-419E-AEF6-F90AD7B0C500}"/>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3" name="Footer Placeholder 2">
            <a:extLst>
              <a:ext uri="{FF2B5EF4-FFF2-40B4-BE49-F238E27FC236}">
                <a16:creationId xmlns:a16="http://schemas.microsoft.com/office/drawing/2014/main" id="{DD6DA312-5B7F-4504-86F2-8C063DAA63D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D07C26E-6299-4571-BBD7-7D684CBC83CD}"/>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33308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5D2C-96BB-45B8-BAD2-F0BF3B32D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DAAF6-3043-458E-A511-F05ADE72B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02BCCB-EDCF-48E8-8354-3158E7F65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C8C05-ABE5-4992-A105-C50F0CFC20D6}"/>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6" name="Footer Placeholder 5">
            <a:extLst>
              <a:ext uri="{FF2B5EF4-FFF2-40B4-BE49-F238E27FC236}">
                <a16:creationId xmlns:a16="http://schemas.microsoft.com/office/drawing/2014/main" id="{DECA8702-6B9A-4B89-AA10-920740BEC87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B93F62D-6409-4FC2-96A8-8868B0F2C1E7}"/>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23817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B178-283C-4EEB-9B63-7D6208CD7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8D8528-CB0A-466C-B191-145157D85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37AD3F0-16CA-4E70-B4C2-2734052F1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F3FD7-261D-4573-8750-196C2FB47ADE}"/>
              </a:ext>
            </a:extLst>
          </p:cNvPr>
          <p:cNvSpPr>
            <a:spLocks noGrp="1"/>
          </p:cNvSpPr>
          <p:nvPr>
            <p:ph type="dt" sz="half" idx="10"/>
          </p:nvPr>
        </p:nvSpPr>
        <p:spPr/>
        <p:txBody>
          <a:bodyPr/>
          <a:lstStyle/>
          <a:p>
            <a:fld id="{BFC1D81B-885A-40F5-B207-C90712E8C08E}" type="datetimeFigureOut">
              <a:rPr lang="en-GB" smtClean="0"/>
              <a:t>03/07/2020</a:t>
            </a:fld>
            <a:endParaRPr lang="en-GB" dirty="0"/>
          </a:p>
        </p:txBody>
      </p:sp>
      <p:sp>
        <p:nvSpPr>
          <p:cNvPr id="6" name="Footer Placeholder 5">
            <a:extLst>
              <a:ext uri="{FF2B5EF4-FFF2-40B4-BE49-F238E27FC236}">
                <a16:creationId xmlns:a16="http://schemas.microsoft.com/office/drawing/2014/main" id="{47E0C5D5-C556-44EC-BA62-78FAC0C1E4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A1942D-4CC6-4350-B1A2-DB4FEF117DD9}"/>
              </a:ext>
            </a:extLst>
          </p:cNvPr>
          <p:cNvSpPr>
            <a:spLocks noGrp="1"/>
          </p:cNvSpPr>
          <p:nvPr>
            <p:ph type="sldNum" sz="quarter" idx="12"/>
          </p:nvPr>
        </p:nvSpPr>
        <p:spPr/>
        <p:txBody>
          <a:bodyPr/>
          <a:lstStyle/>
          <a:p>
            <a:fld id="{0D41A6FE-E260-4B62-B7F7-FB7163588F34}" type="slidenum">
              <a:rPr lang="en-GB" smtClean="0"/>
              <a:t>‹#›</a:t>
            </a:fld>
            <a:endParaRPr lang="en-GB" dirty="0"/>
          </a:p>
        </p:txBody>
      </p:sp>
    </p:spTree>
    <p:extLst>
      <p:ext uri="{BB962C8B-B14F-4D97-AF65-F5344CB8AC3E}">
        <p14:creationId xmlns:p14="http://schemas.microsoft.com/office/powerpoint/2010/main" val="23068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EFC89-3A93-4B40-9BED-E1CF270EB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9ACEC6-23F7-4E15-9C46-0C1F5CD06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00676F-C2B2-44D5-B8C4-373EF7FAD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1D81B-885A-40F5-B207-C90712E8C08E}" type="datetimeFigureOut">
              <a:rPr lang="en-GB" smtClean="0"/>
              <a:t>03/07/2020</a:t>
            </a:fld>
            <a:endParaRPr lang="en-GB" dirty="0"/>
          </a:p>
        </p:txBody>
      </p:sp>
      <p:sp>
        <p:nvSpPr>
          <p:cNvPr id="5" name="Footer Placeholder 4">
            <a:extLst>
              <a:ext uri="{FF2B5EF4-FFF2-40B4-BE49-F238E27FC236}">
                <a16:creationId xmlns:a16="http://schemas.microsoft.com/office/drawing/2014/main" id="{B34185E3-7E88-495A-99AA-9892A2073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FD910A4-8D6C-468F-8764-4DC6374DB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1A6FE-E260-4B62-B7F7-FB7163588F34}" type="slidenum">
              <a:rPr lang="en-GB" smtClean="0"/>
              <a:t>‹#›</a:t>
            </a:fld>
            <a:endParaRPr lang="en-GB" dirty="0"/>
          </a:p>
        </p:txBody>
      </p:sp>
    </p:spTree>
    <p:extLst>
      <p:ext uri="{BB962C8B-B14F-4D97-AF65-F5344CB8AC3E}">
        <p14:creationId xmlns:p14="http://schemas.microsoft.com/office/powerpoint/2010/main" val="409299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ewportjuniorschool.org.uk/home/key-info/policies/" TargetMode="External"/><Relationship Id="rId1" Type="http://schemas.openxmlformats.org/officeDocument/2006/relationships/slideLayout" Target="../slideLayouts/slideLayout1.xml"/><Relationship Id="rId4" Type="http://schemas.openxmlformats.org/officeDocument/2006/relationships/hyperlink" Target="t2-m-954-reading-scales-worksheets_ver_1%20wednesday.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www.youtube.com/watch?v=zA4l_pHxbI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A45B7-3FAA-4DC3-A311-04263A078E5A}"/>
              </a:ext>
            </a:extLst>
          </p:cNvPr>
          <p:cNvPicPr>
            <a:picLocks noChangeAspect="1"/>
          </p:cNvPicPr>
          <p:nvPr/>
        </p:nvPicPr>
        <p:blipFill rotWithShape="1">
          <a:blip r:embed="rId2"/>
          <a:srcRect l="4075" t="14792" r="22522" b="8125"/>
          <a:stretch/>
        </p:blipFill>
        <p:spPr>
          <a:xfrm>
            <a:off x="1650206" y="78581"/>
            <a:ext cx="9272588" cy="6491690"/>
          </a:xfrm>
          <a:prstGeom prst="rect">
            <a:avLst/>
          </a:prstGeom>
        </p:spPr>
      </p:pic>
    </p:spTree>
    <p:extLst>
      <p:ext uri="{BB962C8B-B14F-4D97-AF65-F5344CB8AC3E}">
        <p14:creationId xmlns:p14="http://schemas.microsoft.com/office/powerpoint/2010/main" val="3477343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678E29-56D3-47AA-80DA-B1A7FE0DF95A}"/>
              </a:ext>
            </a:extLst>
          </p:cNvPr>
          <p:cNvSpPr/>
          <p:nvPr/>
        </p:nvSpPr>
        <p:spPr>
          <a:xfrm>
            <a:off x="345286" y="886476"/>
            <a:ext cx="11501437" cy="15399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smtClean="0"/>
          </a:p>
          <a:p>
            <a:pPr algn="ctr"/>
            <a:endParaRPr lang="en-GB" dirty="0"/>
          </a:p>
        </p:txBody>
      </p:sp>
      <p:sp>
        <p:nvSpPr>
          <p:cNvPr id="3" name="Subtitle 2">
            <a:extLst>
              <a:ext uri="{FF2B5EF4-FFF2-40B4-BE49-F238E27FC236}">
                <a16:creationId xmlns:a16="http://schemas.microsoft.com/office/drawing/2014/main" id="{4E12DBBD-5759-4C63-BC8B-561A7A72C275}"/>
              </a:ext>
            </a:extLst>
          </p:cNvPr>
          <p:cNvSpPr>
            <a:spLocks noGrp="1"/>
          </p:cNvSpPr>
          <p:nvPr>
            <p:ph type="subTitle" idx="1"/>
          </p:nvPr>
        </p:nvSpPr>
        <p:spPr>
          <a:xfrm>
            <a:off x="300037" y="1202091"/>
            <a:ext cx="11162290" cy="1369476"/>
          </a:xfrm>
        </p:spPr>
        <p:txBody>
          <a:bodyPr>
            <a:noAutofit/>
          </a:bodyPr>
          <a:lstStyle/>
          <a:p>
            <a:pPr algn="l"/>
            <a:r>
              <a:rPr lang="en-GB" sz="1600" dirty="0">
                <a:hlinkClick r:id="rId2"/>
              </a:rPr>
              <a:t>https://newportjuniorschool.org.uk/home/key-info/policies/</a:t>
            </a:r>
            <a:r>
              <a:rPr lang="en-GB" sz="1600" dirty="0"/>
              <a:t> </a:t>
            </a:r>
          </a:p>
          <a:p>
            <a:pPr algn="l"/>
            <a:endParaRPr lang="en-GB" sz="1600" dirty="0" smtClean="0">
              <a:hlinkClick r:id="rId2"/>
            </a:endParaRPr>
          </a:p>
        </p:txBody>
      </p:sp>
      <p:sp>
        <p:nvSpPr>
          <p:cNvPr id="4" name="Rectangle 3">
            <a:extLst>
              <a:ext uri="{FF2B5EF4-FFF2-40B4-BE49-F238E27FC236}">
                <a16:creationId xmlns:a16="http://schemas.microsoft.com/office/drawing/2014/main" id="{A5F0A27A-A048-4FB7-BBC0-2471C78376C3}"/>
              </a:ext>
            </a:extLst>
          </p:cNvPr>
          <p:cNvSpPr/>
          <p:nvPr/>
        </p:nvSpPr>
        <p:spPr>
          <a:xfrm>
            <a:off x="2032008" y="107455"/>
            <a:ext cx="8127995"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Thursday</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Maths</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for Year </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7" name="Table 7">
            <a:extLst>
              <a:ext uri="{FF2B5EF4-FFF2-40B4-BE49-F238E27FC236}">
                <a16:creationId xmlns:a16="http://schemas.microsoft.com/office/drawing/2014/main" id="{331DB7C5-76A7-4F30-888C-943BF324E69F}"/>
              </a:ext>
            </a:extLst>
          </p:cNvPr>
          <p:cNvGraphicFramePr>
            <a:graphicFrameLocks noGrp="1"/>
          </p:cNvGraphicFramePr>
          <p:nvPr>
            <p:extLst>
              <p:ext uri="{D42A27DB-BD31-4B8C-83A1-F6EECF244321}">
                <p14:modId xmlns:p14="http://schemas.microsoft.com/office/powerpoint/2010/main" val="3730378274"/>
              </p:ext>
            </p:extLst>
          </p:nvPr>
        </p:nvGraphicFramePr>
        <p:xfrm>
          <a:off x="300037" y="1570183"/>
          <a:ext cx="11546686" cy="5273040"/>
        </p:xfrm>
        <a:graphic>
          <a:graphicData uri="http://schemas.openxmlformats.org/drawingml/2006/table">
            <a:tbl>
              <a:tblPr firstRow="1" bandRow="1">
                <a:tableStyleId>{5C22544A-7EE6-4342-B048-85BDC9FD1C3A}</a:tableStyleId>
              </a:tblPr>
              <a:tblGrid>
                <a:gridCol w="11546686">
                  <a:extLst>
                    <a:ext uri="{9D8B030D-6E8A-4147-A177-3AD203B41FA5}">
                      <a16:colId xmlns:a16="http://schemas.microsoft.com/office/drawing/2014/main" val="2629130885"/>
                    </a:ext>
                  </a:extLst>
                </a:gridCol>
              </a:tblGrid>
              <a:tr h="4414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solidFill>
                            <a:schemeClr val="bg1"/>
                          </a:solidFill>
                        </a:rPr>
                        <a:t>Today you are going to decide the ticket prices you will charge for entry.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solidFill>
                            <a:schemeClr val="bg1"/>
                          </a:solidFill>
                        </a:rPr>
                        <a:t>Look at the three examples given and then decide what prices you are going to charge.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solidFill>
                            <a:schemeClr val="bg1"/>
                          </a:solidFill>
                        </a:rPr>
                        <a:t>You may decide to have a day rate, half day rate or maybe even a different price for people who come in after three o clock in the afternoon.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solidFill>
                            <a:schemeClr val="bg1"/>
                          </a:solidFill>
                        </a:rPr>
                        <a:t>You may want to have ‘saver’ rates for those who come in for more than one day or charge extra at holiday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solidFill>
                            <a:schemeClr val="bg1"/>
                          </a:solidFill>
                        </a:rPr>
                        <a:t>Work out your pricing structure and then display it so it is clear for everyone to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solidFill>
                          <a:schemeClr val="bg1"/>
                        </a:solidFill>
                      </a:endParaRPr>
                    </a:p>
                  </a:txBody>
                  <a:tcPr>
                    <a:solidFill>
                      <a:srgbClr val="92D050"/>
                    </a:solidFill>
                  </a:tcPr>
                </a:tc>
                <a:extLst>
                  <a:ext uri="{0D108BD9-81ED-4DB2-BD59-A6C34878D82A}">
                    <a16:rowId xmlns:a16="http://schemas.microsoft.com/office/drawing/2014/main" val="4226826055"/>
                  </a:ext>
                </a:extLst>
              </a:tr>
            </a:tbl>
          </a:graphicData>
        </a:graphic>
      </p:graphicFrame>
      <p:pic>
        <p:nvPicPr>
          <p:cNvPr id="9" name="Picture 8">
            <a:extLst>
              <a:ext uri="{FF2B5EF4-FFF2-40B4-BE49-F238E27FC236}">
                <a16:creationId xmlns:a16="http://schemas.microsoft.com/office/drawing/2014/main" id="{7E4F0C88-DDEE-47C1-9E9C-1C011732F07B}"/>
              </a:ext>
            </a:extLst>
          </p:cNvPr>
          <p:cNvPicPr>
            <a:picLocks noChangeAspect="1"/>
          </p:cNvPicPr>
          <p:nvPr/>
        </p:nvPicPr>
        <p:blipFill>
          <a:blip r:embed="rId3"/>
          <a:stretch>
            <a:fillRect/>
          </a:stretch>
        </p:blipFill>
        <p:spPr>
          <a:xfrm>
            <a:off x="820662" y="20798"/>
            <a:ext cx="1092995" cy="1109682"/>
          </a:xfrm>
          <a:prstGeom prst="rect">
            <a:avLst/>
          </a:prstGeom>
        </p:spPr>
      </p:pic>
      <p:sp>
        <p:nvSpPr>
          <p:cNvPr id="2" name="TextBox 1">
            <a:hlinkClick r:id="rId4" action="ppaction://hlinkfile"/>
          </p:cNvPr>
          <p:cNvSpPr txBox="1"/>
          <p:nvPr/>
        </p:nvSpPr>
        <p:spPr>
          <a:xfrm>
            <a:off x="9295102" y="1905840"/>
            <a:ext cx="2854036" cy="451918"/>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659943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55273" y="713749"/>
            <a:ext cx="7516776" cy="5456142"/>
          </a:xfrm>
          <a:prstGeom prst="rect">
            <a:avLst/>
          </a:prstGeom>
        </p:spPr>
      </p:pic>
      <p:sp>
        <p:nvSpPr>
          <p:cNvPr id="4" name="TextBox 3"/>
          <p:cNvSpPr txBox="1"/>
          <p:nvPr/>
        </p:nvSpPr>
        <p:spPr>
          <a:xfrm>
            <a:off x="1311564" y="157018"/>
            <a:ext cx="8285018" cy="369332"/>
          </a:xfrm>
          <a:prstGeom prst="rect">
            <a:avLst/>
          </a:prstGeom>
          <a:noFill/>
        </p:spPr>
        <p:txBody>
          <a:bodyPr wrap="square" rtlCol="0">
            <a:spAutoFit/>
          </a:bodyPr>
          <a:lstStyle/>
          <a:p>
            <a:r>
              <a:rPr lang="en-GB" dirty="0" smtClean="0"/>
              <a:t>Drayton Manor Pricing policy</a:t>
            </a:r>
            <a:endParaRPr lang="en-GB" dirty="0"/>
          </a:p>
        </p:txBody>
      </p:sp>
    </p:spTree>
    <p:extLst>
      <p:ext uri="{BB962C8B-B14F-4D97-AF65-F5344CB8AC3E}">
        <p14:creationId xmlns:p14="http://schemas.microsoft.com/office/powerpoint/2010/main" val="82953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6218" y="523504"/>
            <a:ext cx="8487641" cy="6062601"/>
          </a:xfrm>
          <a:prstGeom prst="rect">
            <a:avLst/>
          </a:prstGeom>
        </p:spPr>
      </p:pic>
    </p:spTree>
    <p:extLst>
      <p:ext uri="{BB962C8B-B14F-4D97-AF65-F5344CB8AC3E}">
        <p14:creationId xmlns:p14="http://schemas.microsoft.com/office/powerpoint/2010/main" val="45440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7964" y="229666"/>
            <a:ext cx="8646938" cy="6318916"/>
          </a:xfrm>
          <a:prstGeom prst="rect">
            <a:avLst/>
          </a:prstGeom>
        </p:spPr>
      </p:pic>
    </p:spTree>
    <p:extLst>
      <p:ext uri="{BB962C8B-B14F-4D97-AF65-F5344CB8AC3E}">
        <p14:creationId xmlns:p14="http://schemas.microsoft.com/office/powerpoint/2010/main" val="147054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A6394-EA96-4452-90EE-5EC4B2DB9373}"/>
              </a:ext>
            </a:extLst>
          </p:cNvPr>
          <p:cNvSpPr/>
          <p:nvPr/>
        </p:nvSpPr>
        <p:spPr>
          <a:xfrm>
            <a:off x="403907" y="1273428"/>
            <a:ext cx="10939141" cy="158884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6093805-7A61-4AA2-8752-D28CF1AB21BF}"/>
              </a:ext>
            </a:extLst>
          </p:cNvPr>
          <p:cNvSpPr/>
          <p:nvPr/>
        </p:nvSpPr>
        <p:spPr>
          <a:xfrm>
            <a:off x="1854891" y="151208"/>
            <a:ext cx="832516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Thursday’s</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a:ln w="22225">
                  <a:solidFill>
                    <a:schemeClr val="accent2"/>
                  </a:solidFill>
                  <a:prstDash val="solid"/>
                </a:ln>
                <a:solidFill>
                  <a:schemeClr val="accent2">
                    <a:lumMod val="40000"/>
                    <a:lumOff val="60000"/>
                  </a:schemeClr>
                </a:solidFill>
                <a:effectLst/>
              </a:rPr>
              <a:t>English for Year </a:t>
            </a:r>
            <a:r>
              <a:rPr lang="en-US" sz="5400" b="1" cap="none" spc="0" dirty="0" smtClean="0">
                <a:ln w="22225">
                  <a:solidFill>
                    <a:schemeClr val="accent2"/>
                  </a:solidFill>
                  <a:prstDash val="solid"/>
                </a:ln>
                <a:solidFill>
                  <a:schemeClr val="accent2">
                    <a:lumMod val="40000"/>
                    <a:lumOff val="60000"/>
                  </a:schemeClr>
                </a:solidFill>
                <a:effectLst/>
              </a:rPr>
              <a:t>4</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E3BC4A6A-AC6A-429C-BBCF-AAD921CFEF06}"/>
              </a:ext>
            </a:extLst>
          </p:cNvPr>
          <p:cNvPicPr>
            <a:picLocks noChangeAspect="1"/>
          </p:cNvPicPr>
          <p:nvPr/>
        </p:nvPicPr>
        <p:blipFill>
          <a:blip r:embed="rId2"/>
          <a:stretch>
            <a:fillRect/>
          </a:stretch>
        </p:blipFill>
        <p:spPr>
          <a:xfrm>
            <a:off x="520537" y="58089"/>
            <a:ext cx="999724" cy="1016479"/>
          </a:xfrm>
          <a:prstGeom prst="rect">
            <a:avLst/>
          </a:prstGeom>
        </p:spPr>
      </p:pic>
      <p:sp>
        <p:nvSpPr>
          <p:cNvPr id="4" name="TextBox 3">
            <a:extLst>
              <a:ext uri="{FF2B5EF4-FFF2-40B4-BE49-F238E27FC236}">
                <a16:creationId xmlns:a16="http://schemas.microsoft.com/office/drawing/2014/main" id="{32250018-8683-4601-B728-D14D66FBCDCD}"/>
              </a:ext>
            </a:extLst>
          </p:cNvPr>
          <p:cNvSpPr txBox="1"/>
          <p:nvPr/>
        </p:nvSpPr>
        <p:spPr>
          <a:xfrm>
            <a:off x="540485" y="987101"/>
            <a:ext cx="10760803" cy="646331"/>
          </a:xfrm>
          <a:prstGeom prst="rect">
            <a:avLst/>
          </a:prstGeom>
          <a:noFill/>
        </p:spPr>
        <p:txBody>
          <a:bodyPr wrap="square" rtlCol="0">
            <a:spAutoFit/>
          </a:bodyPr>
          <a:lstStyle/>
          <a:p>
            <a:endParaRPr lang="en-GB" dirty="0" smtClean="0"/>
          </a:p>
          <a:p>
            <a:r>
              <a:rPr lang="en-GB" dirty="0" smtClean="0"/>
              <a:t>This week we have be doing some English work on theme parks.</a:t>
            </a:r>
            <a:endParaRPr lang="en-GB" dirty="0"/>
          </a:p>
        </p:txBody>
      </p:sp>
      <p:graphicFrame>
        <p:nvGraphicFramePr>
          <p:cNvPr id="6" name="Table 6">
            <a:extLst>
              <a:ext uri="{FF2B5EF4-FFF2-40B4-BE49-F238E27FC236}">
                <a16:creationId xmlns:a16="http://schemas.microsoft.com/office/drawing/2014/main" id="{1735FF95-6487-4575-903B-20A10801EEA7}"/>
              </a:ext>
            </a:extLst>
          </p:cNvPr>
          <p:cNvGraphicFramePr>
            <a:graphicFrameLocks noGrp="1"/>
          </p:cNvGraphicFramePr>
          <p:nvPr>
            <p:extLst>
              <p:ext uri="{D42A27DB-BD31-4B8C-83A1-F6EECF244321}">
                <p14:modId xmlns:p14="http://schemas.microsoft.com/office/powerpoint/2010/main" val="3514179880"/>
              </p:ext>
            </p:extLst>
          </p:nvPr>
        </p:nvGraphicFramePr>
        <p:xfrm>
          <a:off x="422781" y="2281381"/>
          <a:ext cx="10939140" cy="4252347"/>
        </p:xfrm>
        <a:graphic>
          <a:graphicData uri="http://schemas.openxmlformats.org/drawingml/2006/table">
            <a:tbl>
              <a:tblPr firstRow="1" bandRow="1">
                <a:tableStyleId>{5C22544A-7EE6-4342-B048-85BDC9FD1C3A}</a:tableStyleId>
              </a:tblPr>
              <a:tblGrid>
                <a:gridCol w="10939140">
                  <a:extLst>
                    <a:ext uri="{9D8B030D-6E8A-4147-A177-3AD203B41FA5}">
                      <a16:colId xmlns:a16="http://schemas.microsoft.com/office/drawing/2014/main" val="1535122617"/>
                    </a:ext>
                  </a:extLst>
                </a:gridCol>
              </a:tblGrid>
              <a:tr h="4252347">
                <a:tc>
                  <a:txBody>
                    <a:bodyPr/>
                    <a:lstStyle/>
                    <a:p>
                      <a:endParaRPr lang="en-GB" u="none" baseline="0" dirty="0" smtClean="0">
                        <a:solidFill>
                          <a:schemeClr val="accent1">
                            <a:lumMod val="75000"/>
                          </a:schemeClr>
                        </a:solidFill>
                      </a:endParaRPr>
                    </a:p>
                    <a:p>
                      <a:r>
                        <a:rPr lang="en-GB" u="none" baseline="0" dirty="0" smtClean="0">
                          <a:solidFill>
                            <a:schemeClr val="accent1">
                              <a:lumMod val="75000"/>
                            </a:schemeClr>
                          </a:solidFill>
                        </a:rPr>
                        <a:t>Today you are going to write a play script to be used for a television advert.</a:t>
                      </a:r>
                    </a:p>
                    <a:p>
                      <a:endParaRPr lang="en-GB" u="none" baseline="0" dirty="0" smtClean="0">
                        <a:solidFill>
                          <a:schemeClr val="accent1">
                            <a:lumMod val="75000"/>
                          </a:schemeClr>
                        </a:solidFill>
                      </a:endParaRPr>
                    </a:p>
                    <a:p>
                      <a:r>
                        <a:rPr lang="en-GB" u="none" baseline="0" dirty="0" smtClean="0">
                          <a:solidFill>
                            <a:schemeClr val="accent1">
                              <a:lumMod val="75000"/>
                            </a:schemeClr>
                          </a:solidFill>
                        </a:rPr>
                        <a:t>Look at the play script saved in today’s folder explaining the features and giving you an example.</a:t>
                      </a:r>
                    </a:p>
                    <a:p>
                      <a:endParaRPr lang="en-GB" u="none" baseline="0" dirty="0" smtClean="0">
                        <a:solidFill>
                          <a:schemeClr val="accent1">
                            <a:lumMod val="75000"/>
                          </a:schemeClr>
                        </a:solidFill>
                      </a:endParaRPr>
                    </a:p>
                    <a:p>
                      <a:r>
                        <a:rPr lang="en-GB" u="none" baseline="0" dirty="0" smtClean="0">
                          <a:solidFill>
                            <a:schemeClr val="accent1">
                              <a:lumMod val="75000"/>
                            </a:schemeClr>
                          </a:solidFill>
                        </a:rPr>
                        <a:t>You need to decide how </a:t>
                      </a:r>
                      <a:r>
                        <a:rPr lang="en-GB" u="none" baseline="0" dirty="0" smtClean="0">
                          <a:solidFill>
                            <a:schemeClr val="accent1">
                              <a:lumMod val="75000"/>
                            </a:schemeClr>
                          </a:solidFill>
                        </a:rPr>
                        <a:t>main </a:t>
                      </a:r>
                      <a:r>
                        <a:rPr lang="en-GB" u="none" baseline="0" dirty="0" smtClean="0">
                          <a:solidFill>
                            <a:schemeClr val="accent1">
                              <a:lumMod val="75000"/>
                            </a:schemeClr>
                          </a:solidFill>
                        </a:rPr>
                        <a:t>characters you are going to include (and any costumes they may need to wear if they are going to </a:t>
                      </a:r>
                      <a:r>
                        <a:rPr lang="en-GB" u="none" baseline="0" dirty="0" smtClean="0">
                          <a:solidFill>
                            <a:schemeClr val="accent1">
                              <a:lumMod val="75000"/>
                            </a:schemeClr>
                          </a:solidFill>
                        </a:rPr>
                        <a:t>play a  </a:t>
                      </a:r>
                      <a:r>
                        <a:rPr lang="en-GB" u="none" baseline="0" dirty="0" smtClean="0">
                          <a:solidFill>
                            <a:schemeClr val="accent1">
                              <a:lumMod val="75000"/>
                            </a:schemeClr>
                          </a:solidFill>
                        </a:rPr>
                        <a:t>character.)</a:t>
                      </a:r>
                    </a:p>
                    <a:p>
                      <a:r>
                        <a:rPr lang="en-GB" u="none" baseline="0" dirty="0" smtClean="0">
                          <a:solidFill>
                            <a:schemeClr val="accent1">
                              <a:lumMod val="75000"/>
                            </a:schemeClr>
                          </a:solidFill>
                        </a:rPr>
                        <a:t>What you want them to say to advertise your theme park – how are they going to ’sell’ it?</a:t>
                      </a:r>
                    </a:p>
                    <a:p>
                      <a:r>
                        <a:rPr lang="en-GB" u="none" baseline="0" dirty="0" smtClean="0">
                          <a:solidFill>
                            <a:schemeClr val="accent1">
                              <a:lumMod val="75000"/>
                            </a:schemeClr>
                          </a:solidFill>
                        </a:rPr>
                        <a:t>Any stage directions that you think you’ll need.</a:t>
                      </a:r>
                    </a:p>
                    <a:p>
                      <a:r>
                        <a:rPr lang="en-GB" u="none" baseline="0" dirty="0" smtClean="0">
                          <a:solidFill>
                            <a:schemeClr val="accent1">
                              <a:lumMod val="75000"/>
                            </a:schemeClr>
                          </a:solidFill>
                        </a:rPr>
                        <a:t>Any particular ways you want your characters to say something – like quietly, shouting.</a:t>
                      </a:r>
                    </a:p>
                    <a:p>
                      <a:endParaRPr lang="en-GB" u="none" baseline="0" dirty="0" smtClean="0">
                        <a:solidFill>
                          <a:schemeClr val="accent1">
                            <a:lumMod val="75000"/>
                          </a:schemeClr>
                        </a:solidFill>
                      </a:endParaRPr>
                    </a:p>
                    <a:p>
                      <a:r>
                        <a:rPr lang="en-GB" u="none" baseline="0" dirty="0" smtClean="0">
                          <a:solidFill>
                            <a:schemeClr val="accent1">
                              <a:lumMod val="75000"/>
                            </a:schemeClr>
                          </a:solidFill>
                        </a:rPr>
                        <a:t>Don’t make it too long. Think of the television adverts you have seen. They are short, snappy and to the point. Definitely not more than one page of your book. Remember time is money when you advertise. The longer the advertisement the more money it will cost you!</a:t>
                      </a:r>
                    </a:p>
                  </a:txBody>
                  <a:tcPr>
                    <a:solidFill>
                      <a:schemeClr val="accent4">
                        <a:lumMod val="60000"/>
                        <a:lumOff val="40000"/>
                      </a:schemeClr>
                    </a:solidFill>
                  </a:tcPr>
                </a:tc>
                <a:extLst>
                  <a:ext uri="{0D108BD9-81ED-4DB2-BD59-A6C34878D82A}">
                    <a16:rowId xmlns:a16="http://schemas.microsoft.com/office/drawing/2014/main" val="1999602046"/>
                  </a:ext>
                </a:extLst>
              </a:tr>
            </a:tbl>
          </a:graphicData>
        </a:graphic>
      </p:graphicFrame>
    </p:spTree>
    <p:extLst>
      <p:ext uri="{BB962C8B-B14F-4D97-AF65-F5344CB8AC3E}">
        <p14:creationId xmlns:p14="http://schemas.microsoft.com/office/powerpoint/2010/main" val="1071836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5A79C-6F59-477B-8E14-AB8D295AEEB0}"/>
              </a:ext>
            </a:extLst>
          </p:cNvPr>
          <p:cNvSpPr/>
          <p:nvPr/>
        </p:nvSpPr>
        <p:spPr>
          <a:xfrm>
            <a:off x="3027442" y="-106933"/>
            <a:ext cx="6332375"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Todays other activity:</a:t>
            </a:r>
          </a:p>
        </p:txBody>
      </p:sp>
      <p:sp>
        <p:nvSpPr>
          <p:cNvPr id="6" name="Rectangle 5"/>
          <p:cNvSpPr/>
          <p:nvPr/>
        </p:nvSpPr>
        <p:spPr>
          <a:xfrm>
            <a:off x="4396509" y="631797"/>
            <a:ext cx="3140364" cy="2123658"/>
          </a:xfrm>
          <a:prstGeom prst="rect">
            <a:avLst/>
          </a:prstGeom>
        </p:spPr>
        <p:txBody>
          <a:bodyPr wrap="square">
            <a:spAutoFit/>
          </a:bodyPr>
          <a:lstStyle/>
          <a:p>
            <a:pPr algn="ctr"/>
            <a:r>
              <a:rPr lang="en-US"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Music</a:t>
            </a:r>
          </a:p>
          <a:p>
            <a:pPr algn="ctr"/>
            <a:endPar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TextBox 3"/>
          <p:cNvSpPr txBox="1"/>
          <p:nvPr/>
        </p:nvSpPr>
        <p:spPr>
          <a:xfrm>
            <a:off x="701964" y="1958109"/>
            <a:ext cx="10603345" cy="3970318"/>
          </a:xfrm>
          <a:prstGeom prst="rect">
            <a:avLst/>
          </a:prstGeom>
          <a:noFill/>
        </p:spPr>
        <p:txBody>
          <a:bodyPr wrap="square" rtlCol="0">
            <a:spAutoFit/>
          </a:bodyPr>
          <a:lstStyle/>
          <a:p>
            <a:endParaRPr lang="en-GB" dirty="0" smtClean="0"/>
          </a:p>
          <a:p>
            <a:r>
              <a:rPr lang="en-GB" dirty="0" smtClean="0">
                <a:latin typeface="XCCW Joined 1a" panose="03050602040000000000" pitchFamily="66" charset="0"/>
              </a:rPr>
              <a:t>Listen to these songs from the Disney Theme parks</a:t>
            </a:r>
            <a:endParaRPr lang="en-GB" dirty="0">
              <a:latin typeface="XCCW Joined 1a" panose="03050602040000000000" pitchFamily="66" charset="0"/>
            </a:endParaRPr>
          </a:p>
          <a:p>
            <a:r>
              <a:rPr lang="en-GB" dirty="0">
                <a:hlinkClick r:id="rId2"/>
              </a:rPr>
              <a:t>https://</a:t>
            </a:r>
            <a:r>
              <a:rPr lang="en-GB" dirty="0" smtClean="0">
                <a:hlinkClick r:id="rId2"/>
              </a:rPr>
              <a:t>www.youtube.com/watch?v=zA4l_pHxbI8</a:t>
            </a:r>
            <a:endParaRPr lang="en-GB" dirty="0" smtClean="0"/>
          </a:p>
          <a:p>
            <a:endParaRPr lang="en-GB" dirty="0"/>
          </a:p>
          <a:p>
            <a:r>
              <a:rPr lang="en-GB" dirty="0" smtClean="0">
                <a:latin typeface="XCCW Joined 1a" panose="03050602040000000000" pitchFamily="66" charset="0"/>
              </a:rPr>
              <a:t>Today you are going to think about what music you would like to play at your theme parks.</a:t>
            </a:r>
          </a:p>
          <a:p>
            <a:r>
              <a:rPr lang="en-GB" dirty="0" smtClean="0">
                <a:latin typeface="XCCW Joined 1a" panose="03050602040000000000" pitchFamily="66" charset="0"/>
              </a:rPr>
              <a:t>Think of all the songs you know. Are there any that you would think are suitable to play?</a:t>
            </a:r>
          </a:p>
          <a:p>
            <a:r>
              <a:rPr lang="en-GB" dirty="0" smtClean="0">
                <a:latin typeface="XCCW Joined 1a" panose="03050602040000000000" pitchFamily="66" charset="0"/>
              </a:rPr>
              <a:t>Could you compose a piece of music using things around you to make sounds?</a:t>
            </a:r>
          </a:p>
          <a:p>
            <a:endParaRPr lang="en-GB" dirty="0">
              <a:latin typeface="XCCW Joined 1a" panose="03050602040000000000" pitchFamily="66" charset="0"/>
            </a:endParaRPr>
          </a:p>
          <a:p>
            <a:r>
              <a:rPr lang="en-GB" dirty="0" smtClean="0">
                <a:latin typeface="XCCW Joined 1a" panose="03050602040000000000" pitchFamily="66" charset="0"/>
              </a:rPr>
              <a:t>If you do and you can record it I would love to hear it. Email it to me at the usual address.</a:t>
            </a:r>
          </a:p>
          <a:p>
            <a:endParaRPr lang="en-GB" dirty="0"/>
          </a:p>
        </p:txBody>
      </p:sp>
    </p:spTree>
    <p:extLst>
      <p:ext uri="{BB962C8B-B14F-4D97-AF65-F5344CB8AC3E}">
        <p14:creationId xmlns:p14="http://schemas.microsoft.com/office/powerpoint/2010/main" val="4088334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4235</TotalTime>
  <Words>399</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Nicola</dc:creator>
  <cp:lastModifiedBy>Sisson, Caroline</cp:lastModifiedBy>
  <cp:revision>129</cp:revision>
  <dcterms:created xsi:type="dcterms:W3CDTF">2020-03-17T11:23:57Z</dcterms:created>
  <dcterms:modified xsi:type="dcterms:W3CDTF">2020-07-03T13:48:37Z</dcterms:modified>
</cp:coreProperties>
</file>