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son, Chloe" initials="WC" lastIdx="1" clrIdx="0">
    <p:extLst>
      <p:ext uri="{19B8F6BF-5375-455C-9EA6-DF929625EA0E}">
        <p15:presenceInfo xmlns:p15="http://schemas.microsoft.com/office/powerpoint/2012/main" userId="S-1-5-21-1085031214-725345543-1466206357-8858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22/06/2020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22/06/2020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22/06/2020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22/06/2020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twinkl.co.uk/resources/parents/wellbeing-parents/school-closures-category-free-resources-parents" TargetMode="External"/><Relationship Id="rId7" Type="http://schemas.openxmlformats.org/officeDocument/2006/relationships/hyperlink" Target="https://whiterosemaths.com/homelearning/" TargetMode="External"/><Relationship Id="rId2" Type="http://schemas.openxmlformats.org/officeDocument/2006/relationships/hyperlink" Target="mailto:chloe.watson@taw.org.uk" TargetMode="External"/><Relationship Id="rId1" Type="http://schemas.openxmlformats.org/officeDocument/2006/relationships/slideLayout" Target="../slideLayouts/slideLayout1.xml"/><Relationship Id="rId6" Type="http://schemas.openxmlformats.org/officeDocument/2006/relationships/hyperlink" Target="https://www.pobble365.com/" TargetMode="External"/><Relationship Id="rId5" Type="http://schemas.openxmlformats.org/officeDocument/2006/relationships/hyperlink" Target="https://www.bbc.co.uk/bitesize/levels/zbr9wmn" TargetMode="External"/><Relationship Id="rId4" Type="http://schemas.openxmlformats.org/officeDocument/2006/relationships/hyperlink" Target="https://classroomsecrets.co.uk/free-home-learning-packs/" TargetMode="External"/><Relationship Id="rId9" Type="http://schemas.openxmlformats.org/officeDocument/2006/relationships/hyperlink" Target="https://shropshiresls.wheelers.c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aNjXwElAUE"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youtube.com/watch?v=Zm8Y17r4aPI" TargetMode="External"/><Relationship Id="rId5" Type="http://schemas.openxmlformats.org/officeDocument/2006/relationships/hyperlink" Target="https://www.youtube.com/watch?v=ApAth15BXVc" TargetMode="External"/><Relationship Id="rId4" Type="http://schemas.openxmlformats.org/officeDocument/2006/relationships/hyperlink" Target="https://www.youtube.com/watch?v=DRfb-AnDo7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A5C71-1054-41FC-A70B-014F838F6E24}"/>
              </a:ext>
            </a:extLst>
          </p:cNvPr>
          <p:cNvSpPr txBox="1"/>
          <p:nvPr/>
        </p:nvSpPr>
        <p:spPr>
          <a:xfrm>
            <a:off x="207264" y="2060448"/>
            <a:ext cx="11777472" cy="4646670"/>
          </a:xfrm>
          <a:prstGeom prst="rect">
            <a:avLst/>
          </a:prstGeom>
          <a:noFill/>
          <a:ln>
            <a:solidFill>
              <a:schemeClr val="tx1"/>
            </a:solidFill>
          </a:ln>
        </p:spPr>
        <p:txBody>
          <a:bodyPr wrap="square" rtlCol="0">
            <a:spAutoFit/>
          </a:bodyPr>
          <a:lstStyle/>
          <a:p>
            <a:endParaRPr lang="en-GB" dirty="0"/>
          </a:p>
        </p:txBody>
      </p:sp>
      <p:sp>
        <p:nvSpPr>
          <p:cNvPr id="5" name="Title 4"/>
          <p:cNvSpPr>
            <a:spLocks noGrp="1"/>
          </p:cNvSpPr>
          <p:nvPr>
            <p:ph type="ctrTitle"/>
          </p:nvPr>
        </p:nvSpPr>
        <p:spPr>
          <a:xfrm>
            <a:off x="207264" y="150882"/>
            <a:ext cx="11777472" cy="805082"/>
          </a:xfrm>
        </p:spPr>
        <p:txBody>
          <a:bodyPr>
            <a:noAutofit/>
          </a:bodyPr>
          <a:lstStyle/>
          <a:p>
            <a:r>
              <a:rPr lang="en-GB" sz="4400" u="sng" dirty="0"/>
              <a:t>Year 3 Home School Provision Day </a:t>
            </a:r>
            <a:r>
              <a:rPr lang="en-GB" sz="4400" u="sng" dirty="0" smtClean="0"/>
              <a:t>68</a:t>
            </a:r>
            <a:endParaRPr lang="en-GB" sz="4400" u="sng" dirty="0"/>
          </a:p>
        </p:txBody>
      </p:sp>
      <p:sp>
        <p:nvSpPr>
          <p:cNvPr id="6" name="Subtitle 5"/>
          <p:cNvSpPr>
            <a:spLocks noGrp="1"/>
          </p:cNvSpPr>
          <p:nvPr>
            <p:ph type="subTitle" idx="1"/>
          </p:nvPr>
        </p:nvSpPr>
        <p:spPr>
          <a:xfrm>
            <a:off x="103632" y="955964"/>
            <a:ext cx="11984736" cy="1104484"/>
          </a:xfrm>
        </p:spPr>
        <p:txBody>
          <a:bodyPr>
            <a:normAutofit fontScale="92500" lnSpcReduction="20000"/>
          </a:bodyPr>
          <a:lstStyle/>
          <a:p>
            <a:pPr algn="l"/>
            <a:r>
              <a:rPr lang="en-GB" dirty="0"/>
              <a:t>The following slides will be split into 3 separate activities. Each slide will be daily activities for you and your child to do at home. </a:t>
            </a:r>
            <a:r>
              <a:rPr lang="en-GB" dirty="0">
                <a:solidFill>
                  <a:srgbClr val="FF0000"/>
                </a:solidFill>
              </a:rPr>
              <a:t>Due to a partial reopening of NJS, Miss Watson is undertaking the alternative provision for Year 3. Please email – </a:t>
            </a:r>
            <a:r>
              <a:rPr lang="en-GB" dirty="0">
                <a:solidFill>
                  <a:srgbClr val="FF0000"/>
                </a:solidFill>
                <a:hlinkClick r:id="rId2"/>
              </a:rPr>
              <a:t>chloe.watson@taw.org.uk</a:t>
            </a:r>
            <a:r>
              <a:rPr lang="en-GB" dirty="0">
                <a:solidFill>
                  <a:srgbClr val="FF0000"/>
                </a:solidFill>
              </a:rPr>
              <a:t> if you need to contact her or would like to share a piece of home learning for the website. Thank you for your continuing support. </a:t>
            </a:r>
          </a:p>
          <a:p>
            <a:pPr algn="l"/>
            <a:endParaRPr lang="en-GB" sz="500" dirty="0"/>
          </a:p>
        </p:txBody>
      </p:sp>
      <p:sp>
        <p:nvSpPr>
          <p:cNvPr id="2" name="Rectangle 1">
            <a:extLst>
              <a:ext uri="{FF2B5EF4-FFF2-40B4-BE49-F238E27FC236}">
                <a16:creationId xmlns:a16="http://schemas.microsoft.com/office/drawing/2014/main" id="{BBAA4454-4482-4973-AEE9-2534743C9F21}"/>
              </a:ext>
            </a:extLst>
          </p:cNvPr>
          <p:cNvSpPr/>
          <p:nvPr/>
        </p:nvSpPr>
        <p:spPr>
          <a:xfrm>
            <a:off x="1061160" y="1942200"/>
            <a:ext cx="1006968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Useful websites for Home learning</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a:extLst>
              <a:ext uri="{FF2B5EF4-FFF2-40B4-BE49-F238E27FC236}">
                <a16:creationId xmlns:a16="http://schemas.microsoft.com/office/drawing/2014/main" id="{9DC66828-00AF-4AA7-9421-4CAB7B40B01E}"/>
              </a:ext>
            </a:extLst>
          </p:cNvPr>
          <p:cNvSpPr txBox="1"/>
          <p:nvPr/>
        </p:nvSpPr>
        <p:spPr>
          <a:xfrm>
            <a:off x="316992" y="2743200"/>
            <a:ext cx="6595872" cy="3816429"/>
          </a:xfrm>
          <a:prstGeom prst="rect">
            <a:avLst/>
          </a:prstGeom>
          <a:noFill/>
          <a:ln>
            <a:solidFill>
              <a:schemeClr val="tx1"/>
            </a:solidFill>
          </a:ln>
        </p:spPr>
        <p:txBody>
          <a:bodyPr wrap="square" rtlCol="0">
            <a:spAutoFit/>
          </a:bodyPr>
          <a:lstStyle/>
          <a:p>
            <a:r>
              <a:rPr lang="en-GB" sz="1600" dirty="0"/>
              <a:t>Year 2 and 3 free resources for parents for Home Learning: </a:t>
            </a:r>
            <a:r>
              <a:rPr lang="en-GB" sz="1600" dirty="0">
                <a:hlinkClick r:id="rId3"/>
              </a:rPr>
              <a:t>https://www.twinkl.co.uk/resources/parents/wellbeing-parents/school-closures-category-free-resources-parents</a:t>
            </a:r>
            <a:endParaRPr lang="en-GB" sz="1600" dirty="0"/>
          </a:p>
          <a:p>
            <a:endParaRPr lang="en-GB" sz="1600" dirty="0"/>
          </a:p>
          <a:p>
            <a:r>
              <a:rPr lang="en-GB" sz="1600" dirty="0"/>
              <a:t> Classroom Secrets free resources – laptop or PC needed</a:t>
            </a:r>
          </a:p>
          <a:p>
            <a:r>
              <a:rPr lang="en-GB" sz="1600" dirty="0">
                <a:hlinkClick r:id="rId4"/>
              </a:rPr>
              <a:t>https://classroomsecrets.co.uk/free-home-learning-packs/</a:t>
            </a:r>
            <a:endParaRPr lang="en-GB" sz="1600" dirty="0"/>
          </a:p>
          <a:p>
            <a:endParaRPr lang="en-GB" sz="1600" dirty="0"/>
          </a:p>
          <a:p>
            <a:r>
              <a:rPr lang="en-GB" sz="1600" dirty="0"/>
              <a:t>BBC Bitesize - </a:t>
            </a:r>
            <a:r>
              <a:rPr lang="en-GB" sz="1600" dirty="0">
                <a:hlinkClick r:id="rId5"/>
              </a:rPr>
              <a:t>https://www.bbc.co.uk/bitesize/levels/zbr9wmn</a:t>
            </a:r>
            <a:endParaRPr lang="en-GB" sz="1600" dirty="0"/>
          </a:p>
          <a:p>
            <a:endParaRPr lang="en-GB" sz="1600" dirty="0"/>
          </a:p>
          <a:p>
            <a:r>
              <a:rPr lang="en-GB" sz="1600" dirty="0"/>
              <a:t>Pobble365 – website with inspiring pictures for </a:t>
            </a:r>
            <a:r>
              <a:rPr lang="en-GB" sz="1600" dirty="0" err="1"/>
              <a:t>Storywriting</a:t>
            </a:r>
            <a:r>
              <a:rPr lang="en-GB" sz="1600" dirty="0"/>
              <a:t> or Art </a:t>
            </a:r>
            <a:r>
              <a:rPr lang="en-GB" sz="1600" dirty="0">
                <a:hlinkClick r:id="rId6"/>
              </a:rPr>
              <a:t>https://www.pobble365.com/</a:t>
            </a:r>
            <a:endParaRPr lang="en-GB" sz="1600" dirty="0"/>
          </a:p>
          <a:p>
            <a:endParaRPr lang="en-GB" sz="1600" dirty="0"/>
          </a:p>
          <a:p>
            <a:r>
              <a:rPr lang="en-GB" sz="1600" dirty="0"/>
              <a:t>White Rose Maths – Home Learning activities – great for home learning as we use these ideas in school. </a:t>
            </a:r>
            <a:r>
              <a:rPr lang="en-GB" sz="1600" dirty="0">
                <a:hlinkClick r:id="rId7"/>
              </a:rPr>
              <a:t>https://whiterosemaths.com/homelearning/</a:t>
            </a:r>
            <a:endParaRPr lang="en-GB" sz="1600" dirty="0"/>
          </a:p>
          <a:p>
            <a:endParaRPr lang="en-GB" dirty="0"/>
          </a:p>
        </p:txBody>
      </p:sp>
      <p:sp>
        <p:nvSpPr>
          <p:cNvPr id="7" name="TextBox 6">
            <a:extLst>
              <a:ext uri="{FF2B5EF4-FFF2-40B4-BE49-F238E27FC236}">
                <a16:creationId xmlns:a16="http://schemas.microsoft.com/office/drawing/2014/main" id="{BAE95E3C-1084-491E-A56B-EC7C3DAFDCE1}"/>
              </a:ext>
            </a:extLst>
          </p:cNvPr>
          <p:cNvSpPr txBox="1"/>
          <p:nvPr/>
        </p:nvSpPr>
        <p:spPr>
          <a:xfrm>
            <a:off x="7083552" y="2743200"/>
            <a:ext cx="4791456" cy="3816429"/>
          </a:xfrm>
          <a:prstGeom prst="rect">
            <a:avLst/>
          </a:prstGeom>
          <a:noFill/>
          <a:ln>
            <a:solidFill>
              <a:schemeClr val="tx1"/>
            </a:solidFill>
          </a:ln>
        </p:spPr>
        <p:txBody>
          <a:bodyPr wrap="square" rtlCol="0">
            <a:spAutoFit/>
          </a:bodyPr>
          <a:lstStyle/>
          <a:p>
            <a:endParaRPr lang="en-GB" dirty="0"/>
          </a:p>
        </p:txBody>
      </p:sp>
      <p:pic>
        <p:nvPicPr>
          <p:cNvPr id="8" name="Picture 7">
            <a:extLst>
              <a:ext uri="{FF2B5EF4-FFF2-40B4-BE49-F238E27FC236}">
                <a16:creationId xmlns:a16="http://schemas.microsoft.com/office/drawing/2014/main" id="{A9DB879E-F53C-479B-877F-5FF8C3F3960E}"/>
              </a:ext>
            </a:extLst>
          </p:cNvPr>
          <p:cNvPicPr>
            <a:picLocks noChangeAspect="1"/>
          </p:cNvPicPr>
          <p:nvPr/>
        </p:nvPicPr>
        <p:blipFill rotWithShape="1">
          <a:blip r:embed="rId8"/>
          <a:srcRect r="1495" b="14629"/>
          <a:stretch/>
        </p:blipFill>
        <p:spPr>
          <a:xfrm>
            <a:off x="7083553" y="2743200"/>
            <a:ext cx="4724400" cy="2696717"/>
          </a:xfrm>
          <a:prstGeom prst="rect">
            <a:avLst/>
          </a:prstGeom>
        </p:spPr>
      </p:pic>
      <p:sp>
        <p:nvSpPr>
          <p:cNvPr id="9" name="TextBox 8">
            <a:extLst>
              <a:ext uri="{FF2B5EF4-FFF2-40B4-BE49-F238E27FC236}">
                <a16:creationId xmlns:a16="http://schemas.microsoft.com/office/drawing/2014/main" id="{C561686F-8BD8-4C39-9EF7-76037472D08A}"/>
              </a:ext>
            </a:extLst>
          </p:cNvPr>
          <p:cNvSpPr txBox="1"/>
          <p:nvPr/>
        </p:nvSpPr>
        <p:spPr>
          <a:xfrm>
            <a:off x="7117081" y="5439917"/>
            <a:ext cx="4690872" cy="1077218"/>
          </a:xfrm>
          <a:prstGeom prst="rect">
            <a:avLst/>
          </a:prstGeom>
          <a:noFill/>
        </p:spPr>
        <p:txBody>
          <a:bodyPr wrap="square" rtlCol="0">
            <a:spAutoFit/>
          </a:bodyPr>
          <a:lstStyle/>
          <a:p>
            <a:r>
              <a:rPr lang="en-GB" sz="1600" dirty="0"/>
              <a:t>Children also have logins in their </a:t>
            </a:r>
            <a:r>
              <a:rPr lang="en-GB" sz="1600" dirty="0" err="1"/>
              <a:t>homelink</a:t>
            </a:r>
            <a:r>
              <a:rPr lang="en-GB" sz="1600" dirty="0"/>
              <a:t> books for Shropshire Schools Library Service e-Library – books can be borrowed </a:t>
            </a:r>
            <a:r>
              <a:rPr lang="en-GB" sz="1600" dirty="0" err="1"/>
              <a:t>fro</a:t>
            </a:r>
            <a:r>
              <a:rPr lang="en-GB" sz="1600" dirty="0"/>
              <a:t> up to 3 weeks at a time. </a:t>
            </a:r>
            <a:r>
              <a:rPr lang="en-GB" sz="1600" dirty="0">
                <a:hlinkClick r:id="rId9"/>
              </a:rPr>
              <a:t>https://shropshiresls.wheelers.co/</a:t>
            </a:r>
            <a:endParaRPr lang="en-GB" sz="1600" dirty="0"/>
          </a:p>
        </p:txBody>
      </p:sp>
    </p:spTree>
    <p:extLst>
      <p:ext uri="{BB962C8B-B14F-4D97-AF65-F5344CB8AC3E}">
        <p14:creationId xmlns:p14="http://schemas.microsoft.com/office/powerpoint/2010/main" val="177429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563" y="189635"/>
            <a:ext cx="10515600" cy="1121930"/>
          </a:xfrm>
          <a:ln>
            <a:solidFill>
              <a:schemeClr val="tx1"/>
            </a:solidFill>
          </a:ln>
        </p:spPr>
        <p:txBody>
          <a:bodyPr>
            <a:normAutofit/>
          </a:bodyPr>
          <a:lstStyle/>
          <a:p>
            <a:pPr algn="ctr"/>
            <a:r>
              <a:rPr lang="en-GB" sz="6000" dirty="0"/>
              <a:t>Daily Provision Pack – Day </a:t>
            </a:r>
            <a:r>
              <a:rPr lang="en-GB" sz="6000" dirty="0" smtClean="0"/>
              <a:t>68</a:t>
            </a:r>
            <a:endParaRPr lang="en-GB" sz="6000" dirty="0"/>
          </a:p>
        </p:txBody>
      </p:sp>
      <p:sp>
        <p:nvSpPr>
          <p:cNvPr id="5" name="Content Placeholder 4"/>
          <p:cNvSpPr>
            <a:spLocks noGrp="1"/>
          </p:cNvSpPr>
          <p:nvPr>
            <p:ph sz="half" idx="1"/>
          </p:nvPr>
        </p:nvSpPr>
        <p:spPr>
          <a:xfrm>
            <a:off x="110837" y="1391516"/>
            <a:ext cx="3537527" cy="5360266"/>
          </a:xfrm>
          <a:ln>
            <a:solidFill>
              <a:schemeClr val="tx1"/>
            </a:solidFill>
          </a:ln>
        </p:spPr>
        <p:txBody>
          <a:bodyPr>
            <a:normAutofit/>
          </a:bodyPr>
          <a:lstStyle/>
          <a:p>
            <a:r>
              <a:rPr lang="en-GB" u="sng" dirty="0"/>
              <a:t>Maths</a:t>
            </a:r>
            <a:r>
              <a:rPr lang="en-GB" dirty="0"/>
              <a:t>:</a:t>
            </a:r>
          </a:p>
          <a:p>
            <a:r>
              <a:rPr lang="en-GB" sz="1800" u="sng" dirty="0"/>
              <a:t>Objective</a:t>
            </a:r>
            <a:r>
              <a:rPr lang="en-GB" sz="1800" u="sng" dirty="0" smtClean="0"/>
              <a:t>:</a:t>
            </a:r>
            <a:r>
              <a:rPr lang="en-GB" sz="1800" dirty="0" smtClean="0"/>
              <a:t> To be able to count vertices on the 3D shapes. </a:t>
            </a:r>
          </a:p>
        </p:txBody>
      </p:sp>
      <p:sp>
        <p:nvSpPr>
          <p:cNvPr id="6" name="Content Placeholder 5"/>
          <p:cNvSpPr>
            <a:spLocks noGrp="1"/>
          </p:cNvSpPr>
          <p:nvPr>
            <p:ph sz="half" idx="2"/>
          </p:nvPr>
        </p:nvSpPr>
        <p:spPr>
          <a:xfrm>
            <a:off x="3755735" y="1391516"/>
            <a:ext cx="4409209" cy="5360266"/>
          </a:xfrm>
          <a:ln>
            <a:solidFill>
              <a:schemeClr val="tx1"/>
            </a:solidFill>
          </a:ln>
        </p:spPr>
        <p:txBody>
          <a:bodyPr>
            <a:normAutofit/>
          </a:bodyPr>
          <a:lstStyle/>
          <a:p>
            <a:r>
              <a:rPr lang="en-GB" u="sng" dirty="0"/>
              <a:t>English</a:t>
            </a:r>
            <a:r>
              <a:rPr lang="en-GB" dirty="0"/>
              <a:t>:</a:t>
            </a:r>
          </a:p>
          <a:p>
            <a:pPr marL="0" indent="0">
              <a:buNone/>
            </a:pPr>
            <a:r>
              <a:rPr lang="en-GB" sz="1800" u="sng" dirty="0" smtClean="0"/>
              <a:t>Objective: </a:t>
            </a:r>
            <a:r>
              <a:rPr lang="en-GB" sz="1800" dirty="0" smtClean="0"/>
              <a:t>To </a:t>
            </a:r>
            <a:r>
              <a:rPr lang="en-GB" sz="1800" dirty="0" smtClean="0"/>
              <a:t>complete writing your leaflet.</a:t>
            </a:r>
            <a:endParaRPr lang="en-GB" sz="1800" dirty="0"/>
          </a:p>
          <a:p>
            <a:pPr marL="0" indent="0">
              <a:buNone/>
            </a:pPr>
            <a:endParaRPr lang="en-GB" sz="1800" dirty="0"/>
          </a:p>
          <a:p>
            <a:pPr marL="0" indent="0">
              <a:buNone/>
            </a:pPr>
            <a:r>
              <a:rPr lang="en-GB" sz="1800" dirty="0"/>
              <a:t>Using your </a:t>
            </a:r>
            <a:r>
              <a:rPr lang="en-GB" sz="1800" dirty="0" smtClean="0"/>
              <a:t>leaflet from yesterday, </a:t>
            </a:r>
            <a:r>
              <a:rPr lang="en-GB" sz="1800" b="1" u="sng" dirty="0" smtClean="0"/>
              <a:t>on the opposite side</a:t>
            </a:r>
            <a:r>
              <a:rPr lang="en-GB" sz="1800" dirty="0" smtClean="0"/>
              <a:t> you are going to complete your leaflet. You </a:t>
            </a:r>
            <a:r>
              <a:rPr lang="en-GB" sz="1800" dirty="0"/>
              <a:t>should </a:t>
            </a:r>
            <a:r>
              <a:rPr lang="en-GB" sz="1800" dirty="0" smtClean="0"/>
              <a:t>include all the other information you have gathered. Remember to write in a persuasive way, you want the reader to want to visit! You should also include pictures with a caption. There is an example of the following slides to help you. </a:t>
            </a:r>
            <a:endParaRPr lang="en-GB" sz="1800" dirty="0"/>
          </a:p>
          <a:p>
            <a:pPr marL="0" indent="0">
              <a:buNone/>
            </a:pPr>
            <a:r>
              <a:rPr lang="en-GB" sz="1800" dirty="0" smtClean="0"/>
              <a:t>Remember to use the </a:t>
            </a:r>
            <a:r>
              <a:rPr lang="en-GB" sz="1800" b="1" u="sng" dirty="0" smtClean="0"/>
              <a:t>opposite</a:t>
            </a:r>
            <a:r>
              <a:rPr lang="en-GB" sz="1800" dirty="0" smtClean="0"/>
              <a:t> side of your leaflet!</a:t>
            </a:r>
            <a:endParaRPr lang="en-GB" sz="1800" dirty="0"/>
          </a:p>
          <a:p>
            <a:pPr marL="0" indent="0">
              <a:buNone/>
            </a:pPr>
            <a:endParaRPr lang="en-GB" sz="1800" dirty="0" smtClean="0"/>
          </a:p>
        </p:txBody>
      </p:sp>
      <p:sp>
        <p:nvSpPr>
          <p:cNvPr id="7" name="Content Placeholder 5"/>
          <p:cNvSpPr txBox="1">
            <a:spLocks/>
          </p:cNvSpPr>
          <p:nvPr/>
        </p:nvSpPr>
        <p:spPr>
          <a:xfrm>
            <a:off x="8229600" y="1391516"/>
            <a:ext cx="3849254" cy="536026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8" name="Rectangle 7"/>
          <p:cNvSpPr/>
          <p:nvPr/>
        </p:nvSpPr>
        <p:spPr>
          <a:xfrm>
            <a:off x="8164945" y="1391516"/>
            <a:ext cx="3913910" cy="1354217"/>
          </a:xfrm>
          <a:prstGeom prst="rect">
            <a:avLst/>
          </a:prstGeom>
        </p:spPr>
        <p:txBody>
          <a:bodyPr wrap="square">
            <a:spAutoFit/>
          </a:bodyPr>
          <a:lstStyle/>
          <a:p>
            <a:pPr marL="457200" indent="-457200">
              <a:buFont typeface="Arial" panose="020B0604020202020204" pitchFamily="34" charset="0"/>
              <a:buChar char="•"/>
            </a:pPr>
            <a:r>
              <a:rPr lang="en-GB" sz="2800" u="sng" dirty="0" smtClean="0"/>
              <a:t>Music</a:t>
            </a:r>
            <a:r>
              <a:rPr lang="en-GB" sz="2800" dirty="0" smtClean="0"/>
              <a:t>:</a:t>
            </a:r>
          </a:p>
          <a:p>
            <a:r>
              <a:rPr lang="en-GB" u="sng" dirty="0" smtClean="0"/>
              <a:t>Objective:</a:t>
            </a:r>
            <a:r>
              <a:rPr lang="en-GB" dirty="0" smtClean="0"/>
              <a:t> To look at instruments used in reggae music comparing Caribbean and Western instruments. </a:t>
            </a:r>
            <a:endParaRPr lang="en-GB" u="sng" dirty="0"/>
          </a:p>
        </p:txBody>
      </p:sp>
      <p:sp>
        <p:nvSpPr>
          <p:cNvPr id="13" name="TextBox 12"/>
          <p:cNvSpPr txBox="1"/>
          <p:nvPr/>
        </p:nvSpPr>
        <p:spPr>
          <a:xfrm>
            <a:off x="152216" y="6091296"/>
            <a:ext cx="3390473" cy="646331"/>
          </a:xfrm>
          <a:prstGeom prst="rect">
            <a:avLst/>
          </a:prstGeom>
          <a:noFill/>
        </p:spPr>
        <p:txBody>
          <a:bodyPr wrap="square" rtlCol="0">
            <a:spAutoFit/>
          </a:bodyPr>
          <a:lstStyle/>
          <a:p>
            <a:r>
              <a:rPr lang="en-GB" dirty="0" smtClean="0"/>
              <a:t>Maths continued on the following slide</a:t>
            </a:r>
            <a:endParaRPr lang="en-GB" dirty="0"/>
          </a:p>
        </p:txBody>
      </p:sp>
      <p:sp>
        <p:nvSpPr>
          <p:cNvPr id="15" name="TextBox 14"/>
          <p:cNvSpPr txBox="1"/>
          <p:nvPr/>
        </p:nvSpPr>
        <p:spPr>
          <a:xfrm>
            <a:off x="3774934" y="6091295"/>
            <a:ext cx="3390473" cy="646331"/>
          </a:xfrm>
          <a:prstGeom prst="rect">
            <a:avLst/>
          </a:prstGeom>
          <a:noFill/>
        </p:spPr>
        <p:txBody>
          <a:bodyPr wrap="square" rtlCol="0">
            <a:spAutoFit/>
          </a:bodyPr>
          <a:lstStyle/>
          <a:p>
            <a:r>
              <a:rPr lang="en-GB" dirty="0" smtClean="0"/>
              <a:t>English continued on the following slide</a:t>
            </a:r>
            <a:endParaRPr lang="en-GB" dirty="0"/>
          </a:p>
        </p:txBody>
      </p:sp>
      <p:pic>
        <p:nvPicPr>
          <p:cNvPr id="9" name="Picture 8"/>
          <p:cNvPicPr>
            <a:picLocks noChangeAspect="1"/>
          </p:cNvPicPr>
          <p:nvPr/>
        </p:nvPicPr>
        <p:blipFill>
          <a:blip r:embed="rId2"/>
          <a:stretch>
            <a:fillRect/>
          </a:stretch>
        </p:blipFill>
        <p:spPr>
          <a:xfrm>
            <a:off x="152216" y="2526116"/>
            <a:ext cx="3457575" cy="2105025"/>
          </a:xfrm>
          <a:prstGeom prst="rect">
            <a:avLst/>
          </a:prstGeom>
        </p:spPr>
      </p:pic>
      <p:pic>
        <p:nvPicPr>
          <p:cNvPr id="10" name="Picture 9"/>
          <p:cNvPicPr>
            <a:picLocks noChangeAspect="1"/>
          </p:cNvPicPr>
          <p:nvPr/>
        </p:nvPicPr>
        <p:blipFill>
          <a:blip r:embed="rId3"/>
          <a:stretch>
            <a:fillRect/>
          </a:stretch>
        </p:blipFill>
        <p:spPr>
          <a:xfrm>
            <a:off x="8272315" y="2745733"/>
            <a:ext cx="2373975" cy="3476779"/>
          </a:xfrm>
          <a:prstGeom prst="rect">
            <a:avLst/>
          </a:prstGeom>
        </p:spPr>
      </p:pic>
      <p:sp>
        <p:nvSpPr>
          <p:cNvPr id="14" name="TextBox 13"/>
          <p:cNvSpPr txBox="1"/>
          <p:nvPr/>
        </p:nvSpPr>
        <p:spPr>
          <a:xfrm>
            <a:off x="8164944" y="6302463"/>
            <a:ext cx="3913910" cy="369332"/>
          </a:xfrm>
          <a:prstGeom prst="rect">
            <a:avLst/>
          </a:prstGeom>
          <a:noFill/>
        </p:spPr>
        <p:txBody>
          <a:bodyPr wrap="square" rtlCol="0">
            <a:spAutoFit/>
          </a:bodyPr>
          <a:lstStyle/>
          <a:p>
            <a:r>
              <a:rPr lang="en-GB" dirty="0" smtClean="0"/>
              <a:t>Music continued on the following slides</a:t>
            </a:r>
            <a:endParaRPr lang="en-GB" dirty="0"/>
          </a:p>
        </p:txBody>
      </p:sp>
    </p:spTree>
    <p:extLst>
      <p:ext uri="{BB962C8B-B14F-4D97-AF65-F5344CB8AC3E}">
        <p14:creationId xmlns:p14="http://schemas.microsoft.com/office/powerpoint/2010/main" val="41321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79724" y="114606"/>
            <a:ext cx="2460567" cy="369332"/>
          </a:xfrm>
          <a:prstGeom prst="rect">
            <a:avLst/>
          </a:prstGeom>
          <a:noFill/>
        </p:spPr>
        <p:txBody>
          <a:bodyPr wrap="square" rtlCol="0">
            <a:spAutoFit/>
          </a:bodyPr>
          <a:lstStyle/>
          <a:p>
            <a:r>
              <a:rPr lang="en-GB" dirty="0" smtClean="0"/>
              <a:t>Maths continued</a:t>
            </a:r>
            <a:endParaRPr lang="en-GB" dirty="0"/>
          </a:p>
        </p:txBody>
      </p:sp>
      <p:pic>
        <p:nvPicPr>
          <p:cNvPr id="2" name="Picture 1"/>
          <p:cNvPicPr>
            <a:picLocks noChangeAspect="1"/>
          </p:cNvPicPr>
          <p:nvPr/>
        </p:nvPicPr>
        <p:blipFill>
          <a:blip r:embed="rId2"/>
          <a:stretch>
            <a:fillRect/>
          </a:stretch>
        </p:blipFill>
        <p:spPr>
          <a:xfrm>
            <a:off x="121227" y="207818"/>
            <a:ext cx="3104111" cy="3066070"/>
          </a:xfrm>
          <a:prstGeom prst="rect">
            <a:avLst/>
          </a:prstGeom>
        </p:spPr>
      </p:pic>
      <p:pic>
        <p:nvPicPr>
          <p:cNvPr id="3" name="Picture 2"/>
          <p:cNvPicPr>
            <a:picLocks noChangeAspect="1"/>
          </p:cNvPicPr>
          <p:nvPr/>
        </p:nvPicPr>
        <p:blipFill>
          <a:blip r:embed="rId3"/>
          <a:stretch>
            <a:fillRect/>
          </a:stretch>
        </p:blipFill>
        <p:spPr>
          <a:xfrm>
            <a:off x="121227" y="3393844"/>
            <a:ext cx="3552739" cy="2129939"/>
          </a:xfrm>
          <a:prstGeom prst="rect">
            <a:avLst/>
          </a:prstGeom>
        </p:spPr>
      </p:pic>
      <p:pic>
        <p:nvPicPr>
          <p:cNvPr id="4" name="Picture 3"/>
          <p:cNvPicPr>
            <a:picLocks noChangeAspect="1"/>
          </p:cNvPicPr>
          <p:nvPr/>
        </p:nvPicPr>
        <p:blipFill>
          <a:blip r:embed="rId4"/>
          <a:stretch>
            <a:fillRect/>
          </a:stretch>
        </p:blipFill>
        <p:spPr>
          <a:xfrm>
            <a:off x="3462486" y="483938"/>
            <a:ext cx="3267162" cy="2026089"/>
          </a:xfrm>
          <a:prstGeom prst="rect">
            <a:avLst/>
          </a:prstGeom>
        </p:spPr>
      </p:pic>
      <p:pic>
        <p:nvPicPr>
          <p:cNvPr id="5" name="Picture 4"/>
          <p:cNvPicPr>
            <a:picLocks noChangeAspect="1"/>
          </p:cNvPicPr>
          <p:nvPr/>
        </p:nvPicPr>
        <p:blipFill>
          <a:blip r:embed="rId5"/>
          <a:stretch>
            <a:fillRect/>
          </a:stretch>
        </p:blipFill>
        <p:spPr>
          <a:xfrm>
            <a:off x="6966796" y="637112"/>
            <a:ext cx="3299681" cy="4886671"/>
          </a:xfrm>
          <a:prstGeom prst="rect">
            <a:avLst/>
          </a:prstGeom>
        </p:spPr>
      </p:pic>
    </p:spTree>
    <p:extLst>
      <p:ext uri="{BB962C8B-B14F-4D97-AF65-F5344CB8AC3E}">
        <p14:creationId xmlns:p14="http://schemas.microsoft.com/office/powerpoint/2010/main" val="425179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27374" y="-26106"/>
            <a:ext cx="1895302" cy="369332"/>
          </a:xfrm>
          <a:prstGeom prst="rect">
            <a:avLst/>
          </a:prstGeom>
          <a:noFill/>
        </p:spPr>
        <p:txBody>
          <a:bodyPr wrap="square" rtlCol="0">
            <a:spAutoFit/>
          </a:bodyPr>
          <a:lstStyle/>
          <a:p>
            <a:r>
              <a:rPr lang="en-GB" dirty="0" smtClean="0"/>
              <a:t>English continued</a:t>
            </a:r>
            <a:endParaRPr lang="en-GB" dirty="0"/>
          </a:p>
        </p:txBody>
      </p:sp>
      <p:cxnSp>
        <p:nvCxnSpPr>
          <p:cNvPr id="4" name="Straight Connector 3"/>
          <p:cNvCxnSpPr/>
          <p:nvPr/>
        </p:nvCxnSpPr>
        <p:spPr>
          <a:xfrm>
            <a:off x="3807229" y="-26106"/>
            <a:ext cx="24938" cy="710855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174182" y="0"/>
            <a:ext cx="36021" cy="586878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67893" y="99169"/>
            <a:ext cx="1278769" cy="708651"/>
          </a:xfrm>
          <a:prstGeom prst="rect">
            <a:avLst/>
          </a:prstGeom>
        </p:spPr>
      </p:pic>
      <p:sp>
        <p:nvSpPr>
          <p:cNvPr id="11" name="TextBox 10"/>
          <p:cNvSpPr txBox="1"/>
          <p:nvPr/>
        </p:nvSpPr>
        <p:spPr>
          <a:xfrm>
            <a:off x="-12469" y="807820"/>
            <a:ext cx="3832167" cy="4154984"/>
          </a:xfrm>
          <a:prstGeom prst="rect">
            <a:avLst/>
          </a:prstGeom>
          <a:noFill/>
        </p:spPr>
        <p:txBody>
          <a:bodyPr wrap="square" rtlCol="0">
            <a:spAutoFit/>
          </a:bodyPr>
          <a:lstStyle/>
          <a:p>
            <a:r>
              <a:rPr lang="en-GB" sz="2400" dirty="0" smtClean="0">
                <a:solidFill>
                  <a:srgbClr val="FFFF00"/>
                </a:solidFill>
              </a:rPr>
              <a:t>Disney World, Florida was built in 1965 but it did not open until 1971. It took six years to complete the resort and is still being added to and changed every year. </a:t>
            </a:r>
            <a:r>
              <a:rPr lang="en-GB" sz="2400" dirty="0" smtClean="0">
                <a:solidFill>
                  <a:srgbClr val="FFFF00"/>
                </a:solidFill>
              </a:rPr>
              <a:t>Disney World employs over 77 thousand people some of which the Princes and Princesses we have all come to love! </a:t>
            </a:r>
            <a:endParaRPr lang="en-GB" sz="2400" dirty="0">
              <a:solidFill>
                <a:srgbClr val="FFFF00"/>
              </a:solidFill>
            </a:endParaRPr>
          </a:p>
        </p:txBody>
      </p:sp>
      <p:sp>
        <p:nvSpPr>
          <p:cNvPr id="12" name="TextBox 11"/>
          <p:cNvSpPr txBox="1"/>
          <p:nvPr/>
        </p:nvSpPr>
        <p:spPr>
          <a:xfrm>
            <a:off x="8246229" y="3145101"/>
            <a:ext cx="3832167" cy="2862322"/>
          </a:xfrm>
          <a:prstGeom prst="rect">
            <a:avLst/>
          </a:prstGeom>
          <a:noFill/>
        </p:spPr>
        <p:txBody>
          <a:bodyPr wrap="square" rtlCol="0">
            <a:spAutoFit/>
          </a:bodyPr>
          <a:lstStyle/>
          <a:p>
            <a:r>
              <a:rPr lang="en-GB" sz="2000" dirty="0" smtClean="0">
                <a:solidFill>
                  <a:srgbClr val="7030A0"/>
                </a:solidFill>
              </a:rPr>
              <a:t>Thi</a:t>
            </a:r>
            <a:r>
              <a:rPr lang="en-GB" sz="2000" dirty="0" smtClean="0">
                <a:solidFill>
                  <a:srgbClr val="7030A0"/>
                </a:solidFill>
              </a:rPr>
              <a:t>s could be a once in a lifetime experience. It really is the place where dreams do come true! You could be walking and talking amongst the Princes or Princesses as well as all the other legendary Disney characters. It would be like stepping into your favourite Disney film!</a:t>
            </a:r>
            <a:endParaRPr lang="en-GB" sz="2000" dirty="0" smtClean="0">
              <a:solidFill>
                <a:srgbClr val="7030A0"/>
              </a:solidFill>
            </a:endParaRPr>
          </a:p>
        </p:txBody>
      </p:sp>
      <p:sp>
        <p:nvSpPr>
          <p:cNvPr id="15" name="TextBox 14"/>
          <p:cNvSpPr txBox="1"/>
          <p:nvPr/>
        </p:nvSpPr>
        <p:spPr>
          <a:xfrm>
            <a:off x="3945775" y="-26106"/>
            <a:ext cx="4186846" cy="6001643"/>
          </a:xfrm>
          <a:prstGeom prst="rect">
            <a:avLst/>
          </a:prstGeom>
          <a:noFill/>
        </p:spPr>
        <p:txBody>
          <a:bodyPr wrap="square" rtlCol="0">
            <a:spAutoFit/>
          </a:bodyPr>
          <a:lstStyle/>
          <a:p>
            <a:r>
              <a:rPr lang="en-GB" sz="2400" dirty="0" smtClean="0">
                <a:solidFill>
                  <a:srgbClr val="92D050"/>
                </a:solidFill>
              </a:rPr>
              <a:t>Families choose to visit Walt Disney World for their family holiday. They often book in advance through a travel agent. The agent will help to make sure your flights and hotels are booked as well as your Disney dollars are all sorted. As soon as you arrive, let the magic begin! You could start by visiting the iconic Disney castle or grabbing a show before enjoying a lovely meal prepared and cooked by a top chef. You might even be able to share your meal with your favourite Disney character!</a:t>
            </a:r>
            <a:endParaRPr lang="en-GB" sz="2400" dirty="0" smtClean="0">
              <a:solidFill>
                <a:srgbClr val="92D050"/>
              </a:solidFill>
            </a:endParaRPr>
          </a:p>
        </p:txBody>
      </p:sp>
      <p:pic>
        <p:nvPicPr>
          <p:cNvPr id="2" name="Picture 1"/>
          <p:cNvPicPr>
            <a:picLocks noChangeAspect="1"/>
          </p:cNvPicPr>
          <p:nvPr/>
        </p:nvPicPr>
        <p:blipFill>
          <a:blip r:embed="rId3"/>
          <a:stretch>
            <a:fillRect/>
          </a:stretch>
        </p:blipFill>
        <p:spPr>
          <a:xfrm>
            <a:off x="204828" y="4844669"/>
            <a:ext cx="3385104" cy="1904121"/>
          </a:xfrm>
          <a:prstGeom prst="rect">
            <a:avLst/>
          </a:prstGeom>
        </p:spPr>
      </p:pic>
      <p:pic>
        <p:nvPicPr>
          <p:cNvPr id="7" name="Picture 6"/>
          <p:cNvPicPr>
            <a:picLocks noChangeAspect="1"/>
          </p:cNvPicPr>
          <p:nvPr/>
        </p:nvPicPr>
        <p:blipFill>
          <a:blip r:embed="rId4"/>
          <a:stretch>
            <a:fillRect/>
          </a:stretch>
        </p:blipFill>
        <p:spPr>
          <a:xfrm>
            <a:off x="8359833" y="281570"/>
            <a:ext cx="3798722" cy="2208781"/>
          </a:xfrm>
          <a:prstGeom prst="rect">
            <a:avLst/>
          </a:prstGeom>
        </p:spPr>
      </p:pic>
      <p:sp>
        <p:nvSpPr>
          <p:cNvPr id="9" name="TextBox 8"/>
          <p:cNvSpPr txBox="1"/>
          <p:nvPr/>
        </p:nvSpPr>
        <p:spPr>
          <a:xfrm>
            <a:off x="8359833" y="2490351"/>
            <a:ext cx="3798722" cy="646331"/>
          </a:xfrm>
          <a:prstGeom prst="rect">
            <a:avLst/>
          </a:prstGeom>
          <a:noFill/>
        </p:spPr>
        <p:txBody>
          <a:bodyPr wrap="square" rtlCol="0">
            <a:spAutoFit/>
          </a:bodyPr>
          <a:lstStyle/>
          <a:p>
            <a:r>
              <a:rPr lang="en-GB" dirty="0" smtClean="0"/>
              <a:t>Come and spent time at one of the biggest theme parks in the world! </a:t>
            </a:r>
            <a:endParaRPr lang="en-GB" dirty="0"/>
          </a:p>
        </p:txBody>
      </p:sp>
      <p:sp>
        <p:nvSpPr>
          <p:cNvPr id="19" name="Rectangle 18"/>
          <p:cNvSpPr/>
          <p:nvPr/>
        </p:nvSpPr>
        <p:spPr>
          <a:xfrm>
            <a:off x="6292734" y="6260955"/>
            <a:ext cx="4982518" cy="369332"/>
          </a:xfrm>
          <a:prstGeom prst="rect">
            <a:avLst/>
          </a:prstGeom>
        </p:spPr>
        <p:txBody>
          <a:bodyPr wrap="none">
            <a:spAutoFit/>
          </a:bodyPr>
          <a:lstStyle/>
          <a:p>
            <a:r>
              <a:rPr lang="en-GB" dirty="0"/>
              <a:t>Remember to use the </a:t>
            </a:r>
            <a:r>
              <a:rPr lang="en-GB" b="1" u="sng" dirty="0"/>
              <a:t>opposite</a:t>
            </a:r>
            <a:r>
              <a:rPr lang="en-GB" dirty="0"/>
              <a:t> side of your leaflet!</a:t>
            </a:r>
            <a:endParaRPr lang="en-GB" dirty="0"/>
          </a:p>
        </p:txBody>
      </p:sp>
    </p:spTree>
    <p:extLst>
      <p:ext uri="{BB962C8B-B14F-4D97-AF65-F5344CB8AC3E}">
        <p14:creationId xmlns:p14="http://schemas.microsoft.com/office/powerpoint/2010/main" val="388476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842" y="93973"/>
            <a:ext cx="4579162" cy="6706361"/>
          </a:xfrm>
          <a:prstGeom prst="rect">
            <a:avLst/>
          </a:prstGeom>
        </p:spPr>
      </p:pic>
      <p:sp>
        <p:nvSpPr>
          <p:cNvPr id="4" name="TextBox 3"/>
          <p:cNvSpPr txBox="1"/>
          <p:nvPr/>
        </p:nvSpPr>
        <p:spPr>
          <a:xfrm>
            <a:off x="5353396" y="498764"/>
            <a:ext cx="5519651" cy="4247317"/>
          </a:xfrm>
          <a:prstGeom prst="rect">
            <a:avLst/>
          </a:prstGeom>
          <a:noFill/>
        </p:spPr>
        <p:txBody>
          <a:bodyPr wrap="square" rtlCol="0">
            <a:spAutoFit/>
          </a:bodyPr>
          <a:lstStyle/>
          <a:p>
            <a:r>
              <a:rPr lang="en-GB" u="sng" dirty="0" smtClean="0"/>
              <a:t>Task 1 Extras:</a:t>
            </a:r>
          </a:p>
          <a:p>
            <a:r>
              <a:rPr lang="en-GB" dirty="0" smtClean="0"/>
              <a:t>Clip 1:</a:t>
            </a:r>
          </a:p>
          <a:p>
            <a:r>
              <a:rPr lang="en-GB" dirty="0">
                <a:hlinkClick r:id="rId3"/>
              </a:rPr>
              <a:t>https://www.youtube.com/watch?v=GaNjXwElAUE</a:t>
            </a:r>
            <a:endParaRPr lang="en-GB" dirty="0"/>
          </a:p>
          <a:p>
            <a:endParaRPr lang="en-GB" dirty="0" smtClean="0"/>
          </a:p>
          <a:p>
            <a:r>
              <a:rPr lang="en-GB" dirty="0" smtClean="0"/>
              <a:t>Clip 2:</a:t>
            </a:r>
          </a:p>
          <a:p>
            <a:r>
              <a:rPr lang="en-GB" dirty="0">
                <a:hlinkClick r:id="rId4"/>
              </a:rPr>
              <a:t>https://</a:t>
            </a:r>
            <a:r>
              <a:rPr lang="en-GB" dirty="0" smtClean="0">
                <a:hlinkClick r:id="rId4"/>
              </a:rPr>
              <a:t>www.youtube.com/watch?v=DRfb-AnDo7g</a:t>
            </a:r>
            <a:endParaRPr lang="en-GB" dirty="0"/>
          </a:p>
          <a:p>
            <a:endParaRPr lang="en-GB" dirty="0" smtClean="0"/>
          </a:p>
          <a:p>
            <a:r>
              <a:rPr lang="en-GB" u="sng" dirty="0" smtClean="0"/>
              <a:t>Task 3 Clips:</a:t>
            </a:r>
          </a:p>
          <a:p>
            <a:r>
              <a:rPr lang="en-GB" dirty="0" smtClean="0"/>
              <a:t>Clip 1:</a:t>
            </a:r>
          </a:p>
          <a:p>
            <a:r>
              <a:rPr lang="en-GB" dirty="0">
                <a:hlinkClick r:id="rId5"/>
              </a:rPr>
              <a:t>https://www.youtube.com/watch?v=ApAth15BXVc</a:t>
            </a:r>
            <a:endParaRPr lang="en-GB" dirty="0"/>
          </a:p>
          <a:p>
            <a:endParaRPr lang="en-GB" dirty="0" smtClean="0"/>
          </a:p>
          <a:p>
            <a:r>
              <a:rPr lang="en-GB" dirty="0" smtClean="0"/>
              <a:t>Clip 2:</a:t>
            </a:r>
          </a:p>
          <a:p>
            <a:r>
              <a:rPr lang="en-GB" dirty="0">
                <a:hlinkClick r:id="rId6"/>
              </a:rPr>
              <a:t>https://www.youtube.com/watch?v=Zm8Y17r4aPI</a:t>
            </a:r>
            <a:endParaRPr lang="en-GB" dirty="0"/>
          </a:p>
          <a:p>
            <a:endParaRPr lang="en-GB" dirty="0" smtClean="0"/>
          </a:p>
          <a:p>
            <a:endParaRPr lang="en-GB" dirty="0"/>
          </a:p>
        </p:txBody>
      </p:sp>
    </p:spTree>
    <p:extLst>
      <p:ext uri="{BB962C8B-B14F-4D97-AF65-F5344CB8AC3E}">
        <p14:creationId xmlns:p14="http://schemas.microsoft.com/office/powerpoint/2010/main" val="624782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3535</TotalTime>
  <Words>605</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Year 3 Home School Provision Day 68</vt:lpstr>
      <vt:lpstr>Daily Provision Pack – Day 68</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Watson, Chloe</cp:lastModifiedBy>
  <cp:revision>87</cp:revision>
  <dcterms:created xsi:type="dcterms:W3CDTF">2020-03-18T11:37:32Z</dcterms:created>
  <dcterms:modified xsi:type="dcterms:W3CDTF">2020-06-22T17:21:57Z</dcterms:modified>
</cp:coreProperties>
</file>