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6712A6D-40DF-46B7-8A10-998529D4702F}"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381705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712A6D-40DF-46B7-8A10-998529D4702F}"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407620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712A6D-40DF-46B7-8A10-998529D4702F}"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108137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712A6D-40DF-46B7-8A10-998529D4702F}"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270320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712A6D-40DF-46B7-8A10-998529D4702F}" type="datetimeFigureOut">
              <a:rPr lang="en-GB" smtClean="0"/>
              <a:t>24/08/2020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203625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712A6D-40DF-46B7-8A10-998529D4702F}"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30472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712A6D-40DF-46B7-8A10-998529D4702F}" type="datetimeFigureOut">
              <a:rPr lang="en-GB" smtClean="0"/>
              <a:t>24/08/2020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90806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712A6D-40DF-46B7-8A10-998529D4702F}" type="datetimeFigureOut">
              <a:rPr lang="en-GB" smtClean="0"/>
              <a:t>24/08/2020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340833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12A6D-40DF-46B7-8A10-998529D4702F}" type="datetimeFigureOut">
              <a:rPr lang="en-GB" smtClean="0"/>
              <a:t>24/08/2020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1340548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712A6D-40DF-46B7-8A10-998529D4702F}"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13633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712A6D-40DF-46B7-8A10-998529D4702F}" type="datetimeFigureOut">
              <a:rPr lang="en-GB" smtClean="0"/>
              <a:t>24/08/2020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AD0BC-F6C5-4B1F-ADFC-9D66356FF46B}" type="slidenum">
              <a:rPr lang="en-GB" smtClean="0"/>
              <a:t>‹#›</a:t>
            </a:fld>
            <a:endParaRPr lang="en-GB"/>
          </a:p>
        </p:txBody>
      </p:sp>
    </p:spTree>
    <p:extLst>
      <p:ext uri="{BB962C8B-B14F-4D97-AF65-F5344CB8AC3E}">
        <p14:creationId xmlns:p14="http://schemas.microsoft.com/office/powerpoint/2010/main" val="175662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12A6D-40DF-46B7-8A10-998529D4702F}" type="datetimeFigureOut">
              <a:rPr lang="en-GB" smtClean="0"/>
              <a:t>24/08/2020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AD0BC-F6C5-4B1F-ADFC-9D66356FF46B}" type="slidenum">
              <a:rPr lang="en-GB" smtClean="0"/>
              <a:t>‹#›</a:t>
            </a:fld>
            <a:endParaRPr lang="en-GB"/>
          </a:p>
        </p:txBody>
      </p:sp>
    </p:spTree>
    <p:extLst>
      <p:ext uri="{BB962C8B-B14F-4D97-AF65-F5344CB8AC3E}">
        <p14:creationId xmlns:p14="http://schemas.microsoft.com/office/powerpoint/2010/main" val="410453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emf"/><Relationship Id="rId12" Type="http://schemas.openxmlformats.org/officeDocument/2006/relationships/image" Target="../media/image11.png"/><Relationship Id="rId2" Type="http://schemas.openxmlformats.org/officeDocument/2006/relationships/image" Target="../media/image1.gif"/><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mailto:trina.Elliot@taw.org.u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5273" t="11267" r="3912" b="15493"/>
          <a:stretch/>
        </p:blipFill>
        <p:spPr>
          <a:xfrm>
            <a:off x="2314575" y="612681"/>
            <a:ext cx="1467080" cy="1095700"/>
          </a:xfrm>
          <a:prstGeom prst="rect">
            <a:avLst/>
          </a:prstGeom>
        </p:spPr>
      </p:pic>
      <p:sp>
        <p:nvSpPr>
          <p:cNvPr id="3" name="Oval 2"/>
          <p:cNvSpPr/>
          <p:nvPr/>
        </p:nvSpPr>
        <p:spPr>
          <a:xfrm>
            <a:off x="8731493" y="1235468"/>
            <a:ext cx="3193335" cy="75284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4278982" y="4713561"/>
            <a:ext cx="3736306" cy="170867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8631379" y="26414"/>
            <a:ext cx="3293450" cy="1200329"/>
          </a:xfrm>
          <a:prstGeom prst="rect">
            <a:avLst/>
          </a:prstGeom>
          <a:noFill/>
        </p:spPr>
        <p:txBody>
          <a:bodyPr wrap="square" lIns="91440" tIns="45720" rIns="91440" bIns="45720">
            <a:spAutoFit/>
          </a:bodyPr>
          <a:lstStyle/>
          <a:p>
            <a:pPr algn="ctr"/>
            <a:r>
              <a:rPr lang="en-US" sz="2400" b="1" cap="none" spc="0" dirty="0">
                <a:ln w="12700">
                  <a:solidFill>
                    <a:schemeClr val="accent5"/>
                  </a:solidFill>
                  <a:prstDash val="solid"/>
                </a:ln>
                <a:pattFill prst="ltDnDiag">
                  <a:fgClr>
                    <a:schemeClr val="accent5">
                      <a:lumMod val="60000"/>
                      <a:lumOff val="40000"/>
                    </a:schemeClr>
                  </a:fgClr>
                  <a:bgClr>
                    <a:schemeClr val="bg1"/>
                  </a:bgClr>
                </a:pattFill>
                <a:effectLst/>
                <a:latin typeface="Tahoma" panose="020B0604030504040204" pitchFamily="34" charset="0"/>
                <a:ea typeface="Tahoma" panose="020B0604030504040204" pitchFamily="34" charset="0"/>
                <a:cs typeface="Tahoma" panose="020B0604030504040204" pitchFamily="34" charset="0"/>
              </a:rPr>
              <a:t>Do you know what</a:t>
            </a:r>
          </a:p>
          <a:p>
            <a:pPr algn="ctr"/>
            <a:r>
              <a:rPr lang="en-US" sz="2400" b="1" dirty="0">
                <a:ln w="12700">
                  <a:solidFill>
                    <a:schemeClr val="accent5"/>
                  </a:solidFill>
                  <a:prstDash val="solid"/>
                </a:ln>
                <a:pattFill prst="ltDnDiag">
                  <a:fgClr>
                    <a:schemeClr val="accent5">
                      <a:lumMod val="60000"/>
                      <a:lumOff val="40000"/>
                    </a:schemeClr>
                  </a:fgClr>
                  <a:bgClr>
                    <a:schemeClr val="bg1"/>
                  </a:bgClr>
                </a:pattFill>
                <a:latin typeface="Tahoma" panose="020B0604030504040204" pitchFamily="34" charset="0"/>
                <a:ea typeface="Tahoma" panose="020B0604030504040204" pitchFamily="34" charset="0"/>
                <a:cs typeface="Tahoma" panose="020B0604030504040204" pitchFamily="34" charset="0"/>
              </a:rPr>
              <a:t>your child’s</a:t>
            </a:r>
          </a:p>
          <a:p>
            <a:pPr algn="ctr"/>
            <a:r>
              <a:rPr lang="en-US" sz="2400" b="1" dirty="0">
                <a:ln w="12700">
                  <a:solidFill>
                    <a:schemeClr val="accent5"/>
                  </a:solidFill>
                  <a:prstDash val="solid"/>
                </a:ln>
                <a:pattFill prst="ltDnDiag">
                  <a:fgClr>
                    <a:schemeClr val="accent5">
                      <a:lumMod val="60000"/>
                      <a:lumOff val="40000"/>
                    </a:schemeClr>
                  </a:fgClr>
                  <a:bgClr>
                    <a:schemeClr val="bg1"/>
                  </a:bgClr>
                </a:pattFill>
                <a:latin typeface="Tahoma" panose="020B0604030504040204" pitchFamily="34" charset="0"/>
                <a:ea typeface="Tahoma" panose="020B0604030504040204" pitchFamily="34" charset="0"/>
                <a:cs typeface="Tahoma" panose="020B0604030504040204" pitchFamily="34" charset="0"/>
              </a:rPr>
              <a:t>a</a:t>
            </a:r>
            <a:r>
              <a:rPr lang="en-US" sz="2400" b="1" cap="none" spc="0" dirty="0">
                <a:ln w="12700">
                  <a:solidFill>
                    <a:schemeClr val="accent5"/>
                  </a:solidFill>
                  <a:prstDash val="solid"/>
                </a:ln>
                <a:pattFill prst="ltDnDiag">
                  <a:fgClr>
                    <a:schemeClr val="accent5">
                      <a:lumMod val="60000"/>
                      <a:lumOff val="40000"/>
                    </a:schemeClr>
                  </a:fgClr>
                  <a:bgClr>
                    <a:schemeClr val="bg1"/>
                  </a:bgClr>
                </a:pattFill>
                <a:effectLst/>
                <a:latin typeface="Tahoma" panose="020B0604030504040204" pitchFamily="34" charset="0"/>
                <a:ea typeface="Tahoma" panose="020B0604030504040204" pitchFamily="34" charset="0"/>
                <a:cs typeface="Tahoma" panose="020B0604030504040204" pitchFamily="34" charset="0"/>
              </a:rPr>
              <a:t>ttendance % is?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3982" y="2974974"/>
            <a:ext cx="1121643" cy="1058831"/>
          </a:xfrm>
          <a:prstGeom prst="rect">
            <a:avLst/>
          </a:prstGeom>
        </p:spPr>
      </p:pic>
      <p:sp>
        <p:nvSpPr>
          <p:cNvPr id="10" name="TextBox 9"/>
          <p:cNvSpPr txBox="1"/>
          <p:nvPr/>
        </p:nvSpPr>
        <p:spPr>
          <a:xfrm>
            <a:off x="8631378" y="2652643"/>
            <a:ext cx="3530605" cy="1569660"/>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Newport Schools work closely together as a Cluster.  One aspect of our joint work is around school attendance; we value high attendance and work hard to support pupils to achieve this.  </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We have put together this leaflet to help you to understand the importance of excellent attendance and how we can help.</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98641" y="4465350"/>
            <a:ext cx="654715" cy="6202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grpSp>
        <p:nvGrpSpPr>
          <p:cNvPr id="11" name="Group 3"/>
          <p:cNvGrpSpPr>
            <a:grpSpLocks/>
          </p:cNvGrpSpPr>
          <p:nvPr/>
        </p:nvGrpSpPr>
        <p:grpSpPr bwMode="auto">
          <a:xfrm>
            <a:off x="9665167" y="4514766"/>
            <a:ext cx="505920" cy="535781"/>
            <a:chOff x="109024615" y="107135548"/>
            <a:chExt cx="1705708" cy="1818730"/>
          </a:xfrm>
        </p:grpSpPr>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070388" y="107259167"/>
              <a:ext cx="1606836" cy="150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WordArt 5"/>
            <p:cNvSpPr>
              <a:spLocks noChangeArrowheads="1" noChangeShapeType="1" noTextEdit="1"/>
            </p:cNvSpPr>
            <p:nvPr/>
          </p:nvSpPr>
          <p:spPr bwMode="auto">
            <a:xfrm>
              <a:off x="109075558" y="107135548"/>
              <a:ext cx="1601666" cy="1333872"/>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0800000"/>
                </a:avLst>
              </a:prstTxWarp>
            </a:bodyPr>
            <a:lstStyle/>
            <a:p>
              <a:pPr algn="ctr" rtl="0">
                <a:buNone/>
              </a:pPr>
              <a:r>
                <a:rPr lang="en-GB" sz="2000" kern="10" spc="0">
                  <a:ln w="10541" algn="ctr">
                    <a:solidFill>
                      <a:srgbClr val="4F81BD"/>
                    </a:solidFill>
                    <a:round/>
                    <a:headEnd/>
                    <a:tailEnd/>
                  </a:ln>
                  <a:solidFill>
                    <a:srgbClr val="412E4F"/>
                  </a:solidFill>
                  <a:effectLst/>
                  <a:latin typeface="Calibri" panose="020F0502020204030204" pitchFamily="34" charset="0"/>
                  <a:cs typeface="Calibri" panose="020F0502020204030204" pitchFamily="34" charset="0"/>
                </a:rPr>
                <a:t>Church Aston</a:t>
              </a:r>
            </a:p>
          </p:txBody>
        </p:sp>
        <p:sp>
          <p:nvSpPr>
            <p:cNvPr id="13" name="WordArt 6"/>
            <p:cNvSpPr>
              <a:spLocks noChangeArrowheads="1" noChangeShapeType="1" noTextEdit="1"/>
            </p:cNvSpPr>
            <p:nvPr/>
          </p:nvSpPr>
          <p:spPr bwMode="auto">
            <a:xfrm>
              <a:off x="109024615" y="107705769"/>
              <a:ext cx="1705708" cy="1248509"/>
            </a:xfrm>
            <a:prstGeom prst="rect">
              <a:avLst/>
            </a:prstGeom>
            <a:extLst>
              <a:ext uri="{AF507438-7753-43E0-B8FC-AC1667EBCBE1}">
                <a14:hiddenEffects xmlns:a14="http://schemas.microsoft.com/office/drawing/2010/main">
                  <a:effectLst/>
                </a14:hiddenEffects>
              </a:ext>
            </a:extLst>
          </p:spPr>
          <p:txBody>
            <a:bodyPr wrap="none" fromWordArt="1">
              <a:prstTxWarp prst="textArchDown">
                <a:avLst>
                  <a:gd name="adj" fmla="val 0"/>
                </a:avLst>
              </a:prstTxWarp>
            </a:bodyPr>
            <a:lstStyle/>
            <a:p>
              <a:pPr algn="ctr" rtl="0">
                <a:buNone/>
              </a:pPr>
              <a:r>
                <a:rPr lang="en-GB" sz="2000" kern="10" spc="0">
                  <a:ln w="10541" algn="ctr">
                    <a:solidFill>
                      <a:srgbClr val="4F81BD"/>
                    </a:solidFill>
                    <a:round/>
                    <a:headEnd/>
                    <a:tailEnd/>
                  </a:ln>
                  <a:solidFill>
                    <a:srgbClr val="412E4F"/>
                  </a:solidFill>
                  <a:effectLst/>
                  <a:latin typeface="Calibri" panose="020F0502020204030204" pitchFamily="34" charset="0"/>
                  <a:cs typeface="Calibri" panose="020F0502020204030204" pitchFamily="34" charset="0"/>
                </a:rPr>
                <a:t>Infant School</a:t>
              </a:r>
            </a:p>
          </p:txBody>
        </p:sp>
      </p:grpSp>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328161" y="4420923"/>
            <a:ext cx="519906" cy="651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30142" y="4444309"/>
            <a:ext cx="635796" cy="613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8641" y="5137954"/>
            <a:ext cx="688663" cy="66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13291" y="5103055"/>
            <a:ext cx="664813" cy="66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6"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367734" y="5159287"/>
            <a:ext cx="497297" cy="542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7"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897698" y="5132685"/>
            <a:ext cx="700683" cy="52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038"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36734" y="5789278"/>
            <a:ext cx="509894" cy="5573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pic>
      <p:pic>
        <p:nvPicPr>
          <p:cNvPr id="14" name="Picture 13"/>
          <p:cNvPicPr>
            <a:picLocks noChangeAspect="1"/>
          </p:cNvPicPr>
          <p:nvPr/>
        </p:nvPicPr>
        <p:blipFill rotWithShape="1">
          <a:blip r:embed="rId13" cstate="print">
            <a:extLst>
              <a:ext uri="{28A0092B-C50C-407E-A947-70E740481C1C}">
                <a14:useLocalDpi xmlns:a14="http://schemas.microsoft.com/office/drawing/2010/main" val="0"/>
              </a:ext>
            </a:extLst>
          </a:blip>
          <a:srcRect l="19687" t="19297" r="18906" b="11562"/>
          <a:stretch/>
        </p:blipFill>
        <p:spPr>
          <a:xfrm>
            <a:off x="9392797" y="5795714"/>
            <a:ext cx="571892" cy="643924"/>
          </a:xfrm>
          <a:prstGeom prst="rect">
            <a:avLst/>
          </a:prstGeom>
        </p:spPr>
      </p:pic>
      <p:sp>
        <p:nvSpPr>
          <p:cNvPr id="25" name="TextBox 24"/>
          <p:cNvSpPr txBox="1"/>
          <p:nvPr/>
        </p:nvSpPr>
        <p:spPr>
          <a:xfrm>
            <a:off x="71489" y="-38291"/>
            <a:ext cx="3958829" cy="1015663"/>
          </a:xfrm>
          <a:prstGeom prst="rect">
            <a:avLst/>
          </a:prstGeom>
          <a:noFill/>
        </p:spPr>
        <p:txBody>
          <a:bodyPr wrap="square" rtlCol="0">
            <a:spAutoFit/>
          </a:bodyPr>
          <a:lstStyle/>
          <a:p>
            <a:r>
              <a:rPr lang="en-GB" sz="1400" dirty="0">
                <a:solidFill>
                  <a:srgbClr val="7030A0"/>
                </a:solidFill>
                <a:latin typeface="Tahoma" panose="020B0604030504040204" pitchFamily="34" charset="0"/>
                <a:ea typeface="Tahoma" panose="020B0604030504040204" pitchFamily="34" charset="0"/>
                <a:cs typeface="Tahoma" panose="020B0604030504040204" pitchFamily="34" charset="0"/>
              </a:rPr>
              <a:t>We appreciate some circumstances</a:t>
            </a:r>
            <a:r>
              <a:rPr lang="en-GB" sz="1400" baseline="0" dirty="0">
                <a:solidFill>
                  <a:srgbClr val="7030A0"/>
                </a:solidFill>
                <a:latin typeface="Tahoma" panose="020B0604030504040204" pitchFamily="34" charset="0"/>
                <a:ea typeface="Tahoma" panose="020B0604030504040204" pitchFamily="34" charset="0"/>
                <a:cs typeface="Tahoma" panose="020B0604030504040204" pitchFamily="34" charset="0"/>
              </a:rPr>
              <a:t> for absence are unavoidable – be honest with your school about the circumstances.</a:t>
            </a:r>
            <a:endParaRPr lang="en-GB" sz="14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27" name="TextBox 26"/>
          <p:cNvSpPr txBox="1"/>
          <p:nvPr/>
        </p:nvSpPr>
        <p:spPr>
          <a:xfrm>
            <a:off x="230886" y="2458337"/>
            <a:ext cx="3550769" cy="4093428"/>
          </a:xfrm>
          <a:prstGeom prst="rect">
            <a:avLst/>
          </a:prstGeom>
          <a:noFill/>
        </p:spPr>
        <p:txBody>
          <a:bodyPr wrap="square" rtlCol="0">
            <a:spAutoFit/>
          </a:bodyPr>
          <a:lstStyle/>
          <a:p>
            <a:pPr algn="ctr"/>
            <a:r>
              <a:rPr lang="en-GB" sz="13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Term Time Holiday</a:t>
            </a: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dirty="0">
                <a:latin typeface="Tahoma" panose="020B0604030504040204" pitchFamily="34" charset="0"/>
                <a:ea typeface="Tahoma" panose="020B0604030504040204" pitchFamily="34" charset="0"/>
                <a:cs typeface="Tahoma" panose="020B0604030504040204" pitchFamily="34" charset="0"/>
              </a:rPr>
              <a:t>Your child’s school will have an Attendance Policy published on their website which will give you information and procedure for applying for term time holiday.  </a:t>
            </a: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b="1" u="sng" dirty="0">
                <a:latin typeface="Tahoma" panose="020B0604030504040204" pitchFamily="34" charset="0"/>
                <a:ea typeface="Tahoma" panose="020B0604030504040204" pitchFamily="34" charset="0"/>
                <a:cs typeface="Tahoma" panose="020B0604030504040204" pitchFamily="34" charset="0"/>
              </a:rPr>
              <a:t>IF you are considering this please think about the impact on your child’s education and wellbeing in school.  Also be aware The Education (Pupil Registration)(England) Regulations 2013 state that Head teachers may not grant any leave of absence during term time unless there are exceptional circumstances.  </a:t>
            </a:r>
          </a:p>
          <a:p>
            <a:endParaRPr lang="en-GB" sz="1300" b="1" u="sng" dirty="0">
              <a:latin typeface="Tahoma" panose="020B0604030504040204" pitchFamily="34" charset="0"/>
              <a:ea typeface="Tahoma" panose="020B0604030504040204" pitchFamily="34" charset="0"/>
              <a:cs typeface="Tahoma" panose="020B0604030504040204" pitchFamily="34" charset="0"/>
            </a:endParaRP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dirty="0">
                <a:latin typeface="Tahoma" panose="020B0604030504040204" pitchFamily="34" charset="0"/>
                <a:ea typeface="Tahoma" panose="020B0604030504040204" pitchFamily="34" charset="0"/>
                <a:cs typeface="Tahoma" panose="020B0604030504040204" pitchFamily="34" charset="0"/>
              </a:rPr>
              <a:t>Please note that term time holiday may result in a fine being issued.</a:t>
            </a:r>
          </a:p>
        </p:txBody>
      </p:sp>
      <p:sp>
        <p:nvSpPr>
          <p:cNvPr id="15" name="TextBox 14"/>
          <p:cNvSpPr txBox="1"/>
          <p:nvPr/>
        </p:nvSpPr>
        <p:spPr>
          <a:xfrm>
            <a:off x="4278982" y="26414"/>
            <a:ext cx="3855070" cy="4047262"/>
          </a:xfrm>
          <a:prstGeom prst="rect">
            <a:avLst/>
          </a:prstGeom>
          <a:noFill/>
        </p:spPr>
        <p:txBody>
          <a:bodyPr wrap="square" rtlCol="0">
            <a:spAutoFit/>
          </a:bodyPr>
          <a:lstStyle/>
          <a:p>
            <a:pPr algn="ctr"/>
            <a:r>
              <a:rPr lang="en-GB" sz="1300" b="1" dirty="0">
                <a:latin typeface="Tahoma" panose="020B0604030504040204" pitchFamily="34" charset="0"/>
                <a:ea typeface="Tahoma" panose="020B0604030504040204" pitchFamily="34" charset="0"/>
                <a:cs typeface="Tahoma" panose="020B0604030504040204" pitchFamily="34" charset="0"/>
              </a:rPr>
              <a:t>Procedures for falling school attendance</a:t>
            </a: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dirty="0">
                <a:latin typeface="Tahoma" panose="020B0604030504040204" pitchFamily="34" charset="0"/>
                <a:ea typeface="Tahoma" panose="020B0604030504040204" pitchFamily="34" charset="0"/>
                <a:cs typeface="Tahoma" panose="020B0604030504040204" pitchFamily="34" charset="0"/>
              </a:rPr>
              <a:t>All Newport schools review pupil attendance regularly.</a:t>
            </a: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dirty="0">
                <a:latin typeface="Tahoma" panose="020B0604030504040204" pitchFamily="34" charset="0"/>
                <a:ea typeface="Tahoma" panose="020B0604030504040204" pitchFamily="34" charset="0"/>
                <a:cs typeface="Tahoma" panose="020B0604030504040204" pitchFamily="34" charset="0"/>
              </a:rPr>
              <a:t>If attendance is between 90% and 95% you may receive a phone call offering support or a letter from your school making you aware of the current attendance % and offering you support.</a:t>
            </a:r>
          </a:p>
          <a:p>
            <a:endParaRPr lang="en-GB" sz="1300" dirty="0">
              <a:latin typeface="Tahoma" panose="020B0604030504040204" pitchFamily="34" charset="0"/>
              <a:ea typeface="Tahoma" panose="020B0604030504040204" pitchFamily="34" charset="0"/>
              <a:cs typeface="Tahoma" panose="020B0604030504040204" pitchFamily="34" charset="0"/>
            </a:endParaRPr>
          </a:p>
          <a:p>
            <a:r>
              <a:rPr lang="en-GB" sz="1300" dirty="0">
                <a:latin typeface="Tahoma" panose="020B0604030504040204" pitchFamily="34" charset="0"/>
                <a:ea typeface="Tahoma" panose="020B0604030504040204" pitchFamily="34" charset="0"/>
                <a:cs typeface="Tahoma" panose="020B0604030504040204" pitchFamily="34" charset="0"/>
              </a:rPr>
              <a:t>If attendance is below 90% you may be asked to offer medical evidence for further absences.</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	</a:t>
            </a:r>
          </a:p>
          <a:p>
            <a:r>
              <a:rPr lang="en-GB" sz="1200" b="1" i="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1300" b="1" i="1" dirty="0">
                <a:solidFill>
                  <a:srgbClr val="0070C0"/>
                </a:solidFill>
                <a:latin typeface="Tahoma" panose="020B0604030504040204" pitchFamily="34" charset="0"/>
                <a:ea typeface="Tahoma" panose="020B0604030504040204" pitchFamily="34" charset="0"/>
                <a:cs typeface="Tahoma" panose="020B0604030504040204" pitchFamily="34" charset="0"/>
              </a:rPr>
              <a:t>Please understand these 	processes 	are because we care 	about your children – we want 	them to achieve and be prepared 	for a successful future.</a:t>
            </a:r>
          </a:p>
        </p:txBody>
      </p:sp>
      <p:sp>
        <p:nvSpPr>
          <p:cNvPr id="16" name="TextBox 15"/>
          <p:cNvSpPr txBox="1"/>
          <p:nvPr/>
        </p:nvSpPr>
        <p:spPr>
          <a:xfrm>
            <a:off x="4278982" y="4742052"/>
            <a:ext cx="3788127" cy="2154436"/>
          </a:xfrm>
          <a:prstGeom prst="rect">
            <a:avLst/>
          </a:prstGeom>
          <a:noFill/>
        </p:spPr>
        <p:txBody>
          <a:bodyPr wrap="square" rtlCol="0">
            <a:spAutoFit/>
          </a:bodyPr>
          <a:lstStyle/>
          <a:p>
            <a:pPr algn="ctr"/>
            <a:r>
              <a:rPr lang="en-GB" sz="1400" dirty="0">
                <a:latin typeface="Tahoma" panose="020B0604030504040204" pitchFamily="34" charset="0"/>
                <a:ea typeface="Tahoma" panose="020B0604030504040204" pitchFamily="34" charset="0"/>
                <a:cs typeface="Tahoma" panose="020B0604030504040204" pitchFamily="34" charset="0"/>
              </a:rPr>
              <a:t>Who can help you with school attendance?</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b="1" dirty="0">
                <a:latin typeface="Tahoma" panose="020B0604030504040204" pitchFamily="34" charset="0"/>
                <a:ea typeface="Tahoma" panose="020B0604030504040204" pitchFamily="34" charset="0"/>
                <a:cs typeface="Tahoma" panose="020B0604030504040204" pitchFamily="34" charset="0"/>
              </a:rPr>
              <a:t>Your school </a:t>
            </a:r>
            <a:r>
              <a:rPr lang="en-GB" sz="1400" dirty="0">
                <a:latin typeface="Tahoma" panose="020B0604030504040204" pitchFamily="34" charset="0"/>
                <a:ea typeface="Tahoma" panose="020B0604030504040204" pitchFamily="34" charset="0"/>
                <a:cs typeface="Tahoma" panose="020B0604030504040204" pitchFamily="34" charset="0"/>
              </a:rPr>
              <a:t>– contact your class teacher/form tutor for support.</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b="1" dirty="0">
                <a:latin typeface="Tahoma" panose="020B0604030504040204" pitchFamily="34" charset="0"/>
                <a:ea typeface="Tahoma" panose="020B0604030504040204" pitchFamily="34" charset="0"/>
                <a:cs typeface="Tahoma" panose="020B0604030504040204" pitchFamily="34" charset="0"/>
              </a:rPr>
              <a:t>Trina Elliot </a:t>
            </a:r>
            <a:r>
              <a:rPr lang="en-GB" sz="1400" dirty="0">
                <a:latin typeface="Tahoma" panose="020B0604030504040204" pitchFamily="34" charset="0"/>
                <a:ea typeface="Tahoma" panose="020B0604030504040204" pitchFamily="34" charset="0"/>
                <a:cs typeface="Tahoma" panose="020B0604030504040204" pitchFamily="34" charset="0"/>
              </a:rPr>
              <a:t>– Newport Schools Education Welfare Officer: </a:t>
            </a:r>
            <a:r>
              <a:rPr lang="en-GB" sz="1400" dirty="0">
                <a:latin typeface="Tahoma" panose="020B0604030504040204" pitchFamily="34" charset="0"/>
                <a:ea typeface="Tahoma" panose="020B0604030504040204" pitchFamily="34" charset="0"/>
                <a:cs typeface="Tahoma" panose="020B0604030504040204" pitchFamily="34" charset="0"/>
                <a:hlinkClick r:id="rId14"/>
              </a:rPr>
              <a:t>trina.Elliot@taw.org.uk</a:t>
            </a:r>
            <a:r>
              <a:rPr lang="en-GB" sz="1400" dirty="0">
                <a:latin typeface="Tahoma" panose="020B0604030504040204" pitchFamily="34" charset="0"/>
                <a:ea typeface="Tahoma" panose="020B0604030504040204" pitchFamily="34" charset="0"/>
                <a:cs typeface="Tahoma" panose="020B0604030504040204" pitchFamily="34" charset="0"/>
              </a:rPr>
              <a:t> </a:t>
            </a:r>
          </a:p>
          <a:p>
            <a:endParaRPr lang="en-GB" dirty="0"/>
          </a:p>
          <a:p>
            <a:endParaRPr lang="en-GB" dirty="0"/>
          </a:p>
        </p:txBody>
      </p:sp>
      <p:sp>
        <p:nvSpPr>
          <p:cNvPr id="18" name="Control 15"/>
          <p:cNvSpPr>
            <a:spLocks noChangeArrowheads="1" noChangeShapeType="1"/>
          </p:cNvSpPr>
          <p:nvPr/>
        </p:nvSpPr>
        <p:spPr bwMode="auto">
          <a:xfrm>
            <a:off x="8731494" y="5926485"/>
            <a:ext cx="2600325" cy="5572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FEFAC9"/>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2" name="TextBox 1"/>
          <p:cNvSpPr txBox="1"/>
          <p:nvPr/>
        </p:nvSpPr>
        <p:spPr>
          <a:xfrm>
            <a:off x="8731493" y="1329359"/>
            <a:ext cx="3186336" cy="646331"/>
          </a:xfrm>
          <a:prstGeom prst="rect">
            <a:avLst/>
          </a:prstGeom>
          <a:noFill/>
        </p:spPr>
        <p:txBody>
          <a:bodyPr wrap="square" rtlCol="0">
            <a:spAutoFit/>
          </a:bodyPr>
          <a:lstStyle/>
          <a:p>
            <a:pPr algn="ctr"/>
            <a:r>
              <a:rPr lang="en-GB" dirty="0">
                <a:latin typeface="Tahoma" panose="020B0604030504040204" pitchFamily="34" charset="0"/>
                <a:ea typeface="Tahoma" panose="020B0604030504040204" pitchFamily="34" charset="0"/>
                <a:cs typeface="Tahoma" panose="020B0604030504040204" pitchFamily="34" charset="0"/>
              </a:rPr>
              <a:t>National average attendance figure is 95.3%</a:t>
            </a:r>
          </a:p>
        </p:txBody>
      </p:sp>
      <p:pic>
        <p:nvPicPr>
          <p:cNvPr id="4" name="Picture 1" descr="cid:image001.png@01D32646.159EEF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0365" y="5767868"/>
            <a:ext cx="539554" cy="525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30886" y="2458337"/>
            <a:ext cx="3550770" cy="424731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1489" y="1616870"/>
            <a:ext cx="2258658" cy="760415"/>
          </a:xfrm>
          <a:prstGeom prst="rect">
            <a:avLst/>
          </a:prstGeom>
        </p:spPr>
      </p:pic>
      <p:sp>
        <p:nvSpPr>
          <p:cNvPr id="6" name="TextBox 5"/>
          <p:cNvSpPr txBox="1"/>
          <p:nvPr/>
        </p:nvSpPr>
        <p:spPr>
          <a:xfrm>
            <a:off x="8631378" y="2027825"/>
            <a:ext cx="3348690" cy="584775"/>
          </a:xfrm>
          <a:prstGeom prst="rect">
            <a:avLst/>
          </a:prstGeom>
          <a:noFill/>
        </p:spPr>
        <p:txBody>
          <a:bodyPr wrap="square" rtlCol="0">
            <a:spAutoFit/>
          </a:bodyPr>
          <a:lstStyle/>
          <a:p>
            <a:pPr algn="ctr"/>
            <a:r>
              <a:rPr lang="en-GB" sz="1600" b="1" dirty="0">
                <a:solidFill>
                  <a:schemeClr val="accent5"/>
                </a:solidFill>
                <a:latin typeface="Tahoma" panose="020B0604030504040204" pitchFamily="34" charset="0"/>
                <a:ea typeface="Tahoma" panose="020B0604030504040204" pitchFamily="34" charset="0"/>
                <a:cs typeface="Tahoma" panose="020B0604030504040204" pitchFamily="34" charset="0"/>
              </a:rPr>
              <a:t>Together we aspire to be above average.</a:t>
            </a:r>
          </a:p>
        </p:txBody>
      </p:sp>
    </p:spTree>
    <p:extLst>
      <p:ext uri="{BB962C8B-B14F-4D97-AF65-F5344CB8AC3E}">
        <p14:creationId xmlns:p14="http://schemas.microsoft.com/office/powerpoint/2010/main" val="372342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451057" y="1348466"/>
            <a:ext cx="3686175" cy="1237572"/>
          </a:xfrm>
          <a:prstGeom prst="rect">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8451056" y="2973482"/>
            <a:ext cx="3686175" cy="194009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8451057" y="-5417"/>
            <a:ext cx="3629025" cy="4955203"/>
          </a:xfrm>
          <a:prstGeom prst="rect">
            <a:avLst/>
          </a:prstGeom>
          <a:noFill/>
        </p:spPr>
        <p:txBody>
          <a:bodyPr wrap="square" rtlCol="0">
            <a:spAutoFit/>
          </a:bodyPr>
          <a:lstStyle/>
          <a:p>
            <a:pPr algn="ctr"/>
            <a:r>
              <a:rPr lang="en-GB" sz="1400" b="1" dirty="0">
                <a:solidFill>
                  <a:srgbClr val="FF99FF"/>
                </a:solidFill>
                <a:latin typeface="Tahoma" panose="020B0604030504040204" pitchFamily="34" charset="0"/>
                <a:ea typeface="Tahoma" panose="020B0604030504040204" pitchFamily="34" charset="0"/>
                <a:cs typeface="Tahoma" panose="020B0604030504040204" pitchFamily="34" charset="0"/>
              </a:rPr>
              <a:t>Pupil Illness</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If your child has a minor ailment then they should still attend school.  Where possible our schools will make arrangements to support students who may not be feeling their best.</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It is the responsibility of the parent/carer to decide whether to send a child to school, however we recommend the default position is that your child is sent to school unless ‘significant illness’ is evident.  It is at the Head teachers discretion whether to authorise absences.</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A cough or cold is </a:t>
            </a:r>
            <a:r>
              <a:rPr lang="en-GB" sz="1200" b="1" u="sng" dirty="0">
                <a:latin typeface="Tahoma" panose="020B0604030504040204" pitchFamily="34" charset="0"/>
                <a:ea typeface="Tahoma" panose="020B0604030504040204" pitchFamily="34" charset="0"/>
                <a:cs typeface="Tahoma" panose="020B0604030504040204" pitchFamily="34" charset="0"/>
              </a:rPr>
              <a:t>not</a:t>
            </a:r>
            <a:r>
              <a:rPr lang="en-GB" sz="1200" dirty="0">
                <a:latin typeface="Tahoma" panose="020B0604030504040204" pitchFamily="34" charset="0"/>
                <a:ea typeface="Tahoma" panose="020B0604030504040204" pitchFamily="34" charset="0"/>
                <a:cs typeface="Tahoma" panose="020B0604030504040204" pitchFamily="34" charset="0"/>
              </a:rPr>
              <a:t> a ‘significant illness’.</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If your child does have ‘significant illness’ the school should be advised as soon as possible.  It is the Parent/Carer responsibility to notify the school of any absences.  All of our schools have a first day absence reporting policy in the interests of safeguarding. The illness may also impact on the health of others in school so when asked for details of your child’s illness please respect this is to enable us to fulfil our duty of care to other pupils and staff.</a:t>
            </a:r>
          </a:p>
        </p:txBody>
      </p:sp>
      <p:sp>
        <p:nvSpPr>
          <p:cNvPr id="2" name="Rounded Rectangle 1"/>
          <p:cNvSpPr/>
          <p:nvPr/>
        </p:nvSpPr>
        <p:spPr>
          <a:xfrm>
            <a:off x="57149" y="2702350"/>
            <a:ext cx="3964781" cy="142160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5417"/>
            <a:ext cx="4079081" cy="5709255"/>
          </a:xfrm>
          <a:prstGeom prst="rect">
            <a:avLst/>
          </a:prstGeom>
          <a:noFill/>
        </p:spPr>
        <p:txBody>
          <a:bodyPr wrap="square" rtlCol="0">
            <a:spAutoFit/>
          </a:bodyPr>
          <a:lstStyle/>
          <a:p>
            <a:pPr algn="ctr"/>
            <a:r>
              <a:rPr lang="en-GB" sz="1600" b="1" dirty="0">
                <a:solidFill>
                  <a:srgbClr val="FF0000"/>
                </a:solidFill>
                <a:latin typeface="Tahoma" panose="020B0604030504040204" pitchFamily="34" charset="0"/>
                <a:ea typeface="Tahoma" panose="020B0604030504040204" pitchFamily="34" charset="0"/>
                <a:cs typeface="Tahoma" panose="020B0604030504040204" pitchFamily="34" charset="0"/>
              </a:rPr>
              <a:t>Why is School Attendance important?</a:t>
            </a:r>
          </a:p>
          <a:p>
            <a:endParaRPr lang="en-GB" sz="9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Encouraging regular school attendance is one of the most powerful ways you can prepare your child for success—both in school and in life. </a:t>
            </a:r>
          </a:p>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a:p>
            <a:r>
              <a:rPr lang="en-GB" sz="1000" dirty="0">
                <a:latin typeface="Tahoma" panose="020B0604030504040204" pitchFamily="34" charset="0"/>
                <a:ea typeface="Tahoma" panose="020B0604030504040204" pitchFamily="34" charset="0"/>
                <a:cs typeface="Tahoma" panose="020B0604030504040204" pitchFamily="34" charset="0"/>
              </a:rPr>
              <a:t>When you make school attendance a priority, you help your child get better results and develop healthy life habits. Students who attend school regularly feel more connected to their community, develop important social skills and friendships, and are significantly more likely to finish school with good grades; setting them up for a bright future</a:t>
            </a:r>
            <a:r>
              <a:rPr lang="en-GB" sz="1000" dirty="0">
                <a:latin typeface="Comic Sans MS" panose="030F0702030302020204" pitchFamily="66" charset="0"/>
              </a:rPr>
              <a:t>.</a:t>
            </a:r>
          </a:p>
          <a:p>
            <a:pPr algn="ctr"/>
            <a:endPar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We aim for children to have attendance as close to 100% as possible.  Did you realise:</a:t>
            </a:r>
          </a:p>
          <a:p>
            <a:pPr algn="ctr"/>
            <a:endPar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98% attendance = 4 days absent from school</a:t>
            </a: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95% attendance = 10 days absent from school</a:t>
            </a: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90% attendance = 4 weeks absent from school</a:t>
            </a: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85% attendance = 5 ½ weeks absent from school</a:t>
            </a:r>
          </a:p>
          <a:p>
            <a:pPr algn="ctr"/>
            <a:r>
              <a:rPr lang="en-GB" sz="1000" b="1" dirty="0">
                <a:solidFill>
                  <a:srgbClr val="00B050"/>
                </a:solidFill>
                <a:latin typeface="Tahoma" panose="020B0604030504040204" pitchFamily="34" charset="0"/>
                <a:ea typeface="Tahoma" panose="020B0604030504040204" pitchFamily="34" charset="0"/>
                <a:cs typeface="Tahoma" panose="020B0604030504040204" pitchFamily="34" charset="0"/>
              </a:rPr>
              <a:t>80% attendance = 7 ½ weeks absent from school</a:t>
            </a:r>
          </a:p>
          <a:p>
            <a:endParaRPr lang="en-GB" dirty="0"/>
          </a:p>
          <a:p>
            <a:pPr algn="ctr"/>
            <a:endParaRPr lang="en-GB" sz="1000" dirty="0">
              <a:latin typeface="Tahoma" panose="020B0604030504040204" pitchFamily="34" charset="0"/>
              <a:ea typeface="Tahoma" panose="020B0604030504040204" pitchFamily="34" charset="0"/>
              <a:cs typeface="Tahoma" panose="020B0604030504040204" pitchFamily="34" charset="0"/>
            </a:endParaRPr>
          </a:p>
          <a:p>
            <a:pPr algn="ctr"/>
            <a:r>
              <a:rPr lang="en-GB" sz="1000" dirty="0">
                <a:latin typeface="Tahoma" panose="020B0604030504040204" pitchFamily="34" charset="0"/>
                <a:ea typeface="Tahoma" panose="020B0604030504040204" pitchFamily="34" charset="0"/>
                <a:cs typeface="Tahoma" panose="020B0604030504040204" pitchFamily="34" charset="0"/>
              </a:rPr>
              <a:t>Children who have attendance below 90% are classed as persistent absentees by the Department for Education; this indicates a child has missed a lot of school.  References for children who leave school with attendance less than 90% will indicate they are a persistent absentee.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281" y="965766"/>
            <a:ext cx="1678781" cy="765401"/>
          </a:xfrm>
          <a:prstGeom prst="rect">
            <a:avLst/>
          </a:prstGeom>
        </p:spPr>
      </p:pic>
      <p:sp>
        <p:nvSpPr>
          <p:cNvPr id="8" name="TextBox 7"/>
          <p:cNvSpPr txBox="1"/>
          <p:nvPr/>
        </p:nvSpPr>
        <p:spPr>
          <a:xfrm>
            <a:off x="4229100" y="14287"/>
            <a:ext cx="3729038" cy="6001643"/>
          </a:xfrm>
          <a:prstGeom prst="rect">
            <a:avLst/>
          </a:prstGeom>
          <a:noFill/>
        </p:spPr>
        <p:txBody>
          <a:bodyPr wrap="square" rtlCol="0">
            <a:spAutoFit/>
          </a:bodyPr>
          <a:lstStyle/>
          <a:p>
            <a:pPr algn="ctr"/>
            <a:r>
              <a:rPr lang="en-GB" sz="1200" b="1" dirty="0">
                <a:solidFill>
                  <a:srgbClr val="00B0F0"/>
                </a:solidFill>
                <a:latin typeface="Tahoma" panose="020B0604030504040204" pitchFamily="34" charset="0"/>
                <a:ea typeface="Tahoma" panose="020B0604030504040204" pitchFamily="34" charset="0"/>
                <a:cs typeface="Tahoma" panose="020B0604030504040204" pitchFamily="34" charset="0"/>
              </a:rPr>
              <a:t>Practical ways to maintain high attendance…</a:t>
            </a: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*GP’s/Dentists/opticians are well used to being asked for </a:t>
            </a:r>
            <a:r>
              <a:rPr lang="en-GB" sz="1200" b="1" u="sng" dirty="0">
                <a:latin typeface="Tahoma" panose="020B0604030504040204" pitchFamily="34" charset="0"/>
                <a:ea typeface="Tahoma" panose="020B0604030504040204" pitchFamily="34" charset="0"/>
                <a:cs typeface="Tahoma" panose="020B0604030504040204" pitchFamily="34" charset="0"/>
              </a:rPr>
              <a:t>appointments outside of school hours.  </a:t>
            </a:r>
            <a:r>
              <a:rPr lang="en-GB" sz="1200" dirty="0">
                <a:latin typeface="Tahoma" panose="020B0604030504040204" pitchFamily="34" charset="0"/>
                <a:ea typeface="Tahoma" panose="020B0604030504040204" pitchFamily="34" charset="0"/>
                <a:cs typeface="Tahoma" panose="020B0604030504040204" pitchFamily="34" charset="0"/>
              </a:rPr>
              <a:t>If an appointment during school time is unavoidable then the pupil should attend school before/after to reduce the learning missed.</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*Weather conditions can increase pupil absence.  Please </a:t>
            </a:r>
            <a:r>
              <a:rPr lang="en-GB" sz="1200" b="1" u="sng" dirty="0">
                <a:latin typeface="Tahoma" panose="020B0604030504040204" pitchFamily="34" charset="0"/>
                <a:ea typeface="Tahoma" panose="020B0604030504040204" pitchFamily="34" charset="0"/>
                <a:cs typeface="Tahoma" panose="020B0604030504040204" pitchFamily="34" charset="0"/>
              </a:rPr>
              <a:t>ensure children are appropriately prepared for weather conditions </a:t>
            </a:r>
            <a:r>
              <a:rPr lang="en-GB" sz="1200" dirty="0">
                <a:latin typeface="Tahoma" panose="020B0604030504040204" pitchFamily="34" charset="0"/>
                <a:ea typeface="Tahoma" panose="020B0604030504040204" pitchFamily="34" charset="0"/>
                <a:cs typeface="Tahoma" panose="020B0604030504040204" pitchFamily="34" charset="0"/>
              </a:rPr>
              <a:t>i.e. sun cream, waterproof coats, warm clothing etc.  Unless a school is closed then weather conditions should not prevent a pupil attending school.</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*If a pupil is tired support them at home by </a:t>
            </a:r>
            <a:r>
              <a:rPr lang="en-GB" sz="1200" b="1" u="sng" dirty="0">
                <a:latin typeface="Tahoma" panose="020B0604030504040204" pitchFamily="34" charset="0"/>
                <a:ea typeface="Tahoma" panose="020B0604030504040204" pitchFamily="34" charset="0"/>
                <a:cs typeface="Tahoma" panose="020B0604030504040204" pitchFamily="34" charset="0"/>
              </a:rPr>
              <a:t>encouraging ‘earlier’ nights and strategies for relaxation/mindfulness </a:t>
            </a:r>
            <a:r>
              <a:rPr lang="en-GB" sz="1200" dirty="0">
                <a:latin typeface="Tahoma" panose="020B0604030504040204" pitchFamily="34" charset="0"/>
                <a:ea typeface="Tahoma" panose="020B0604030504040204" pitchFamily="34" charset="0"/>
                <a:cs typeface="Tahoma" panose="020B0604030504040204" pitchFamily="34" charset="0"/>
              </a:rPr>
              <a:t>at home.  Tiredness is not a reason for absence from school.</a:t>
            </a: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a:p>
            <a:r>
              <a:rPr lang="en-GB" sz="1200" dirty="0">
                <a:latin typeface="Tahoma" panose="020B0604030504040204" pitchFamily="34" charset="0"/>
                <a:ea typeface="Tahoma" panose="020B0604030504040204" pitchFamily="34" charset="0"/>
                <a:cs typeface="Tahoma" panose="020B0604030504040204" pitchFamily="34" charset="0"/>
              </a:rPr>
              <a:t>*Children may say they are unwell but actually are avoiding school due to issues with friendships or learning.  </a:t>
            </a:r>
            <a:r>
              <a:rPr lang="en-GB" sz="1200" b="1" u="sng" dirty="0">
                <a:latin typeface="Tahoma" panose="020B0604030504040204" pitchFamily="34" charset="0"/>
                <a:ea typeface="Tahoma" panose="020B0604030504040204" pitchFamily="34" charset="0"/>
                <a:cs typeface="Tahoma" panose="020B0604030504040204" pitchFamily="34" charset="0"/>
              </a:rPr>
              <a:t>Talk to your child regularly </a:t>
            </a:r>
            <a:r>
              <a:rPr lang="en-GB" sz="1200" dirty="0">
                <a:latin typeface="Tahoma" panose="020B0604030504040204" pitchFamily="34" charset="0"/>
                <a:ea typeface="Tahoma" panose="020B0604030504040204" pitchFamily="34" charset="0"/>
                <a:cs typeface="Tahoma" panose="020B0604030504040204" pitchFamily="34" charset="0"/>
              </a:rPr>
              <a:t>about their school experiences and speak to staff if you have any concerns so that your child can be supported.</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9076" y="1428750"/>
            <a:ext cx="402629" cy="41910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1404" y="2964657"/>
            <a:ext cx="628650" cy="628650"/>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7143" y="4215704"/>
            <a:ext cx="801215" cy="557345"/>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8054" y="5836623"/>
            <a:ext cx="538989" cy="558640"/>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74133" y="5036700"/>
            <a:ext cx="2626503" cy="1599845"/>
          </a:xfrm>
          <a:prstGeom prst="rect">
            <a:avLst/>
          </a:prstGeom>
        </p:spPr>
      </p:pic>
      <p:sp>
        <p:nvSpPr>
          <p:cNvPr id="5" name="Rectangular Callout 4"/>
          <p:cNvSpPr/>
          <p:nvPr/>
        </p:nvSpPr>
        <p:spPr>
          <a:xfrm>
            <a:off x="66636" y="5541766"/>
            <a:ext cx="2009039" cy="1129963"/>
          </a:xfrm>
          <a:prstGeom prst="wedge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Sequential Access Storage 5"/>
          <p:cNvSpPr/>
          <p:nvPr/>
        </p:nvSpPr>
        <p:spPr>
          <a:xfrm>
            <a:off x="2146696" y="5150644"/>
            <a:ext cx="1875234" cy="1681078"/>
          </a:xfrm>
          <a:prstGeom prst="flowChartMagneticTap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8250" y="5558738"/>
            <a:ext cx="2009038" cy="938719"/>
          </a:xfrm>
          <a:prstGeom prst="rect">
            <a:avLst/>
          </a:prstGeom>
          <a:noFill/>
        </p:spPr>
        <p:txBody>
          <a:bodyPr wrap="square" rtlCol="0">
            <a:spAutoFit/>
          </a:bodyPr>
          <a:lstStyle/>
          <a:p>
            <a:r>
              <a:rPr lang="en-GB" sz="1100" dirty="0">
                <a:latin typeface="Tahoma" panose="020B0604030504040204" pitchFamily="34" charset="0"/>
                <a:ea typeface="Tahoma" panose="020B0604030504040204" pitchFamily="34" charset="0"/>
                <a:cs typeface="Tahoma" panose="020B0604030504040204" pitchFamily="34" charset="0"/>
              </a:rPr>
              <a:t>90% of young people with absence rates below 85% fail to achieve 5 or more good grades at GCSE and around 1/3 achieve no GCSEs at all.</a:t>
            </a:r>
          </a:p>
        </p:txBody>
      </p:sp>
      <p:sp>
        <p:nvSpPr>
          <p:cNvPr id="15" name="TextBox 14"/>
          <p:cNvSpPr txBox="1"/>
          <p:nvPr/>
        </p:nvSpPr>
        <p:spPr>
          <a:xfrm>
            <a:off x="2290467" y="5329463"/>
            <a:ext cx="1764510" cy="1323439"/>
          </a:xfrm>
          <a:prstGeom prst="rect">
            <a:avLst/>
          </a:prstGeom>
          <a:noFill/>
        </p:spPr>
        <p:txBody>
          <a:bodyPr wrap="square" rtlCol="0">
            <a:spAutoFit/>
          </a:bodyPr>
          <a:lstStyle/>
          <a:p>
            <a:r>
              <a:rPr lang="en-GB" sz="1000" b="1" dirty="0">
                <a:latin typeface="Tahoma" panose="020B0604030504040204" pitchFamily="34" charset="0"/>
                <a:ea typeface="Tahoma" panose="020B0604030504040204" pitchFamily="34" charset="0"/>
                <a:cs typeface="Tahoma" panose="020B0604030504040204" pitchFamily="34" charset="0"/>
              </a:rPr>
              <a:t>For each KS2 and KS4 measure overall absence had a statistically significant negative link to attainment i.e. everyday missed was associated with a lower attainment outcome.</a:t>
            </a:r>
          </a:p>
        </p:txBody>
      </p:sp>
      <p:pic>
        <p:nvPicPr>
          <p:cNvPr id="16" name="Pictur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36" y="2964657"/>
            <a:ext cx="484164" cy="374836"/>
          </a:xfrm>
          <a:prstGeom prst="rect">
            <a:avLst/>
          </a:prstGeom>
        </p:spPr>
      </p:pic>
    </p:spTree>
    <p:extLst>
      <p:ext uri="{BB962C8B-B14F-4D97-AF65-F5344CB8AC3E}">
        <p14:creationId xmlns:p14="http://schemas.microsoft.com/office/powerpoint/2010/main" val="771550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969</Words>
  <Application>Microsoft Office PowerPoint</Application>
  <PresentationFormat>Widescreen</PresentationFormat>
  <Paragraphs>80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Tahoma</vt:lpstr>
      <vt:lpstr>Office Theme</vt:lpstr>
      <vt:lpstr>PowerPoint Presentation</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Moody, Nicola</cp:lastModifiedBy>
  <cp:revision>14</cp:revision>
  <dcterms:created xsi:type="dcterms:W3CDTF">2018-11-07T20:41:57Z</dcterms:created>
  <dcterms:modified xsi:type="dcterms:W3CDTF">2020-08-24T21:44:55Z</dcterms:modified>
</cp:coreProperties>
</file>