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B2431F-7A59-4577-A3B0-35AE17006F03}" type="doc">
      <dgm:prSet loTypeId="urn:microsoft.com/office/officeart/2005/8/layout/vProcess5" loCatId="process" qsTypeId="urn:microsoft.com/office/officeart/2005/8/quickstyle/simple4" qsCatId="simple" csTypeId="urn:microsoft.com/office/officeart/2005/8/colors/accent0_3" csCatId="mainScheme" phldr="1"/>
      <dgm:spPr/>
      <dgm:t>
        <a:bodyPr/>
        <a:lstStyle/>
        <a:p>
          <a:endParaRPr lang="en-US"/>
        </a:p>
      </dgm:t>
    </dgm:pt>
    <dgm:pt modelId="{C948866A-4A00-4649-8806-4519ADB71436}">
      <dgm:prSet/>
      <dgm:spPr/>
      <dgm:t>
        <a:bodyPr/>
        <a:lstStyle/>
        <a:p>
          <a:pPr>
            <a:lnSpc>
              <a:spcPct val="100000"/>
            </a:lnSpc>
          </a:pPr>
          <a:r>
            <a:rPr lang="en-GB" dirty="0"/>
            <a:t>Papyrus is a piece of paper from the time. They wrote hieroglyphics on the piece of paper[how they used to write in] . It is made from a plant’s stem.</a:t>
          </a:r>
          <a:endParaRPr lang="en-US" dirty="0"/>
        </a:p>
      </dgm:t>
    </dgm:pt>
    <dgm:pt modelId="{165EDB49-EE02-4F01-BD3C-3ABEBC1DC9DE}" type="parTrans" cxnId="{199A1FE8-01D4-44DB-8FA7-72B2CA39871C}">
      <dgm:prSet/>
      <dgm:spPr/>
      <dgm:t>
        <a:bodyPr/>
        <a:lstStyle/>
        <a:p>
          <a:endParaRPr lang="en-US"/>
        </a:p>
      </dgm:t>
    </dgm:pt>
    <dgm:pt modelId="{6874CAC3-4128-4061-99DC-DE3070345181}" type="sibTrans" cxnId="{199A1FE8-01D4-44DB-8FA7-72B2CA39871C}">
      <dgm:prSet/>
      <dgm:spPr/>
      <dgm:t>
        <a:bodyPr/>
        <a:lstStyle/>
        <a:p>
          <a:endParaRPr lang="en-US"/>
        </a:p>
      </dgm:t>
    </dgm:pt>
    <dgm:pt modelId="{610B0A80-84BD-4F66-82C9-D8CD8790BB7B}" type="pres">
      <dgm:prSet presAssocID="{29B2431F-7A59-4577-A3B0-35AE17006F03}" presName="outerComposite" presStyleCnt="0">
        <dgm:presLayoutVars>
          <dgm:chMax val="5"/>
          <dgm:dir/>
          <dgm:resizeHandles val="exact"/>
        </dgm:presLayoutVars>
      </dgm:prSet>
      <dgm:spPr/>
      <dgm:t>
        <a:bodyPr/>
        <a:lstStyle/>
        <a:p>
          <a:endParaRPr lang="en-US"/>
        </a:p>
      </dgm:t>
    </dgm:pt>
    <dgm:pt modelId="{7343BB70-DC6D-418D-9FB9-859D89EB10B9}" type="pres">
      <dgm:prSet presAssocID="{29B2431F-7A59-4577-A3B0-35AE17006F03}" presName="dummyMaxCanvas" presStyleCnt="0">
        <dgm:presLayoutVars/>
      </dgm:prSet>
      <dgm:spPr/>
    </dgm:pt>
    <dgm:pt modelId="{A25D1657-23D4-47FD-A4AA-58CD766AACE1}" type="pres">
      <dgm:prSet presAssocID="{29B2431F-7A59-4577-A3B0-35AE17006F03}" presName="OneNode_1" presStyleLbl="node1" presStyleIdx="0" presStyleCnt="1" custAng="0" custLinFactNeighborX="79" custLinFactNeighborY="49540">
        <dgm:presLayoutVars>
          <dgm:bulletEnabled val="1"/>
        </dgm:presLayoutVars>
      </dgm:prSet>
      <dgm:spPr/>
      <dgm:t>
        <a:bodyPr/>
        <a:lstStyle/>
        <a:p>
          <a:endParaRPr lang="en-US"/>
        </a:p>
      </dgm:t>
    </dgm:pt>
  </dgm:ptLst>
  <dgm:cxnLst>
    <dgm:cxn modelId="{199A1FE8-01D4-44DB-8FA7-72B2CA39871C}" srcId="{29B2431F-7A59-4577-A3B0-35AE17006F03}" destId="{C948866A-4A00-4649-8806-4519ADB71436}" srcOrd="0" destOrd="0" parTransId="{165EDB49-EE02-4F01-BD3C-3ABEBC1DC9DE}" sibTransId="{6874CAC3-4128-4061-99DC-DE3070345181}"/>
    <dgm:cxn modelId="{02138D3B-E3BB-47B5-BBCC-4A1E0CF8FDBA}" type="presOf" srcId="{C948866A-4A00-4649-8806-4519ADB71436}" destId="{A25D1657-23D4-47FD-A4AA-58CD766AACE1}" srcOrd="0" destOrd="0" presId="urn:microsoft.com/office/officeart/2005/8/layout/vProcess5"/>
    <dgm:cxn modelId="{87FD8866-7191-454A-8997-91EF6EBB653E}" type="presOf" srcId="{29B2431F-7A59-4577-A3B0-35AE17006F03}" destId="{610B0A80-84BD-4F66-82C9-D8CD8790BB7B}" srcOrd="0" destOrd="0" presId="urn:microsoft.com/office/officeart/2005/8/layout/vProcess5"/>
    <dgm:cxn modelId="{9905FE35-37A5-4FF0-A089-1543E1C0E6CE}" type="presParOf" srcId="{610B0A80-84BD-4F66-82C9-D8CD8790BB7B}" destId="{7343BB70-DC6D-418D-9FB9-859D89EB10B9}" srcOrd="0" destOrd="0" presId="urn:microsoft.com/office/officeart/2005/8/layout/vProcess5"/>
    <dgm:cxn modelId="{D05D3558-FEB2-4CBE-A10D-BDD5188DC597}" type="presParOf" srcId="{610B0A80-84BD-4F66-82C9-D8CD8790BB7B}" destId="{A25D1657-23D4-47FD-A4AA-58CD766AACE1}" srcOrd="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D1657-23D4-47FD-A4AA-58CD766AACE1}">
      <dsp:nvSpPr>
        <dsp:cNvPr id="0" name=""/>
        <dsp:cNvSpPr/>
      </dsp:nvSpPr>
      <dsp:spPr>
        <a:xfrm>
          <a:off x="0" y="2482027"/>
          <a:ext cx="4977578" cy="2493498"/>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100000"/>
            </a:lnSpc>
            <a:spcBef>
              <a:spcPct val="0"/>
            </a:spcBef>
            <a:spcAft>
              <a:spcPct val="35000"/>
            </a:spcAft>
          </a:pPr>
          <a:r>
            <a:rPr lang="en-GB" sz="2700" kern="1200" dirty="0"/>
            <a:t>Papyrus is a piece of paper from the time. They wrote hieroglyphics on the piece of paper[how they used to write in] . It is made from a plant’s stem.</a:t>
          </a:r>
          <a:endParaRPr lang="en-US" sz="2700" kern="1200" dirty="0"/>
        </a:p>
      </dsp:txBody>
      <dsp:txXfrm>
        <a:off x="73032" y="2555059"/>
        <a:ext cx="4831514" cy="23474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6D76-6BF6-4F3C-B772-F88FD3435A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31512E-EC8E-472E-8331-8C97535EE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74E318-DB82-4B41-8AAD-9E2134F93C91}"/>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5" name="Footer Placeholder 4">
            <a:extLst>
              <a:ext uri="{FF2B5EF4-FFF2-40B4-BE49-F238E27FC236}">
                <a16:creationId xmlns:a16="http://schemas.microsoft.com/office/drawing/2014/main" id="{540797CE-F06A-4954-A895-FE6E9945D4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B1FCDF-8299-4248-8E51-5425F7E7CA25}"/>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66369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68138-8F8F-4E0B-9F3B-A16C03B0C7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689550-7634-430A-B0AD-9F53C78F4B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C7A125-DD67-4506-BCEF-A6E11C295AC1}"/>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5" name="Footer Placeholder 4">
            <a:extLst>
              <a:ext uri="{FF2B5EF4-FFF2-40B4-BE49-F238E27FC236}">
                <a16:creationId xmlns:a16="http://schemas.microsoft.com/office/drawing/2014/main" id="{7F428C7C-ED78-413F-9785-4EADC59463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A6BAA1-3D14-4C9A-8770-A7519CC1586B}"/>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311086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07FF79-98A3-4749-9C9F-7D9684A270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C81572-0529-4D13-81D0-5F0CDE7686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3DFFA-88C3-49F8-93B9-DDB938EDDDB6}"/>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5" name="Footer Placeholder 4">
            <a:extLst>
              <a:ext uri="{FF2B5EF4-FFF2-40B4-BE49-F238E27FC236}">
                <a16:creationId xmlns:a16="http://schemas.microsoft.com/office/drawing/2014/main" id="{6FE4C64B-D534-46AC-AD61-91B55382C7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77A9D5-E719-46BF-96A6-DCD100726E92}"/>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233874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3F3F-6C14-4B71-96CC-86B2E5929D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A6B323-7686-4C11-9ED9-32D5E019C7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058BFD-3435-4D18-8005-4082FDF23C31}"/>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5" name="Footer Placeholder 4">
            <a:extLst>
              <a:ext uri="{FF2B5EF4-FFF2-40B4-BE49-F238E27FC236}">
                <a16:creationId xmlns:a16="http://schemas.microsoft.com/office/drawing/2014/main" id="{2DF6B728-8122-42AF-B678-2D1AF1AF0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2EF6BD-266D-4350-BBC6-F55D6D549157}"/>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89207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EEB9C-50D1-4DFC-87FA-AC744E7BFE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3D6AD2-1CB3-47DF-B92E-14963A896C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759BC-2927-4515-B590-705C98B165A6}"/>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5" name="Footer Placeholder 4">
            <a:extLst>
              <a:ext uri="{FF2B5EF4-FFF2-40B4-BE49-F238E27FC236}">
                <a16:creationId xmlns:a16="http://schemas.microsoft.com/office/drawing/2014/main" id="{42D067D3-3FC9-4803-B1A0-E93FE83784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0E7BFF-CF77-43AE-B001-5DF6CA19E354}"/>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2751668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2013-125A-413A-B15C-003FA6B580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5B0BA8-C86C-4A21-AA02-DEB4ED5DDB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93DEF0-1874-4D17-A82A-5602FB679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37C628-CDC4-489B-808B-DB25321BAB39}"/>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6" name="Footer Placeholder 5">
            <a:extLst>
              <a:ext uri="{FF2B5EF4-FFF2-40B4-BE49-F238E27FC236}">
                <a16:creationId xmlns:a16="http://schemas.microsoft.com/office/drawing/2014/main" id="{678B80D7-E400-4393-96E3-0CD2AC3E80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7210E9-EBB5-44D1-A9FD-44D2633DAB81}"/>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44406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CAD1-D5CD-4694-A58B-FF58187033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E93A1D-7F40-4F77-BC78-0EA47ED8AC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1DC3F-6F30-4A96-8E71-FCAFB33BA6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515CED-F8CC-4468-8347-91EDDF23F1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349B97-08FA-4342-BE79-299D6D635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ED14F2-CD24-43C4-A90E-469B581B1312}"/>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8" name="Footer Placeholder 7">
            <a:extLst>
              <a:ext uri="{FF2B5EF4-FFF2-40B4-BE49-F238E27FC236}">
                <a16:creationId xmlns:a16="http://schemas.microsoft.com/office/drawing/2014/main" id="{204EA62A-A00C-4733-92E3-65929BA6B1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068FC9-EAAF-4D89-9244-B5C9F1710320}"/>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258877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D04C-4E0D-4C4B-8B81-F67C96C9C4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8A28DB-F1B7-4021-B056-5B368BFEB463}"/>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4" name="Footer Placeholder 3">
            <a:extLst>
              <a:ext uri="{FF2B5EF4-FFF2-40B4-BE49-F238E27FC236}">
                <a16:creationId xmlns:a16="http://schemas.microsoft.com/office/drawing/2014/main" id="{1C93ED27-7679-465D-87C4-62659A9400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5CC4EB-EDEE-4F97-A46F-BA9FBA6F1EC7}"/>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366163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774D0-FBFC-457D-AF99-78A18841B04A}"/>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3" name="Footer Placeholder 2">
            <a:extLst>
              <a:ext uri="{FF2B5EF4-FFF2-40B4-BE49-F238E27FC236}">
                <a16:creationId xmlns:a16="http://schemas.microsoft.com/office/drawing/2014/main" id="{0C35CE19-FD1D-4CFD-B3C7-D52DBD97D4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81DAD3-565B-4F01-B931-4767ABB29B60}"/>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294682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54FC-C4B5-44BD-8F99-B152E9676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1E3A03-8097-4A2F-A043-E9A28E842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4482AF-6810-4A88-9993-9DFE91F2C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90FE3E-8B5D-4C4D-974C-21E3BC5DCEC1}"/>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6" name="Footer Placeholder 5">
            <a:extLst>
              <a:ext uri="{FF2B5EF4-FFF2-40B4-BE49-F238E27FC236}">
                <a16:creationId xmlns:a16="http://schemas.microsoft.com/office/drawing/2014/main" id="{91C7DC0F-E1F3-4ED4-9C46-8B07B63A59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9632D5-20CF-4404-869A-578D2EE16CEC}"/>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247732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581B-D3FB-45A2-8195-39F36728F1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901BF9-A816-4CEB-8094-E4266D4E0F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A7B61B-B36E-450A-8D40-04ED63F472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94B95-B6B6-4CDE-9884-2FD0B79EF70A}"/>
              </a:ext>
            </a:extLst>
          </p:cNvPr>
          <p:cNvSpPr>
            <a:spLocks noGrp="1"/>
          </p:cNvSpPr>
          <p:nvPr>
            <p:ph type="dt" sz="half" idx="10"/>
          </p:nvPr>
        </p:nvSpPr>
        <p:spPr/>
        <p:txBody>
          <a:bodyPr/>
          <a:lstStyle/>
          <a:p>
            <a:fld id="{4189D3EA-8716-4E18-8B77-2DC2F60D1B7C}" type="datetimeFigureOut">
              <a:rPr lang="en-GB" smtClean="0"/>
              <a:t>13/10/2020</a:t>
            </a:fld>
            <a:endParaRPr lang="en-GB"/>
          </a:p>
        </p:txBody>
      </p:sp>
      <p:sp>
        <p:nvSpPr>
          <p:cNvPr id="6" name="Footer Placeholder 5">
            <a:extLst>
              <a:ext uri="{FF2B5EF4-FFF2-40B4-BE49-F238E27FC236}">
                <a16:creationId xmlns:a16="http://schemas.microsoft.com/office/drawing/2014/main" id="{A15E6249-149E-469C-BA5F-83B46FFB64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C627EC-71A5-4853-9E99-976777647825}"/>
              </a:ext>
            </a:extLst>
          </p:cNvPr>
          <p:cNvSpPr>
            <a:spLocks noGrp="1"/>
          </p:cNvSpPr>
          <p:nvPr>
            <p:ph type="sldNum" sz="quarter" idx="12"/>
          </p:nvPr>
        </p:nvSpPr>
        <p:spPr/>
        <p:txBody>
          <a:bodyPr/>
          <a:lstStyle/>
          <a:p>
            <a:fld id="{AE40B167-B210-4D09-871B-6B2207CCA371}" type="slidenum">
              <a:rPr lang="en-GB" smtClean="0"/>
              <a:t>‹#›</a:t>
            </a:fld>
            <a:endParaRPr lang="en-GB"/>
          </a:p>
        </p:txBody>
      </p:sp>
    </p:spTree>
    <p:extLst>
      <p:ext uri="{BB962C8B-B14F-4D97-AF65-F5344CB8AC3E}">
        <p14:creationId xmlns:p14="http://schemas.microsoft.com/office/powerpoint/2010/main" val="250998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59AA33-AD56-48B9-80CD-B6383CC7DC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B8F249-E1EA-4F9C-A6EB-CDBDA6301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26A855-4A99-4885-AF17-8F62CC43B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9D3EA-8716-4E18-8B77-2DC2F60D1B7C}" type="datetimeFigureOut">
              <a:rPr lang="en-GB" smtClean="0"/>
              <a:t>13/10/2020</a:t>
            </a:fld>
            <a:endParaRPr lang="en-GB"/>
          </a:p>
        </p:txBody>
      </p:sp>
      <p:sp>
        <p:nvSpPr>
          <p:cNvPr id="5" name="Footer Placeholder 4">
            <a:extLst>
              <a:ext uri="{FF2B5EF4-FFF2-40B4-BE49-F238E27FC236}">
                <a16:creationId xmlns:a16="http://schemas.microsoft.com/office/drawing/2014/main" id="{E378AEE8-0653-49AD-B3A0-9504DA7B90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ECC430-4318-4F9F-A22A-9774908EB6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0B167-B210-4D09-871B-6B2207CCA371}" type="slidenum">
              <a:rPr lang="en-GB" smtClean="0"/>
              <a:t>‹#›</a:t>
            </a:fld>
            <a:endParaRPr lang="en-GB"/>
          </a:p>
        </p:txBody>
      </p:sp>
    </p:spTree>
    <p:extLst>
      <p:ext uri="{BB962C8B-B14F-4D97-AF65-F5344CB8AC3E}">
        <p14:creationId xmlns:p14="http://schemas.microsoft.com/office/powerpoint/2010/main" val="1206053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F68F-DA2A-4EE4-BD29-E824DF8005F1}"/>
              </a:ext>
            </a:extLst>
          </p:cNvPr>
          <p:cNvSpPr>
            <a:spLocks noGrp="1"/>
          </p:cNvSpPr>
          <p:nvPr>
            <p:ph type="ctrTitle"/>
          </p:nvPr>
        </p:nvSpPr>
        <p:spPr>
          <a:xfrm>
            <a:off x="1524000" y="1122363"/>
            <a:ext cx="9144000" cy="995195"/>
          </a:xfrm>
        </p:spPr>
        <p:txBody>
          <a:bodyPr/>
          <a:lstStyle/>
          <a:p>
            <a:r>
              <a:rPr lang="en-GB" u="sng" dirty="0">
                <a:solidFill>
                  <a:srgbClr val="FF0000"/>
                </a:solidFill>
                <a:latin typeface="Bubble"/>
              </a:rPr>
              <a:t>Egyptians</a:t>
            </a:r>
            <a:r>
              <a:rPr lang="en-GB" u="sng" dirty="0">
                <a:solidFill>
                  <a:srgbClr val="FF0000"/>
                </a:solidFill>
              </a:rPr>
              <a:t> </a:t>
            </a:r>
          </a:p>
        </p:txBody>
      </p:sp>
      <p:sp>
        <p:nvSpPr>
          <p:cNvPr id="3" name="Subtitle 2">
            <a:extLst>
              <a:ext uri="{FF2B5EF4-FFF2-40B4-BE49-F238E27FC236}">
                <a16:creationId xmlns:a16="http://schemas.microsoft.com/office/drawing/2014/main" id="{F0876784-A218-4ED8-B655-5757F96BEE53}"/>
              </a:ext>
            </a:extLst>
          </p:cNvPr>
          <p:cNvSpPr>
            <a:spLocks noGrp="1"/>
          </p:cNvSpPr>
          <p:nvPr>
            <p:ph type="subTitle" idx="1"/>
          </p:nvPr>
        </p:nvSpPr>
        <p:spPr/>
        <p:txBody>
          <a:bodyPr/>
          <a:lstStyle/>
          <a:p>
            <a:endParaRPr lang="en-GB" dirty="0"/>
          </a:p>
        </p:txBody>
      </p:sp>
      <p:pic>
        <p:nvPicPr>
          <p:cNvPr id="7" name="Picture 6" descr="A close up of a desert&#10;&#10;Description automatically generated">
            <a:extLst>
              <a:ext uri="{FF2B5EF4-FFF2-40B4-BE49-F238E27FC236}">
                <a16:creationId xmlns:a16="http://schemas.microsoft.com/office/drawing/2014/main" id="{0908778A-B553-4D2E-87F1-8050D00052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634192"/>
            <a:ext cx="9203267" cy="3493558"/>
          </a:xfrm>
          <a:prstGeom prst="rect">
            <a:avLst/>
          </a:prstGeom>
        </p:spPr>
      </p:pic>
    </p:spTree>
    <p:extLst>
      <p:ext uri="{BB962C8B-B14F-4D97-AF65-F5344CB8AC3E}">
        <p14:creationId xmlns:p14="http://schemas.microsoft.com/office/powerpoint/2010/main" val="1237792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B73D-2A86-4D78-B5C3-ADE4074BC79C}"/>
              </a:ext>
            </a:extLst>
          </p:cNvPr>
          <p:cNvSpPr>
            <a:spLocks noGrp="1"/>
          </p:cNvSpPr>
          <p:nvPr>
            <p:ph type="ctrTitle"/>
          </p:nvPr>
        </p:nvSpPr>
        <p:spPr>
          <a:xfrm>
            <a:off x="1524000" y="2245809"/>
            <a:ext cx="9144000" cy="1564716"/>
          </a:xfrm>
        </p:spPr>
        <p:txBody>
          <a:bodyPr>
            <a:normAutofit/>
          </a:bodyPr>
          <a:lstStyle/>
          <a:p>
            <a:pPr algn="l"/>
            <a:r>
              <a:rPr lang="en-GB" sz="4800"/>
              <a:t>Where were the Egyptians?</a:t>
            </a:r>
          </a:p>
        </p:txBody>
      </p:sp>
      <p:sp>
        <p:nvSpPr>
          <p:cNvPr id="3" name="Subtitle 2">
            <a:extLst>
              <a:ext uri="{FF2B5EF4-FFF2-40B4-BE49-F238E27FC236}">
                <a16:creationId xmlns:a16="http://schemas.microsoft.com/office/drawing/2014/main" id="{970F8F81-1E29-4BC7-A44C-B9A15F525E7E}"/>
              </a:ext>
            </a:extLst>
          </p:cNvPr>
          <p:cNvSpPr>
            <a:spLocks noGrp="1"/>
          </p:cNvSpPr>
          <p:nvPr>
            <p:ph type="subTitle" idx="1"/>
          </p:nvPr>
        </p:nvSpPr>
        <p:spPr>
          <a:xfrm>
            <a:off x="1524000" y="3947050"/>
            <a:ext cx="9144000" cy="572583"/>
          </a:xfrm>
        </p:spPr>
        <p:txBody>
          <a:bodyPr>
            <a:normAutofit/>
          </a:bodyPr>
          <a:lstStyle/>
          <a:p>
            <a:pPr algn="l"/>
            <a:r>
              <a:rPr lang="en-GB" sz="1700"/>
              <a:t>The Egyptians lived in Egypt and It is located along the along the river Nile in North-east Africa.</a:t>
            </a:r>
          </a:p>
        </p:txBody>
      </p:sp>
      <p:sp>
        <p:nvSpPr>
          <p:cNvPr id="5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9" name="Freeform: Shape 60">
            <a:extLst>
              <a:ext uri="{FF2B5EF4-FFF2-40B4-BE49-F238E27FC236}">
                <a16:creationId xmlns:a16="http://schemas.microsoft.com/office/drawing/2014/main" id="{04DC2037-48A0-4F22-B9D4-8EAEBC780A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70"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2576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37">
            <a:extLst>
              <a:ext uri="{FF2B5EF4-FFF2-40B4-BE49-F238E27FC236}">
                <a16:creationId xmlns:a16="http://schemas.microsoft.com/office/drawing/2014/main"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Rectangle 41">
            <a:extLst>
              <a:ext uri="{FF2B5EF4-FFF2-40B4-BE49-F238E27FC236}">
                <a16:creationId xmlns:a16="http://schemas.microsoft.com/office/drawing/2014/main"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Rectangle 45">
            <a:extLst>
              <a:ext uri="{FF2B5EF4-FFF2-40B4-BE49-F238E27FC236}">
                <a16:creationId xmlns:a16="http://schemas.microsoft.com/office/drawing/2014/main"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8" name="Freeform: Shape 47">
            <a:extLst>
              <a:ext uri="{FF2B5EF4-FFF2-40B4-BE49-F238E27FC236}">
                <a16:creationId xmlns:a16="http://schemas.microsoft.com/office/drawing/2014/main"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469338EA-1024-4FAC-9C07-EAF436373E31}"/>
              </a:ext>
            </a:extLst>
          </p:cNvPr>
          <p:cNvSpPr>
            <a:spLocks noGrp="1"/>
          </p:cNvSpPr>
          <p:nvPr>
            <p:ph type="subTitle" idx="1"/>
          </p:nvPr>
        </p:nvSpPr>
        <p:spPr>
          <a:xfrm>
            <a:off x="4439633" y="4518923"/>
            <a:ext cx="3312734" cy="1141851"/>
          </a:xfrm>
          <a:noFill/>
        </p:spPr>
        <p:txBody>
          <a:bodyPr>
            <a:normAutofit/>
          </a:bodyPr>
          <a:lstStyle/>
          <a:p>
            <a:r>
              <a:rPr lang="en-GB" sz="1600">
                <a:solidFill>
                  <a:srgbClr val="080808"/>
                </a:solidFill>
              </a:rPr>
              <a:t>  Egyptians had a solar calendars and had the same days in a year.they even invented the 135 days in a year.</a:t>
            </a:r>
          </a:p>
          <a:p>
            <a:r>
              <a:rPr lang="en-GB" sz="1600">
                <a:solidFill>
                  <a:srgbClr val="080808"/>
                </a:solidFill>
              </a:rPr>
              <a:t>  </a:t>
            </a:r>
          </a:p>
        </p:txBody>
      </p:sp>
      <p:sp>
        <p:nvSpPr>
          <p:cNvPr id="2" name="Title 1">
            <a:extLst>
              <a:ext uri="{FF2B5EF4-FFF2-40B4-BE49-F238E27FC236}">
                <a16:creationId xmlns:a16="http://schemas.microsoft.com/office/drawing/2014/main" id="{1D6F6359-FB5A-4DC5-94C5-67C1D41E0052}"/>
              </a:ext>
            </a:extLst>
          </p:cNvPr>
          <p:cNvSpPr>
            <a:spLocks noGrp="1"/>
          </p:cNvSpPr>
          <p:nvPr>
            <p:ph type="ctrTitle"/>
          </p:nvPr>
        </p:nvSpPr>
        <p:spPr>
          <a:xfrm>
            <a:off x="3204642" y="2353641"/>
            <a:ext cx="5782716" cy="2150719"/>
          </a:xfrm>
          <a:noFill/>
        </p:spPr>
        <p:txBody>
          <a:bodyPr anchor="ctr">
            <a:normAutofit/>
          </a:bodyPr>
          <a:lstStyle/>
          <a:p>
            <a:r>
              <a:rPr lang="en-GB" sz="3600">
                <a:solidFill>
                  <a:srgbClr val="080808"/>
                </a:solidFill>
              </a:rPr>
              <a:t>Egyptian calendar</a:t>
            </a:r>
          </a:p>
        </p:txBody>
      </p:sp>
      <p:sp>
        <p:nvSpPr>
          <p:cNvPr id="52" name="Freeform: Shape 51">
            <a:extLst>
              <a:ext uri="{FF2B5EF4-FFF2-40B4-BE49-F238E27FC236}">
                <a16:creationId xmlns:a16="http://schemas.microsoft.com/office/drawing/2014/main"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Rectangle 53">
            <a:extLst>
              <a:ext uri="{FF2B5EF4-FFF2-40B4-BE49-F238E27FC236}">
                <a16:creationId xmlns:a16="http://schemas.microsoft.com/office/drawing/2014/main"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4534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5"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D9710E-0758-46A9-ADAD-67E5F5466644}"/>
              </a:ext>
            </a:extLst>
          </p:cNvPr>
          <p:cNvSpPr>
            <a:spLocks noGrp="1"/>
          </p:cNvSpPr>
          <p:nvPr>
            <p:ph type="title"/>
          </p:nvPr>
        </p:nvSpPr>
        <p:spPr>
          <a:xfrm>
            <a:off x="6094105" y="802955"/>
            <a:ext cx="4977976" cy="1454051"/>
          </a:xfrm>
        </p:spPr>
        <p:txBody>
          <a:bodyPr>
            <a:normAutofit/>
          </a:bodyPr>
          <a:lstStyle/>
          <a:p>
            <a:r>
              <a:rPr lang="en-GB">
                <a:solidFill>
                  <a:srgbClr val="000000"/>
                </a:solidFill>
              </a:rPr>
              <a:t>What is a papyrus?</a:t>
            </a:r>
          </a:p>
        </p:txBody>
      </p:sp>
      <p:sp>
        <p:nvSpPr>
          <p:cNvPr id="2056"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Papyrus - Wikipedia">
            <a:extLst>
              <a:ext uri="{FF2B5EF4-FFF2-40B4-BE49-F238E27FC236}">
                <a16:creationId xmlns:a16="http://schemas.microsoft.com/office/drawing/2014/main" id="{3DE26D40-8BB8-4611-AD8C-F5CE0F11BBC0}"/>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9229" r="21975"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graphicFrame>
        <p:nvGraphicFramePr>
          <p:cNvPr id="5" name="Content Placeholder 2">
            <a:extLst>
              <a:ext uri="{FF2B5EF4-FFF2-40B4-BE49-F238E27FC236}">
                <a16:creationId xmlns:a16="http://schemas.microsoft.com/office/drawing/2014/main" id="{40C582F6-FCA1-43C6-841E-53E770B7EECB}"/>
              </a:ext>
            </a:extLst>
          </p:cNvPr>
          <p:cNvGraphicFramePr>
            <a:graphicFrameLocks noGrp="1"/>
          </p:cNvGraphicFramePr>
          <p:nvPr>
            <p:ph idx="1"/>
            <p:extLst>
              <p:ext uri="{D42A27DB-BD31-4B8C-83A1-F6EECF244321}">
                <p14:modId xmlns:p14="http://schemas.microsoft.com/office/powerpoint/2010/main" val="4292203926"/>
              </p:ext>
            </p:extLst>
          </p:nvPr>
        </p:nvGraphicFramePr>
        <p:xfrm>
          <a:off x="6252352" y="457201"/>
          <a:ext cx="4977578" cy="49869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7854856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BD9-1C80-40CE-BCCE-3CB2F0737D29}"/>
              </a:ext>
            </a:extLst>
          </p:cNvPr>
          <p:cNvSpPr>
            <a:spLocks noGrp="1"/>
          </p:cNvSpPr>
          <p:nvPr>
            <p:ph type="title"/>
          </p:nvPr>
        </p:nvSpPr>
        <p:spPr>
          <a:xfrm>
            <a:off x="762001" y="803325"/>
            <a:ext cx="5314536" cy="1325563"/>
          </a:xfrm>
        </p:spPr>
        <p:txBody>
          <a:bodyPr>
            <a:normAutofit/>
          </a:bodyPr>
          <a:lstStyle/>
          <a:p>
            <a:r>
              <a:rPr lang="en-GB"/>
              <a:t>Pyramids </a:t>
            </a:r>
            <a:endParaRPr lang="en-GB" dirty="0"/>
          </a:p>
        </p:txBody>
      </p:sp>
      <p:sp>
        <p:nvSpPr>
          <p:cNvPr id="3" name="Content Placeholder 2">
            <a:extLst>
              <a:ext uri="{FF2B5EF4-FFF2-40B4-BE49-F238E27FC236}">
                <a16:creationId xmlns:a16="http://schemas.microsoft.com/office/drawing/2014/main" id="{AB316652-06F8-4852-8354-109D1096F792}"/>
              </a:ext>
            </a:extLst>
          </p:cNvPr>
          <p:cNvSpPr>
            <a:spLocks noGrp="1"/>
          </p:cNvSpPr>
          <p:nvPr>
            <p:ph idx="1"/>
          </p:nvPr>
        </p:nvSpPr>
        <p:spPr>
          <a:xfrm>
            <a:off x="762000" y="2279018"/>
            <a:ext cx="5314543" cy="3375920"/>
          </a:xfrm>
        </p:spPr>
        <p:txBody>
          <a:bodyPr anchor="t">
            <a:normAutofit/>
          </a:bodyPr>
          <a:lstStyle/>
          <a:p>
            <a:pPr marL="0" indent="0">
              <a:buNone/>
            </a:pPr>
            <a:r>
              <a:rPr lang="en-GB" sz="1800"/>
              <a:t>Pyramids were made when king thutmos was the pharaoh.  It was built for religious purposes.  The pyramids were built in Giza. The pyramids of Giza points to North. They had some small ones near the Nile river.</a:t>
            </a:r>
          </a:p>
        </p:txBody>
      </p:sp>
      <p:sp>
        <p:nvSpPr>
          <p:cNvPr id="12"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sunset over a fire&#10;&#10;Description automatically generated">
            <a:extLst>
              <a:ext uri="{FF2B5EF4-FFF2-40B4-BE49-F238E27FC236}">
                <a16:creationId xmlns:a16="http://schemas.microsoft.com/office/drawing/2014/main" id="{D98FD11B-B2BC-4567-B213-7C70036B3DAE}"/>
              </a:ext>
            </a:extLst>
          </p:cNvPr>
          <p:cNvPicPr>
            <a:picLocks noChangeAspect="1"/>
          </p:cNvPicPr>
          <p:nvPr/>
        </p:nvPicPr>
        <p:blipFill rotWithShape="1">
          <a:blip r:embed="rId2">
            <a:extLst>
              <a:ext uri="{28A0092B-C50C-407E-A947-70E740481C1C}">
                <a14:useLocalDpi xmlns:a14="http://schemas.microsoft.com/office/drawing/2010/main" val="0"/>
              </a:ext>
            </a:extLst>
          </a:blip>
          <a:srcRect r="18362" b="2"/>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2183957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1">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Shape 27">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CA0458B-D7CD-47E5-9BC3-D541FF7EE3D5}"/>
              </a:ext>
            </a:extLst>
          </p:cNvPr>
          <p:cNvSpPr>
            <a:spLocks noGrp="1"/>
          </p:cNvSpPr>
          <p:nvPr>
            <p:ph type="title"/>
          </p:nvPr>
        </p:nvSpPr>
        <p:spPr>
          <a:xfrm>
            <a:off x="934872" y="982272"/>
            <a:ext cx="3388419" cy="4560970"/>
          </a:xfrm>
        </p:spPr>
        <p:txBody>
          <a:bodyPr>
            <a:normAutofit/>
          </a:bodyPr>
          <a:lstStyle/>
          <a:p>
            <a:r>
              <a:rPr lang="en-GB" sz="4000">
                <a:solidFill>
                  <a:srgbClr val="FFFFFF"/>
                </a:solidFill>
              </a:rPr>
              <a:t>fun facts </a:t>
            </a:r>
          </a:p>
        </p:txBody>
      </p:sp>
      <p:sp>
        <p:nvSpPr>
          <p:cNvPr id="42"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C2A3C8B2-0AF3-43EF-9967-F1743E0E904B}"/>
              </a:ext>
            </a:extLst>
          </p:cNvPr>
          <p:cNvSpPr>
            <a:spLocks noGrp="1"/>
          </p:cNvSpPr>
          <p:nvPr>
            <p:ph idx="1"/>
          </p:nvPr>
        </p:nvSpPr>
        <p:spPr>
          <a:xfrm>
            <a:off x="5221862" y="1719618"/>
            <a:ext cx="5948831" cy="4334629"/>
          </a:xfrm>
        </p:spPr>
        <p:txBody>
          <a:bodyPr anchor="ctr">
            <a:normAutofit/>
          </a:bodyPr>
          <a:lstStyle/>
          <a:p>
            <a:r>
              <a:rPr lang="en-GB" sz="2400" dirty="0">
                <a:solidFill>
                  <a:srgbClr val="FEFFFF"/>
                </a:solidFill>
              </a:rPr>
              <a:t>The Egyptian men and women wore makeup.</a:t>
            </a:r>
          </a:p>
          <a:p>
            <a:endParaRPr lang="en-GB" sz="2400" dirty="0">
              <a:solidFill>
                <a:srgbClr val="FEFFFF"/>
              </a:solidFill>
            </a:endParaRPr>
          </a:p>
          <a:p>
            <a:r>
              <a:rPr lang="en-GB" sz="2400" dirty="0">
                <a:solidFill>
                  <a:srgbClr val="FEFFFF"/>
                </a:solidFill>
              </a:rPr>
              <a:t>Tutankhamen died in a young age.</a:t>
            </a:r>
          </a:p>
          <a:p>
            <a:r>
              <a:rPr lang="en-GB" sz="2400" dirty="0">
                <a:solidFill>
                  <a:srgbClr val="FEFFFF"/>
                </a:solidFill>
              </a:rPr>
              <a:t>They used mouldy bread to heal infections. </a:t>
            </a:r>
          </a:p>
          <a:p>
            <a:r>
              <a:rPr lang="en-GB" sz="2400" dirty="0">
                <a:solidFill>
                  <a:srgbClr val="FEFFFF"/>
                </a:solidFill>
              </a:rPr>
              <a:t>They were one of the first civilians to invent writing</a:t>
            </a:r>
          </a:p>
          <a:p>
            <a:r>
              <a:rPr lang="en-GB" sz="2400" dirty="0">
                <a:solidFill>
                  <a:srgbClr val="FEFFFF"/>
                </a:solidFill>
              </a:rPr>
              <a:t>They take  a major role in the bible.</a:t>
            </a:r>
          </a:p>
          <a:p>
            <a:r>
              <a:rPr lang="en-GB" sz="2400" dirty="0">
                <a:solidFill>
                  <a:srgbClr val="FEFFFF"/>
                </a:solidFill>
              </a:rPr>
              <a:t>Egyptians really mummified their pets!</a:t>
            </a:r>
          </a:p>
        </p:txBody>
      </p:sp>
    </p:spTree>
    <p:extLst>
      <p:ext uri="{BB962C8B-B14F-4D97-AF65-F5344CB8AC3E}">
        <p14:creationId xmlns:p14="http://schemas.microsoft.com/office/powerpoint/2010/main" val="4140598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2087-414C-4983-93D3-7500A8A009FF}"/>
              </a:ext>
            </a:extLst>
          </p:cNvPr>
          <p:cNvSpPr>
            <a:spLocks noGrp="1"/>
          </p:cNvSpPr>
          <p:nvPr>
            <p:ph type="title"/>
          </p:nvPr>
        </p:nvSpPr>
        <p:spPr>
          <a:xfrm>
            <a:off x="804673" y="1445494"/>
            <a:ext cx="3616856" cy="4376572"/>
          </a:xfrm>
        </p:spPr>
        <p:txBody>
          <a:bodyPr anchor="ctr">
            <a:normAutofit/>
          </a:bodyPr>
          <a:lstStyle/>
          <a:p>
            <a:r>
              <a:rPr lang="en-GB" sz="4800"/>
              <a:t>Fun facts</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A761D7EA-D6DE-4DDA-A7D6-9DADDAECC663}"/>
              </a:ext>
            </a:extLst>
          </p:cNvPr>
          <p:cNvSpPr>
            <a:spLocks noGrp="1"/>
          </p:cNvSpPr>
          <p:nvPr>
            <p:ph idx="1"/>
          </p:nvPr>
        </p:nvSpPr>
        <p:spPr>
          <a:xfrm>
            <a:off x="6096000" y="1399032"/>
            <a:ext cx="5501834" cy="4471416"/>
          </a:xfrm>
        </p:spPr>
        <p:txBody>
          <a:bodyPr anchor="ctr">
            <a:normAutofit/>
          </a:bodyPr>
          <a:lstStyle/>
          <a:p>
            <a:r>
              <a:rPr lang="en-GB" sz="2200">
                <a:solidFill>
                  <a:schemeClr val="bg1"/>
                </a:solidFill>
              </a:rPr>
              <a:t>Wives were sometimes buried alive!</a:t>
            </a:r>
          </a:p>
          <a:p>
            <a:r>
              <a:rPr lang="en-GB" sz="2200">
                <a:solidFill>
                  <a:schemeClr val="bg1"/>
                </a:solidFill>
              </a:rPr>
              <a:t>There really was a royal bottom wiper!</a:t>
            </a:r>
          </a:p>
          <a:p>
            <a:r>
              <a:rPr lang="en-GB" sz="2200">
                <a:solidFill>
                  <a:schemeClr val="bg1"/>
                </a:solidFill>
              </a:rPr>
              <a:t>Pharoh’s kept there hair covered</a:t>
            </a:r>
          </a:p>
          <a:p>
            <a:endParaRPr lang="en-GB" sz="2200">
              <a:solidFill>
                <a:schemeClr val="bg1"/>
              </a:solidFill>
            </a:endParaRPr>
          </a:p>
        </p:txBody>
      </p:sp>
    </p:spTree>
    <p:extLst>
      <p:ext uri="{BB962C8B-B14F-4D97-AF65-F5344CB8AC3E}">
        <p14:creationId xmlns:p14="http://schemas.microsoft.com/office/powerpoint/2010/main" val="385332516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286CFBA1638C459A937988796EC0FA" ma:contentTypeVersion="13" ma:contentTypeDescription="Create a new document." ma:contentTypeScope="" ma:versionID="288dacd43c57550698baa9ec20b0e351">
  <xsd:schema xmlns:xsd="http://www.w3.org/2001/XMLSchema" xmlns:xs="http://www.w3.org/2001/XMLSchema" xmlns:p="http://schemas.microsoft.com/office/2006/metadata/properties" xmlns:ns3="a196651b-54cc-473c-8301-41ddb9853eb2" xmlns:ns4="77320faa-9923-424b-9663-3e50e913f256" targetNamespace="http://schemas.microsoft.com/office/2006/metadata/properties" ma:root="true" ma:fieldsID="8ea781eadf9989abd6768349213bade1" ns3:_="" ns4:_="">
    <xsd:import namespace="a196651b-54cc-473c-8301-41ddb9853eb2"/>
    <xsd:import namespace="77320faa-9923-424b-9663-3e50e913f25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96651b-54cc-473c-8301-41ddb9853eb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320faa-9923-424b-9663-3e50e913f256"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79F820-4389-4900-8D89-4FD2CA533F69}">
  <ds:schemaRefs>
    <ds:schemaRef ds:uri="http://schemas.microsoft.com/office/infopath/2007/PartnerControls"/>
    <ds:schemaRef ds:uri="http://purl.org/dc/terms/"/>
    <ds:schemaRef ds:uri="http://schemas.microsoft.com/office/2006/documentManagement/types"/>
    <ds:schemaRef ds:uri="http://purl.org/dc/elements/1.1/"/>
    <ds:schemaRef ds:uri="a196651b-54cc-473c-8301-41ddb9853eb2"/>
    <ds:schemaRef ds:uri="http://schemas.openxmlformats.org/package/2006/metadata/core-properties"/>
    <ds:schemaRef ds:uri="77320faa-9923-424b-9663-3e50e913f256"/>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31D8201-79DC-40BA-84CA-C64791507D72}">
  <ds:schemaRefs>
    <ds:schemaRef ds:uri="http://schemas.microsoft.com/sharepoint/v3/contenttype/forms"/>
  </ds:schemaRefs>
</ds:datastoreItem>
</file>

<file path=customXml/itemProps3.xml><?xml version="1.0" encoding="utf-8"?>
<ds:datastoreItem xmlns:ds="http://schemas.openxmlformats.org/officeDocument/2006/customXml" ds:itemID="{75C98F32-06BC-4F2B-A40C-BC4A87856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96651b-54cc-473c-8301-41ddb9853eb2"/>
    <ds:schemaRef ds:uri="77320faa-9923-424b-9663-3e50e913f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43</TotalTime>
  <Words>203</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Bubble</vt:lpstr>
      <vt:lpstr>Calibri</vt:lpstr>
      <vt:lpstr>Calibri Light</vt:lpstr>
      <vt:lpstr>Office Theme</vt:lpstr>
      <vt:lpstr>Egyptians </vt:lpstr>
      <vt:lpstr>Where were the Egyptians?</vt:lpstr>
      <vt:lpstr>Egyptian calendar</vt:lpstr>
      <vt:lpstr>What is a papyrus?</vt:lpstr>
      <vt:lpstr>Pyramids </vt:lpstr>
      <vt:lpstr>fun facts </vt:lpstr>
      <vt:lpstr>Fun facts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Egyptians</dc:title>
  <dc:creator>Pankaj Shah</dc:creator>
  <cp:lastModifiedBy>Hardy, Megan</cp:lastModifiedBy>
  <cp:revision>7</cp:revision>
  <dcterms:created xsi:type="dcterms:W3CDTF">2020-10-12T18:45:26Z</dcterms:created>
  <dcterms:modified xsi:type="dcterms:W3CDTF">2020-10-13T13:10:47Z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0x010100FE286CFBA1638C459A937988796EC0FA</vt:lpwstr>
  </property>
</Properties>
</file>