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0" r:id="rId4"/>
    <p:sldId id="258" r:id="rId5"/>
    <p:sldId id="291" r:id="rId6"/>
    <p:sldId id="292" r:id="rId7"/>
    <p:sldId id="293" r:id="rId8"/>
    <p:sldId id="259" r:id="rId9"/>
    <p:sldId id="288" r:id="rId10"/>
    <p:sldId id="281" r:id="rId11"/>
    <p:sldId id="287" r:id="rId12"/>
    <p:sldId id="282" r:id="rId13"/>
    <p:sldId id="260" r:id="rId14"/>
    <p:sldId id="26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67" d="100"/>
          <a:sy n="67" d="100"/>
        </p:scale>
        <p:origin x="56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5FD1B-4331-4718-8E52-120664D858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699E627-FF9D-4D63-851D-3757C73294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7F2A707-E86D-4D80-B41A-019CC25922D4}"/>
              </a:ext>
            </a:extLst>
          </p:cNvPr>
          <p:cNvSpPr>
            <a:spLocks noGrp="1"/>
          </p:cNvSpPr>
          <p:nvPr>
            <p:ph type="dt" sz="half" idx="10"/>
          </p:nvPr>
        </p:nvSpPr>
        <p:spPr/>
        <p:txBody>
          <a:bodyPr/>
          <a:lstStyle/>
          <a:p>
            <a:fld id="{33799D9D-2001-41FC-AA96-7F212C2C199A}" type="datetimeFigureOut">
              <a:rPr lang="en-GB" smtClean="0"/>
              <a:t>08/11/2020</a:t>
            </a:fld>
            <a:endParaRPr lang="en-GB"/>
          </a:p>
        </p:txBody>
      </p:sp>
      <p:sp>
        <p:nvSpPr>
          <p:cNvPr id="5" name="Footer Placeholder 4">
            <a:extLst>
              <a:ext uri="{FF2B5EF4-FFF2-40B4-BE49-F238E27FC236}">
                <a16:creationId xmlns:a16="http://schemas.microsoft.com/office/drawing/2014/main" id="{7FE3082A-6E5E-4FBF-9F59-D73B3908A2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96EFFA-FC45-4C8A-B01A-1ED246F3D5BA}"/>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3762774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2FA2B-4EDD-444A-B58D-DBB2D5E8E45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832A95-A28B-4078-BF53-453ADAF572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D8CAE9-F432-427A-8072-58F6F8ED433D}"/>
              </a:ext>
            </a:extLst>
          </p:cNvPr>
          <p:cNvSpPr>
            <a:spLocks noGrp="1"/>
          </p:cNvSpPr>
          <p:nvPr>
            <p:ph type="dt" sz="half" idx="10"/>
          </p:nvPr>
        </p:nvSpPr>
        <p:spPr/>
        <p:txBody>
          <a:bodyPr/>
          <a:lstStyle/>
          <a:p>
            <a:fld id="{33799D9D-2001-41FC-AA96-7F212C2C199A}" type="datetimeFigureOut">
              <a:rPr lang="en-GB" smtClean="0"/>
              <a:t>08/11/2020</a:t>
            </a:fld>
            <a:endParaRPr lang="en-GB"/>
          </a:p>
        </p:txBody>
      </p:sp>
      <p:sp>
        <p:nvSpPr>
          <p:cNvPr id="5" name="Footer Placeholder 4">
            <a:extLst>
              <a:ext uri="{FF2B5EF4-FFF2-40B4-BE49-F238E27FC236}">
                <a16:creationId xmlns:a16="http://schemas.microsoft.com/office/drawing/2014/main" id="{6D36272C-2F59-427E-A389-C8D9F501A6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E06C6A-A29A-4D30-BDE7-3E8ED60A8629}"/>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1059050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C1F85C-510E-469E-874B-D4B825AD8CE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1E1CD19-2739-45DA-90FD-2F36909079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440C82-6810-4863-8E38-85AA90679C6E}"/>
              </a:ext>
            </a:extLst>
          </p:cNvPr>
          <p:cNvSpPr>
            <a:spLocks noGrp="1"/>
          </p:cNvSpPr>
          <p:nvPr>
            <p:ph type="dt" sz="half" idx="10"/>
          </p:nvPr>
        </p:nvSpPr>
        <p:spPr/>
        <p:txBody>
          <a:bodyPr/>
          <a:lstStyle/>
          <a:p>
            <a:fld id="{33799D9D-2001-41FC-AA96-7F212C2C199A}" type="datetimeFigureOut">
              <a:rPr lang="en-GB" smtClean="0"/>
              <a:t>08/11/2020</a:t>
            </a:fld>
            <a:endParaRPr lang="en-GB"/>
          </a:p>
        </p:txBody>
      </p:sp>
      <p:sp>
        <p:nvSpPr>
          <p:cNvPr id="5" name="Footer Placeholder 4">
            <a:extLst>
              <a:ext uri="{FF2B5EF4-FFF2-40B4-BE49-F238E27FC236}">
                <a16:creationId xmlns:a16="http://schemas.microsoft.com/office/drawing/2014/main" id="{DE7E5F1C-5D99-4E94-B765-13260290D2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DC7A35-30A4-4525-9166-CF4DDD52F67E}"/>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1220343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DDCD0-02C6-4EBA-9FE5-D8F6A383979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E8B705-F1F3-4EC4-A550-32D100729E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00AE59-4412-4C75-9728-C0DE227B4014}"/>
              </a:ext>
            </a:extLst>
          </p:cNvPr>
          <p:cNvSpPr>
            <a:spLocks noGrp="1"/>
          </p:cNvSpPr>
          <p:nvPr>
            <p:ph type="dt" sz="half" idx="10"/>
          </p:nvPr>
        </p:nvSpPr>
        <p:spPr/>
        <p:txBody>
          <a:bodyPr/>
          <a:lstStyle/>
          <a:p>
            <a:fld id="{33799D9D-2001-41FC-AA96-7F212C2C199A}" type="datetimeFigureOut">
              <a:rPr lang="en-GB" smtClean="0"/>
              <a:t>08/11/2020</a:t>
            </a:fld>
            <a:endParaRPr lang="en-GB"/>
          </a:p>
        </p:txBody>
      </p:sp>
      <p:sp>
        <p:nvSpPr>
          <p:cNvPr id="5" name="Footer Placeholder 4">
            <a:extLst>
              <a:ext uri="{FF2B5EF4-FFF2-40B4-BE49-F238E27FC236}">
                <a16:creationId xmlns:a16="http://schemas.microsoft.com/office/drawing/2014/main" id="{1F8D1906-D756-4F80-A381-7C5B19A6AE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7816AE-C510-40F2-B2DF-986FBA02B3FF}"/>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254654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4DF82-332F-4ACE-ACE7-B088BC1AAA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7AD48D9-15E9-4AFB-B63D-8BE83A6684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0899F7-4C94-44C7-94AC-8AC47154927E}"/>
              </a:ext>
            </a:extLst>
          </p:cNvPr>
          <p:cNvSpPr>
            <a:spLocks noGrp="1"/>
          </p:cNvSpPr>
          <p:nvPr>
            <p:ph type="dt" sz="half" idx="10"/>
          </p:nvPr>
        </p:nvSpPr>
        <p:spPr/>
        <p:txBody>
          <a:bodyPr/>
          <a:lstStyle/>
          <a:p>
            <a:fld id="{33799D9D-2001-41FC-AA96-7F212C2C199A}" type="datetimeFigureOut">
              <a:rPr lang="en-GB" smtClean="0"/>
              <a:t>08/11/2020</a:t>
            </a:fld>
            <a:endParaRPr lang="en-GB"/>
          </a:p>
        </p:txBody>
      </p:sp>
      <p:sp>
        <p:nvSpPr>
          <p:cNvPr id="5" name="Footer Placeholder 4">
            <a:extLst>
              <a:ext uri="{FF2B5EF4-FFF2-40B4-BE49-F238E27FC236}">
                <a16:creationId xmlns:a16="http://schemas.microsoft.com/office/drawing/2014/main" id="{D9A7AA5C-EFA8-46BC-BACF-4B12F92AF2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6DFA63-2EC9-4171-93FD-44D1E31425B7}"/>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516642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C8DF4-100C-4213-801D-1BD9232EDC0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8F6A9A-9526-4AD1-8AF1-3FEC7A6AE3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6AE4BE8-D64C-47EA-849D-945B4876D9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20E4E3-9948-418E-9517-3D1713427065}"/>
              </a:ext>
            </a:extLst>
          </p:cNvPr>
          <p:cNvSpPr>
            <a:spLocks noGrp="1"/>
          </p:cNvSpPr>
          <p:nvPr>
            <p:ph type="dt" sz="half" idx="10"/>
          </p:nvPr>
        </p:nvSpPr>
        <p:spPr/>
        <p:txBody>
          <a:bodyPr/>
          <a:lstStyle/>
          <a:p>
            <a:fld id="{33799D9D-2001-41FC-AA96-7F212C2C199A}" type="datetimeFigureOut">
              <a:rPr lang="en-GB" smtClean="0"/>
              <a:t>08/11/2020</a:t>
            </a:fld>
            <a:endParaRPr lang="en-GB"/>
          </a:p>
        </p:txBody>
      </p:sp>
      <p:sp>
        <p:nvSpPr>
          <p:cNvPr id="6" name="Footer Placeholder 5">
            <a:extLst>
              <a:ext uri="{FF2B5EF4-FFF2-40B4-BE49-F238E27FC236}">
                <a16:creationId xmlns:a16="http://schemas.microsoft.com/office/drawing/2014/main" id="{DAFB54CD-7811-4324-A44A-D0B4DFBFA01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2AFBAC7-11BE-4C0E-91E7-E77B8E474298}"/>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1461922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D754D-F169-4E0D-9A1A-6DA56776BC5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6CD80A5-8981-4045-B955-3F5D323391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E9DA3E-C5B9-4F20-9094-E827EB4046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0F54156-45EE-44C0-8BFF-C60B42E94E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E4AD7B-B4DA-476A-BCF9-BB95EECBD0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7067DDB-B594-466A-81C5-D31B93EA0E27}"/>
              </a:ext>
            </a:extLst>
          </p:cNvPr>
          <p:cNvSpPr>
            <a:spLocks noGrp="1"/>
          </p:cNvSpPr>
          <p:nvPr>
            <p:ph type="dt" sz="half" idx="10"/>
          </p:nvPr>
        </p:nvSpPr>
        <p:spPr/>
        <p:txBody>
          <a:bodyPr/>
          <a:lstStyle/>
          <a:p>
            <a:fld id="{33799D9D-2001-41FC-AA96-7F212C2C199A}" type="datetimeFigureOut">
              <a:rPr lang="en-GB" smtClean="0"/>
              <a:t>08/11/2020</a:t>
            </a:fld>
            <a:endParaRPr lang="en-GB"/>
          </a:p>
        </p:txBody>
      </p:sp>
      <p:sp>
        <p:nvSpPr>
          <p:cNvPr id="8" name="Footer Placeholder 7">
            <a:extLst>
              <a:ext uri="{FF2B5EF4-FFF2-40B4-BE49-F238E27FC236}">
                <a16:creationId xmlns:a16="http://schemas.microsoft.com/office/drawing/2014/main" id="{C592ED49-DF0A-461C-863A-C7536E719A1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8E8CE73-1597-4EAE-A7D1-7ECB3EB415D2}"/>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3545796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B3D1D-2DC7-4502-AC6A-FAECF558AAD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50F83E2-62E1-44A0-B88E-8C8275871174}"/>
              </a:ext>
            </a:extLst>
          </p:cNvPr>
          <p:cNvSpPr>
            <a:spLocks noGrp="1"/>
          </p:cNvSpPr>
          <p:nvPr>
            <p:ph type="dt" sz="half" idx="10"/>
          </p:nvPr>
        </p:nvSpPr>
        <p:spPr/>
        <p:txBody>
          <a:bodyPr/>
          <a:lstStyle/>
          <a:p>
            <a:fld id="{33799D9D-2001-41FC-AA96-7F212C2C199A}" type="datetimeFigureOut">
              <a:rPr lang="en-GB" smtClean="0"/>
              <a:t>08/11/2020</a:t>
            </a:fld>
            <a:endParaRPr lang="en-GB"/>
          </a:p>
        </p:txBody>
      </p:sp>
      <p:sp>
        <p:nvSpPr>
          <p:cNvPr id="4" name="Footer Placeholder 3">
            <a:extLst>
              <a:ext uri="{FF2B5EF4-FFF2-40B4-BE49-F238E27FC236}">
                <a16:creationId xmlns:a16="http://schemas.microsoft.com/office/drawing/2014/main" id="{D78843D8-A8D1-42F5-9DDC-F174A50B058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526E6F0-F252-4CC5-9635-40C6998344DE}"/>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2264852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5E1413-C1DF-4398-A78A-7040F9608537}"/>
              </a:ext>
            </a:extLst>
          </p:cNvPr>
          <p:cNvSpPr>
            <a:spLocks noGrp="1"/>
          </p:cNvSpPr>
          <p:nvPr>
            <p:ph type="dt" sz="half" idx="10"/>
          </p:nvPr>
        </p:nvSpPr>
        <p:spPr/>
        <p:txBody>
          <a:bodyPr/>
          <a:lstStyle/>
          <a:p>
            <a:fld id="{33799D9D-2001-41FC-AA96-7F212C2C199A}" type="datetimeFigureOut">
              <a:rPr lang="en-GB" smtClean="0"/>
              <a:t>08/11/2020</a:t>
            </a:fld>
            <a:endParaRPr lang="en-GB"/>
          </a:p>
        </p:txBody>
      </p:sp>
      <p:sp>
        <p:nvSpPr>
          <p:cNvPr id="3" name="Footer Placeholder 2">
            <a:extLst>
              <a:ext uri="{FF2B5EF4-FFF2-40B4-BE49-F238E27FC236}">
                <a16:creationId xmlns:a16="http://schemas.microsoft.com/office/drawing/2014/main" id="{F25B5965-EA9B-482C-84EC-88ED52E4D3D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B0B9DBD-818D-4177-B892-291315E3FCAF}"/>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2264639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71628-211E-4A79-94A6-DDA87ADA35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90A5E2B-DEBD-4CFA-B66A-2F16E77390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4212547-588F-4624-9B49-B7703A22D6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43D6E5-30C4-473B-98BA-A5B1230AF6D3}"/>
              </a:ext>
            </a:extLst>
          </p:cNvPr>
          <p:cNvSpPr>
            <a:spLocks noGrp="1"/>
          </p:cNvSpPr>
          <p:nvPr>
            <p:ph type="dt" sz="half" idx="10"/>
          </p:nvPr>
        </p:nvSpPr>
        <p:spPr/>
        <p:txBody>
          <a:bodyPr/>
          <a:lstStyle/>
          <a:p>
            <a:fld id="{33799D9D-2001-41FC-AA96-7F212C2C199A}" type="datetimeFigureOut">
              <a:rPr lang="en-GB" smtClean="0"/>
              <a:t>08/11/2020</a:t>
            </a:fld>
            <a:endParaRPr lang="en-GB"/>
          </a:p>
        </p:txBody>
      </p:sp>
      <p:sp>
        <p:nvSpPr>
          <p:cNvPr id="6" name="Footer Placeholder 5">
            <a:extLst>
              <a:ext uri="{FF2B5EF4-FFF2-40B4-BE49-F238E27FC236}">
                <a16:creationId xmlns:a16="http://schemas.microsoft.com/office/drawing/2014/main" id="{628124AE-11EA-4FE2-9FC2-FD0F67C3E9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7A6E84D-C3B1-4A00-B13A-76D9AE595D3E}"/>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1272818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BDAC7-D9E4-4069-9957-B461C0BD7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2EB1784-06D6-4EC9-A872-54C5B38417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ABBA0D2-0559-41EA-8238-1ABC7A155F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602930-532D-4DA9-8A17-821685546B03}"/>
              </a:ext>
            </a:extLst>
          </p:cNvPr>
          <p:cNvSpPr>
            <a:spLocks noGrp="1"/>
          </p:cNvSpPr>
          <p:nvPr>
            <p:ph type="dt" sz="half" idx="10"/>
          </p:nvPr>
        </p:nvSpPr>
        <p:spPr/>
        <p:txBody>
          <a:bodyPr/>
          <a:lstStyle/>
          <a:p>
            <a:fld id="{33799D9D-2001-41FC-AA96-7F212C2C199A}" type="datetimeFigureOut">
              <a:rPr lang="en-GB" smtClean="0"/>
              <a:t>08/11/2020</a:t>
            </a:fld>
            <a:endParaRPr lang="en-GB"/>
          </a:p>
        </p:txBody>
      </p:sp>
      <p:sp>
        <p:nvSpPr>
          <p:cNvPr id="6" name="Footer Placeholder 5">
            <a:extLst>
              <a:ext uri="{FF2B5EF4-FFF2-40B4-BE49-F238E27FC236}">
                <a16:creationId xmlns:a16="http://schemas.microsoft.com/office/drawing/2014/main" id="{4DDC92C5-2B96-4C48-9F26-C40EA05E75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DA0E1C-1C75-48DA-9640-16A264F564DF}"/>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2779504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2B6FF0-9F65-4CA9-8D61-3C20D5909F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7315BB-792F-45FF-8F46-AEE22E3204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90086D-05A9-4D82-A8D4-E5DB15F13F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799D9D-2001-41FC-AA96-7F212C2C199A}" type="datetimeFigureOut">
              <a:rPr lang="en-GB" smtClean="0"/>
              <a:t>08/11/2020</a:t>
            </a:fld>
            <a:endParaRPr lang="en-GB"/>
          </a:p>
        </p:txBody>
      </p:sp>
      <p:sp>
        <p:nvSpPr>
          <p:cNvPr id="5" name="Footer Placeholder 4">
            <a:extLst>
              <a:ext uri="{FF2B5EF4-FFF2-40B4-BE49-F238E27FC236}">
                <a16:creationId xmlns:a16="http://schemas.microsoft.com/office/drawing/2014/main" id="{E2E0D0B1-4103-4166-8E09-A4CA29AABE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B02BA0A-A9D7-41D1-89E6-F11A332A4B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D5544-F780-4D72-805F-9CF8A4B73E45}" type="slidenum">
              <a:rPr lang="en-GB" smtClean="0"/>
              <a:t>‹#›</a:t>
            </a:fld>
            <a:endParaRPr lang="en-GB"/>
          </a:p>
        </p:txBody>
      </p:sp>
    </p:spTree>
    <p:extLst>
      <p:ext uri="{BB962C8B-B14F-4D97-AF65-F5344CB8AC3E}">
        <p14:creationId xmlns:p14="http://schemas.microsoft.com/office/powerpoint/2010/main" val="1188688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kids.kiddle.co/Henri_Matisse" TargetMode="External"/><Relationship Id="rId7" Type="http://schemas.openxmlformats.org/officeDocument/2006/relationships/image" Target="../media/image18.png"/><Relationship Id="rId2" Type="http://schemas.openxmlformats.org/officeDocument/2006/relationships/hyperlink" Target="https://www.ducksters.com/biography/artists/henri_matisse.php" TargetMode="Externa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primaryfacts.com/845/10-henri-matisse-fact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2A1DF8-5B7B-4FB5-B512-3825EA850B61}"/>
              </a:ext>
            </a:extLst>
          </p:cNvPr>
          <p:cNvSpPr txBox="1"/>
          <p:nvPr/>
        </p:nvSpPr>
        <p:spPr>
          <a:xfrm>
            <a:off x="419100" y="476250"/>
            <a:ext cx="11125200" cy="5632311"/>
          </a:xfrm>
          <a:prstGeom prst="rect">
            <a:avLst/>
          </a:prstGeom>
          <a:noFill/>
        </p:spPr>
        <p:txBody>
          <a:bodyPr wrap="square" rtlCol="0">
            <a:spAutoFit/>
          </a:bodyPr>
          <a:lstStyle/>
          <a:p>
            <a:pPr algn="ctr"/>
            <a:r>
              <a:rPr lang="en-GB" b="1" u="sng" dirty="0">
                <a:latin typeface="Comic Sans MS" panose="030F0702030302020204" pitchFamily="66" charset="0"/>
              </a:rPr>
              <a:t>Remote Learning Plan! </a:t>
            </a:r>
          </a:p>
          <a:p>
            <a:endParaRPr lang="en-GB" dirty="0">
              <a:latin typeface="Comic Sans MS" panose="030F0702030302020204" pitchFamily="66" charset="0"/>
            </a:endParaRPr>
          </a:p>
          <a:p>
            <a:r>
              <a:rPr lang="en-GB" dirty="0">
                <a:latin typeface="Comic Sans MS" panose="030F0702030302020204" pitchFamily="66" charset="0"/>
              </a:rPr>
              <a:t>Hello Year 4! </a:t>
            </a:r>
          </a:p>
          <a:p>
            <a:endParaRPr lang="en-GB" dirty="0">
              <a:latin typeface="Comic Sans MS" panose="030F0702030302020204" pitchFamily="66" charset="0"/>
            </a:endParaRPr>
          </a:p>
          <a:p>
            <a:r>
              <a:rPr lang="en-GB" dirty="0">
                <a:latin typeface="Comic Sans MS" panose="030F0702030302020204" pitchFamily="66" charset="0"/>
              </a:rPr>
              <a:t>During the next few weeks, we will be providing the children with remote learning on a daily basis. The work will be available on the website the day before e.g. Monday’s work will be online Sunday.</a:t>
            </a:r>
          </a:p>
          <a:p>
            <a:r>
              <a:rPr lang="en-GB" dirty="0">
                <a:latin typeface="Comic Sans MS" panose="030F0702030302020204" pitchFamily="66" charset="0"/>
              </a:rPr>
              <a:t>Everyday the remote learning will consist of: </a:t>
            </a:r>
          </a:p>
          <a:p>
            <a:pPr marL="342900" indent="-342900">
              <a:buAutoNum type="arabicPeriod"/>
            </a:pPr>
            <a:r>
              <a:rPr lang="en-GB" dirty="0">
                <a:latin typeface="Comic Sans MS" panose="030F0702030302020204" pitchFamily="66" charset="0"/>
              </a:rPr>
              <a:t>English Lesson </a:t>
            </a:r>
          </a:p>
          <a:p>
            <a:pPr marL="342900" indent="-342900">
              <a:buAutoNum type="arabicPeriod"/>
            </a:pPr>
            <a:r>
              <a:rPr lang="en-GB" dirty="0">
                <a:latin typeface="Comic Sans MS" panose="030F0702030302020204" pitchFamily="66" charset="0"/>
              </a:rPr>
              <a:t>Maths Lesson </a:t>
            </a:r>
          </a:p>
          <a:p>
            <a:pPr marL="342900" indent="-342900">
              <a:buAutoNum type="arabicPeriod"/>
            </a:pPr>
            <a:r>
              <a:rPr lang="en-GB" dirty="0">
                <a:latin typeface="Comic Sans MS" panose="030F0702030302020204" pitchFamily="66" charset="0"/>
              </a:rPr>
              <a:t>Reading Lesson </a:t>
            </a:r>
          </a:p>
          <a:p>
            <a:pPr marL="342900" indent="-342900">
              <a:buAutoNum type="arabicPeriod"/>
            </a:pPr>
            <a:r>
              <a:rPr lang="en-GB" dirty="0">
                <a:latin typeface="Comic Sans MS" panose="030F0702030302020204" pitchFamily="66" charset="0"/>
              </a:rPr>
              <a:t>One other curriculum lesson (PSHE, Art etc)</a:t>
            </a:r>
          </a:p>
          <a:p>
            <a:pPr marL="342900" indent="-342900">
              <a:buAutoNum type="arabicPeriod"/>
            </a:pPr>
            <a:endParaRPr lang="en-GB" dirty="0">
              <a:latin typeface="Comic Sans MS" panose="030F0702030302020204" pitchFamily="66" charset="0"/>
            </a:endParaRPr>
          </a:p>
          <a:p>
            <a:r>
              <a:rPr lang="en-GB" dirty="0">
                <a:latin typeface="Comic Sans MS" panose="030F0702030302020204" pitchFamily="66" charset="0"/>
              </a:rPr>
              <a:t>We will be available during the hours of 9am and 4pm so please feel free to contact us! </a:t>
            </a:r>
          </a:p>
          <a:p>
            <a:endParaRPr lang="en-GB" dirty="0">
              <a:latin typeface="Comic Sans MS" panose="030F0702030302020204" pitchFamily="66" charset="0"/>
            </a:endParaRPr>
          </a:p>
          <a:p>
            <a:r>
              <a:rPr lang="en-GB" dirty="0">
                <a:latin typeface="Comic Sans MS" panose="030F0702030302020204" pitchFamily="66" charset="0"/>
              </a:rPr>
              <a:t>The some of the work provided will be split into the star levels that the children use everyday in class (1,2 3). </a:t>
            </a:r>
          </a:p>
          <a:p>
            <a:endParaRPr lang="en-GB" dirty="0">
              <a:latin typeface="Comic Sans MS" panose="030F0702030302020204" pitchFamily="66" charset="0"/>
            </a:endParaRPr>
          </a:p>
          <a:p>
            <a:r>
              <a:rPr lang="en-GB" dirty="0">
                <a:latin typeface="Comic Sans MS" panose="030F0702030302020204" pitchFamily="66" charset="0"/>
              </a:rPr>
              <a:t>Stay safe everyone! </a:t>
            </a:r>
          </a:p>
          <a:p>
            <a:endParaRPr lang="en-GB" dirty="0">
              <a:latin typeface="Comic Sans MS" panose="030F0702030302020204" pitchFamily="66" charset="0"/>
            </a:endParaRPr>
          </a:p>
          <a:p>
            <a:r>
              <a:rPr lang="en-GB" dirty="0">
                <a:latin typeface="Comic Sans MS" panose="030F0702030302020204" pitchFamily="66" charset="0"/>
              </a:rPr>
              <a:t>Miss Jones, Mrs Jukes, Mrs Kuczynska and Mrs Sisson. </a:t>
            </a:r>
          </a:p>
        </p:txBody>
      </p:sp>
    </p:spTree>
    <p:extLst>
      <p:ext uri="{BB962C8B-B14F-4D97-AF65-F5344CB8AC3E}">
        <p14:creationId xmlns:p14="http://schemas.microsoft.com/office/powerpoint/2010/main" val="1643359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77359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7647403" y="5903893"/>
            <a:ext cx="3769895" cy="954107"/>
          </a:xfrm>
          <a:prstGeom prst="rect">
            <a:avLst/>
          </a:prstGeom>
          <a:noFill/>
        </p:spPr>
        <p:txBody>
          <a:bodyPr wrap="square" rtlCol="0">
            <a:spAutoFit/>
          </a:bodyPr>
          <a:lstStyle/>
          <a:p>
            <a:pPr algn="ctr"/>
            <a:r>
              <a:rPr lang="en-GB" sz="2800" b="1" u="sng" dirty="0">
                <a:solidFill>
                  <a:srgbClr val="FF0000"/>
                </a:solidFill>
                <a:latin typeface="XCCW Joined 1a" panose="03050602040000000000" pitchFamily="66" charset="0"/>
              </a:rPr>
              <a:t>Who discovered Petra?</a:t>
            </a:r>
          </a:p>
        </p:txBody>
      </p:sp>
    </p:spTree>
    <p:extLst>
      <p:ext uri="{BB962C8B-B14F-4D97-AF65-F5344CB8AC3E}">
        <p14:creationId xmlns:p14="http://schemas.microsoft.com/office/powerpoint/2010/main" val="3664231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81256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00810A-5758-4460-A300-891F4A2F72E1}"/>
              </a:ext>
            </a:extLst>
          </p:cNvPr>
          <p:cNvSpPr txBox="1"/>
          <p:nvPr/>
        </p:nvSpPr>
        <p:spPr>
          <a:xfrm>
            <a:off x="66675" y="85725"/>
            <a:ext cx="11953875" cy="3693319"/>
          </a:xfrm>
          <a:prstGeom prst="rect">
            <a:avLst/>
          </a:prstGeom>
          <a:noFill/>
        </p:spPr>
        <p:txBody>
          <a:bodyPr wrap="square" rtlCol="0">
            <a:spAutoFit/>
          </a:bodyPr>
          <a:lstStyle/>
          <a:p>
            <a:r>
              <a:rPr lang="en-GB" b="1" u="sng" dirty="0">
                <a:latin typeface="Comic Sans MS" panose="030F0702030302020204" pitchFamily="66" charset="0"/>
              </a:rPr>
              <a:t>Other Subject:</a:t>
            </a:r>
            <a:r>
              <a:rPr lang="en-GB" b="1" dirty="0">
                <a:latin typeface="Comic Sans MS" panose="030F0702030302020204" pitchFamily="66" charset="0"/>
              </a:rPr>
              <a:t> Art</a:t>
            </a:r>
          </a:p>
          <a:p>
            <a:r>
              <a:rPr lang="en-GB" b="1" dirty="0">
                <a:solidFill>
                  <a:srgbClr val="FF0000"/>
                </a:solidFill>
                <a:latin typeface="Comic Sans MS" panose="030F0702030302020204" pitchFamily="66" charset="0"/>
              </a:rPr>
              <a:t>Objective: To research a famous artist. </a:t>
            </a:r>
          </a:p>
          <a:p>
            <a:endParaRPr lang="en-GB" dirty="0">
              <a:latin typeface="Comic Sans MS" panose="030F0702030302020204" pitchFamily="66" charset="0"/>
            </a:endParaRPr>
          </a:p>
          <a:p>
            <a:r>
              <a:rPr lang="en-GB" dirty="0">
                <a:latin typeface="Comic Sans MS" panose="030F0702030302020204" pitchFamily="66" charset="0"/>
              </a:rPr>
              <a:t>This half term our art lessons will focus on an artist… Henri Matisse. </a:t>
            </a:r>
          </a:p>
          <a:p>
            <a:endParaRPr lang="en-GB" dirty="0">
              <a:latin typeface="Comic Sans MS" panose="030F0702030302020204" pitchFamily="66" charset="0"/>
            </a:endParaRPr>
          </a:p>
          <a:p>
            <a:r>
              <a:rPr lang="en-GB" dirty="0">
                <a:latin typeface="Comic Sans MS" panose="030F0702030302020204" pitchFamily="66" charset="0"/>
              </a:rPr>
              <a:t>1* - Create a fact file about Henri Matisse. Use the template on the next slide to help! </a:t>
            </a:r>
          </a:p>
          <a:p>
            <a:r>
              <a:rPr lang="en-GB" dirty="0">
                <a:latin typeface="Comic Sans MS" panose="030F0702030302020204" pitchFamily="66" charset="0"/>
              </a:rPr>
              <a:t>2* and 3* - Create a poster all about Henri Matisse. </a:t>
            </a:r>
          </a:p>
          <a:p>
            <a:endParaRPr lang="en-GB" dirty="0">
              <a:latin typeface="Comic Sans MS" panose="030F0702030302020204" pitchFamily="66" charset="0"/>
            </a:endParaRPr>
          </a:p>
          <a:p>
            <a:r>
              <a:rPr lang="en-GB" dirty="0">
                <a:latin typeface="Comic Sans MS" panose="030F0702030302020204" pitchFamily="66" charset="0"/>
              </a:rPr>
              <a:t>You can find your own research about Henri or use any of the links below to help. </a:t>
            </a:r>
          </a:p>
          <a:p>
            <a:endParaRPr lang="en-GB" dirty="0">
              <a:latin typeface="Comic Sans MS" panose="030F0702030302020204" pitchFamily="66" charset="0"/>
            </a:endParaRPr>
          </a:p>
          <a:p>
            <a:r>
              <a:rPr lang="en-GB" dirty="0">
                <a:latin typeface="Comic Sans MS" panose="030F0702030302020204" pitchFamily="66" charset="0"/>
                <a:hlinkClick r:id="rId2"/>
              </a:rPr>
              <a:t>https://www.ducksters.com/biography/artists/henri_matisse.php</a:t>
            </a:r>
            <a:r>
              <a:rPr lang="en-GB" dirty="0">
                <a:latin typeface="Comic Sans MS" panose="030F0702030302020204" pitchFamily="66" charset="0"/>
              </a:rPr>
              <a:t> </a:t>
            </a:r>
          </a:p>
          <a:p>
            <a:r>
              <a:rPr lang="en-GB" dirty="0">
                <a:latin typeface="Comic Sans MS" panose="030F0702030302020204" pitchFamily="66" charset="0"/>
                <a:hlinkClick r:id="rId3"/>
              </a:rPr>
              <a:t>https://kids.kiddle.co/Henri_Matisse</a:t>
            </a:r>
            <a:r>
              <a:rPr lang="en-GB" dirty="0">
                <a:latin typeface="Comic Sans MS" panose="030F0702030302020204" pitchFamily="66" charset="0"/>
              </a:rPr>
              <a:t> </a:t>
            </a:r>
          </a:p>
          <a:p>
            <a:r>
              <a:rPr lang="en-GB" dirty="0">
                <a:latin typeface="Comic Sans MS" panose="030F0702030302020204" pitchFamily="66" charset="0"/>
                <a:hlinkClick r:id="rId4"/>
              </a:rPr>
              <a:t>https://primaryfacts.com/845/10-henri-matisse-facts/</a:t>
            </a:r>
            <a:r>
              <a:rPr lang="en-GB" dirty="0">
                <a:latin typeface="Comic Sans MS" panose="030F0702030302020204" pitchFamily="66" charset="0"/>
              </a:rPr>
              <a:t> </a:t>
            </a:r>
          </a:p>
        </p:txBody>
      </p:sp>
      <p:pic>
        <p:nvPicPr>
          <p:cNvPr id="3" name="Picture 2">
            <a:extLst>
              <a:ext uri="{FF2B5EF4-FFF2-40B4-BE49-F238E27FC236}">
                <a16:creationId xmlns:a16="http://schemas.microsoft.com/office/drawing/2014/main" id="{DB315A32-8783-4E2A-B112-6FFE012DFBF3}"/>
              </a:ext>
            </a:extLst>
          </p:cNvPr>
          <p:cNvPicPr>
            <a:picLocks noChangeAspect="1"/>
          </p:cNvPicPr>
          <p:nvPr/>
        </p:nvPicPr>
        <p:blipFill>
          <a:blip r:embed="rId5"/>
          <a:stretch>
            <a:fillRect/>
          </a:stretch>
        </p:blipFill>
        <p:spPr>
          <a:xfrm>
            <a:off x="9163050" y="3371850"/>
            <a:ext cx="2857500" cy="3400425"/>
          </a:xfrm>
          <a:prstGeom prst="rect">
            <a:avLst/>
          </a:prstGeom>
        </p:spPr>
      </p:pic>
      <p:pic>
        <p:nvPicPr>
          <p:cNvPr id="4" name="Picture 3">
            <a:extLst>
              <a:ext uri="{FF2B5EF4-FFF2-40B4-BE49-F238E27FC236}">
                <a16:creationId xmlns:a16="http://schemas.microsoft.com/office/drawing/2014/main" id="{91DB55C3-1024-43D6-9E9E-8043C4F104C1}"/>
              </a:ext>
            </a:extLst>
          </p:cNvPr>
          <p:cNvPicPr>
            <a:picLocks noChangeAspect="1"/>
          </p:cNvPicPr>
          <p:nvPr/>
        </p:nvPicPr>
        <p:blipFill>
          <a:blip r:embed="rId6"/>
          <a:stretch>
            <a:fillRect/>
          </a:stretch>
        </p:blipFill>
        <p:spPr>
          <a:xfrm>
            <a:off x="6043612" y="3932633"/>
            <a:ext cx="2857500" cy="2719389"/>
          </a:xfrm>
          <a:prstGeom prst="rect">
            <a:avLst/>
          </a:prstGeom>
        </p:spPr>
      </p:pic>
      <p:pic>
        <p:nvPicPr>
          <p:cNvPr id="5" name="Picture 4">
            <a:extLst>
              <a:ext uri="{FF2B5EF4-FFF2-40B4-BE49-F238E27FC236}">
                <a16:creationId xmlns:a16="http://schemas.microsoft.com/office/drawing/2014/main" id="{4DDE1CDB-9561-4ABB-A56B-E8F5EC2D09F4}"/>
              </a:ext>
            </a:extLst>
          </p:cNvPr>
          <p:cNvPicPr>
            <a:picLocks noChangeAspect="1"/>
          </p:cNvPicPr>
          <p:nvPr/>
        </p:nvPicPr>
        <p:blipFill>
          <a:blip r:embed="rId7"/>
          <a:stretch>
            <a:fillRect/>
          </a:stretch>
        </p:blipFill>
        <p:spPr>
          <a:xfrm>
            <a:off x="2543174" y="3899297"/>
            <a:ext cx="3238500" cy="2752725"/>
          </a:xfrm>
          <a:prstGeom prst="rect">
            <a:avLst/>
          </a:prstGeom>
        </p:spPr>
      </p:pic>
      <p:pic>
        <p:nvPicPr>
          <p:cNvPr id="6" name="Picture 5">
            <a:extLst>
              <a:ext uri="{FF2B5EF4-FFF2-40B4-BE49-F238E27FC236}">
                <a16:creationId xmlns:a16="http://schemas.microsoft.com/office/drawing/2014/main" id="{11FD71E0-3C87-4F2C-A660-FDE2C439871C}"/>
              </a:ext>
            </a:extLst>
          </p:cNvPr>
          <p:cNvPicPr>
            <a:picLocks noChangeAspect="1"/>
          </p:cNvPicPr>
          <p:nvPr/>
        </p:nvPicPr>
        <p:blipFill>
          <a:blip r:embed="rId8"/>
          <a:stretch>
            <a:fillRect/>
          </a:stretch>
        </p:blipFill>
        <p:spPr>
          <a:xfrm>
            <a:off x="385761" y="3846909"/>
            <a:ext cx="1895475" cy="2857500"/>
          </a:xfrm>
          <a:prstGeom prst="rect">
            <a:avLst/>
          </a:prstGeom>
        </p:spPr>
      </p:pic>
    </p:spTree>
    <p:extLst>
      <p:ext uri="{BB962C8B-B14F-4D97-AF65-F5344CB8AC3E}">
        <p14:creationId xmlns:p14="http://schemas.microsoft.com/office/powerpoint/2010/main" val="1740214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467668-180D-4A2B-A154-D04DECFFC86A}"/>
              </a:ext>
            </a:extLst>
          </p:cNvPr>
          <p:cNvPicPr>
            <a:picLocks noChangeAspect="1"/>
          </p:cNvPicPr>
          <p:nvPr/>
        </p:nvPicPr>
        <p:blipFill>
          <a:blip r:embed="rId2"/>
          <a:stretch>
            <a:fillRect/>
          </a:stretch>
        </p:blipFill>
        <p:spPr>
          <a:xfrm>
            <a:off x="0" y="0"/>
            <a:ext cx="4572000" cy="895350"/>
          </a:xfrm>
          <a:prstGeom prst="rect">
            <a:avLst/>
          </a:prstGeom>
        </p:spPr>
      </p:pic>
      <p:pic>
        <p:nvPicPr>
          <p:cNvPr id="3" name="Picture 2">
            <a:extLst>
              <a:ext uri="{FF2B5EF4-FFF2-40B4-BE49-F238E27FC236}">
                <a16:creationId xmlns:a16="http://schemas.microsoft.com/office/drawing/2014/main" id="{2887AFCD-6A28-46B5-967B-C9D0AB6AC2F4}"/>
              </a:ext>
            </a:extLst>
          </p:cNvPr>
          <p:cNvPicPr>
            <a:picLocks noChangeAspect="1"/>
          </p:cNvPicPr>
          <p:nvPr/>
        </p:nvPicPr>
        <p:blipFill>
          <a:blip r:embed="rId3"/>
          <a:stretch>
            <a:fillRect/>
          </a:stretch>
        </p:blipFill>
        <p:spPr>
          <a:xfrm>
            <a:off x="109537" y="895350"/>
            <a:ext cx="4386263" cy="5743575"/>
          </a:xfrm>
          <a:prstGeom prst="rect">
            <a:avLst/>
          </a:prstGeom>
        </p:spPr>
      </p:pic>
      <p:sp>
        <p:nvSpPr>
          <p:cNvPr id="5" name="Rectangle 4">
            <a:extLst>
              <a:ext uri="{FF2B5EF4-FFF2-40B4-BE49-F238E27FC236}">
                <a16:creationId xmlns:a16="http://schemas.microsoft.com/office/drawing/2014/main" id="{9AFAEB13-EB54-461B-9D23-1C4FF86FFB70}"/>
              </a:ext>
            </a:extLst>
          </p:cNvPr>
          <p:cNvSpPr/>
          <p:nvPr/>
        </p:nvSpPr>
        <p:spPr>
          <a:xfrm>
            <a:off x="4857750" y="76200"/>
            <a:ext cx="7048500" cy="647700"/>
          </a:xfrm>
          <a:prstGeom prst="rect">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latin typeface="Comic Sans MS" panose="030F0702030302020204" pitchFamily="66" charset="0"/>
              </a:rPr>
              <a:t>Artist Name:                                  </a:t>
            </a:r>
          </a:p>
        </p:txBody>
      </p:sp>
      <p:sp>
        <p:nvSpPr>
          <p:cNvPr id="6" name="TextBox 5">
            <a:extLst>
              <a:ext uri="{FF2B5EF4-FFF2-40B4-BE49-F238E27FC236}">
                <a16:creationId xmlns:a16="http://schemas.microsoft.com/office/drawing/2014/main" id="{F12EBDE2-1EF7-45CD-8825-235A52BE6827}"/>
              </a:ext>
            </a:extLst>
          </p:cNvPr>
          <p:cNvSpPr txBox="1"/>
          <p:nvPr/>
        </p:nvSpPr>
        <p:spPr>
          <a:xfrm>
            <a:off x="4857749" y="1366480"/>
            <a:ext cx="6981825" cy="4801314"/>
          </a:xfrm>
          <a:prstGeom prst="rect">
            <a:avLst/>
          </a:prstGeom>
          <a:noFill/>
        </p:spPr>
        <p:txBody>
          <a:bodyPr wrap="square" rtlCol="0">
            <a:spAutoFit/>
          </a:bodyPr>
          <a:lstStyle/>
          <a:p>
            <a:r>
              <a:rPr lang="en-GB" b="1" u="sng" dirty="0">
                <a:latin typeface="Comic Sans MS" panose="030F0702030302020204" pitchFamily="66" charset="0"/>
              </a:rPr>
              <a:t>4 interesting things you’ve learned about this artist: </a:t>
            </a:r>
          </a:p>
          <a:p>
            <a:endParaRPr lang="en-GB" dirty="0">
              <a:latin typeface="Comic Sans MS" panose="030F0702030302020204" pitchFamily="66" charset="0"/>
            </a:endParaRPr>
          </a:p>
          <a:p>
            <a:pPr marL="342900" indent="-342900">
              <a:buAutoNum type="arabicPeriod"/>
            </a:pPr>
            <a:r>
              <a:rPr lang="en-GB" dirty="0">
                <a:latin typeface="Comic Sans MS" panose="030F0702030302020204" pitchFamily="66" charset="0"/>
              </a:rPr>
              <a:t>_______________________________________________________________________________________________________________________________________</a:t>
            </a:r>
          </a:p>
          <a:p>
            <a:pPr marL="342900" indent="-342900">
              <a:buAutoNum type="arabicPeriod"/>
            </a:pPr>
            <a:endParaRPr lang="en-GB" dirty="0">
              <a:latin typeface="Comic Sans MS" panose="030F0702030302020204" pitchFamily="66" charset="0"/>
            </a:endParaRPr>
          </a:p>
          <a:p>
            <a:pPr marL="342900" indent="-342900">
              <a:buAutoNum type="arabicPeriod"/>
            </a:pPr>
            <a:r>
              <a:rPr lang="en-GB" dirty="0">
                <a:latin typeface="Comic Sans MS" panose="030F0702030302020204" pitchFamily="66" charset="0"/>
              </a:rPr>
              <a:t>_______________________________________________________________________________________________________________________________________</a:t>
            </a:r>
          </a:p>
          <a:p>
            <a:pPr marL="342900" indent="-342900">
              <a:buAutoNum type="arabicPeriod"/>
            </a:pPr>
            <a:endParaRPr lang="en-GB" dirty="0">
              <a:latin typeface="Comic Sans MS" panose="030F0702030302020204" pitchFamily="66" charset="0"/>
            </a:endParaRPr>
          </a:p>
          <a:p>
            <a:pPr marL="342900" indent="-342900">
              <a:buAutoNum type="arabicPeriod"/>
            </a:pPr>
            <a:r>
              <a:rPr lang="en-GB" dirty="0">
                <a:latin typeface="Comic Sans MS" panose="030F0702030302020204" pitchFamily="66" charset="0"/>
              </a:rPr>
              <a:t>_______________________________________________________________________________________________________________________________________</a:t>
            </a:r>
          </a:p>
          <a:p>
            <a:pPr marL="342900" indent="-342900">
              <a:buAutoNum type="arabicPeriod"/>
            </a:pPr>
            <a:endParaRPr lang="en-GB" dirty="0">
              <a:latin typeface="Comic Sans MS" panose="030F0702030302020204" pitchFamily="66" charset="0"/>
            </a:endParaRPr>
          </a:p>
          <a:p>
            <a:pPr marL="342900" indent="-342900">
              <a:buAutoNum type="arabicPeriod"/>
            </a:pPr>
            <a:r>
              <a:rPr lang="en-GB" dirty="0">
                <a:latin typeface="Comic Sans MS" panose="030F0702030302020204" pitchFamily="66" charset="0"/>
              </a:rPr>
              <a:t>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276596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00810A-5758-4460-A300-891F4A2F72E1}"/>
              </a:ext>
            </a:extLst>
          </p:cNvPr>
          <p:cNvSpPr txBox="1"/>
          <p:nvPr/>
        </p:nvSpPr>
        <p:spPr>
          <a:xfrm>
            <a:off x="66675" y="85725"/>
            <a:ext cx="11953875" cy="3139321"/>
          </a:xfrm>
          <a:prstGeom prst="rect">
            <a:avLst/>
          </a:prstGeom>
          <a:noFill/>
        </p:spPr>
        <p:txBody>
          <a:bodyPr wrap="square" rtlCol="0">
            <a:spAutoFit/>
          </a:bodyPr>
          <a:lstStyle/>
          <a:p>
            <a:r>
              <a:rPr lang="en-GB" b="1" u="sng" dirty="0">
                <a:latin typeface="Comic Sans MS" panose="030F0702030302020204" pitchFamily="66" charset="0"/>
              </a:rPr>
              <a:t>English:</a:t>
            </a:r>
            <a:r>
              <a:rPr lang="en-GB" dirty="0">
                <a:latin typeface="Comic Sans MS" panose="030F0702030302020204" pitchFamily="66" charset="0"/>
              </a:rPr>
              <a:t> Please read the file ‘Peace Lily – Story’. The English lessons will be based on this story. </a:t>
            </a:r>
          </a:p>
          <a:p>
            <a:r>
              <a:rPr lang="en-GB" b="1" dirty="0">
                <a:solidFill>
                  <a:srgbClr val="FF0000"/>
                </a:solidFill>
                <a:latin typeface="Comic Sans MS" panose="030F0702030302020204" pitchFamily="66" charset="0"/>
              </a:rPr>
              <a:t>Objective: To make inferences about a character. </a:t>
            </a:r>
          </a:p>
          <a:p>
            <a:endParaRPr lang="en-GB" b="1" dirty="0">
              <a:solidFill>
                <a:srgbClr val="FF0000"/>
              </a:solidFill>
              <a:latin typeface="Comic Sans MS" panose="030F0702030302020204" pitchFamily="66" charset="0"/>
            </a:endParaRPr>
          </a:p>
          <a:p>
            <a:r>
              <a:rPr lang="en-GB" dirty="0">
                <a:solidFill>
                  <a:srgbClr val="0070C0"/>
                </a:solidFill>
                <a:latin typeface="Comic Sans MS" panose="030F0702030302020204" pitchFamily="66" charset="0"/>
              </a:rPr>
              <a:t>1 Star – After reading the story ‘Peace Lily’ complete the hearts and minds task on the next slide. On one side, write down how you think Lily will feel after different points in the story. On the other side, write down what she might be thinking? </a:t>
            </a:r>
          </a:p>
          <a:p>
            <a:r>
              <a:rPr lang="en-GB" dirty="0">
                <a:solidFill>
                  <a:srgbClr val="0070C0"/>
                </a:solidFill>
                <a:latin typeface="Comic Sans MS" panose="030F0702030302020204" pitchFamily="66" charset="0"/>
              </a:rPr>
              <a:t>For example: </a:t>
            </a:r>
          </a:p>
          <a:p>
            <a:r>
              <a:rPr lang="en-GB" dirty="0">
                <a:solidFill>
                  <a:srgbClr val="0070C0"/>
                </a:solidFill>
                <a:latin typeface="Comic Sans MS" panose="030F0702030302020204" pitchFamily="66" charset="0"/>
              </a:rPr>
              <a:t>I think Lily feels sad when Ben and Ray go to war. </a:t>
            </a:r>
          </a:p>
          <a:p>
            <a:r>
              <a:rPr lang="en-GB" dirty="0">
                <a:solidFill>
                  <a:srgbClr val="0070C0"/>
                </a:solidFill>
                <a:latin typeface="Comic Sans MS" panose="030F0702030302020204" pitchFamily="66" charset="0"/>
              </a:rPr>
              <a:t>Lily is worried about her friends as she doesn’t know if they will survive the war.  </a:t>
            </a:r>
          </a:p>
          <a:p>
            <a:endParaRPr lang="en-GB" dirty="0">
              <a:solidFill>
                <a:srgbClr val="0070C0"/>
              </a:solidFill>
              <a:latin typeface="Comic Sans MS" panose="030F0702030302020204" pitchFamily="66" charset="0"/>
            </a:endParaRPr>
          </a:p>
          <a:p>
            <a:endParaRPr lang="en-GB" dirty="0">
              <a:solidFill>
                <a:srgbClr val="0070C0"/>
              </a:solidFill>
              <a:latin typeface="Comic Sans MS" panose="030F0702030302020204" pitchFamily="66" charset="0"/>
            </a:endParaRPr>
          </a:p>
        </p:txBody>
      </p:sp>
      <p:pic>
        <p:nvPicPr>
          <p:cNvPr id="3" name="Picture 2">
            <a:extLst>
              <a:ext uri="{FF2B5EF4-FFF2-40B4-BE49-F238E27FC236}">
                <a16:creationId xmlns:a16="http://schemas.microsoft.com/office/drawing/2014/main" id="{B7237803-08E3-4A60-B127-6D9603D45FFE}"/>
              </a:ext>
            </a:extLst>
          </p:cNvPr>
          <p:cNvPicPr>
            <a:picLocks noChangeAspect="1"/>
          </p:cNvPicPr>
          <p:nvPr/>
        </p:nvPicPr>
        <p:blipFill>
          <a:blip r:embed="rId2"/>
          <a:stretch>
            <a:fillRect/>
          </a:stretch>
        </p:blipFill>
        <p:spPr>
          <a:xfrm>
            <a:off x="5476875" y="2903459"/>
            <a:ext cx="6462712" cy="3783394"/>
          </a:xfrm>
          <a:prstGeom prst="rect">
            <a:avLst/>
          </a:prstGeom>
        </p:spPr>
      </p:pic>
      <p:sp>
        <p:nvSpPr>
          <p:cNvPr id="4" name="TextBox 3">
            <a:extLst>
              <a:ext uri="{FF2B5EF4-FFF2-40B4-BE49-F238E27FC236}">
                <a16:creationId xmlns:a16="http://schemas.microsoft.com/office/drawing/2014/main" id="{F54DE341-F5D3-404A-B8D4-BAF3C14003AF}"/>
              </a:ext>
            </a:extLst>
          </p:cNvPr>
          <p:cNvSpPr txBox="1"/>
          <p:nvPr/>
        </p:nvSpPr>
        <p:spPr>
          <a:xfrm>
            <a:off x="171450" y="2921500"/>
            <a:ext cx="4972050" cy="3970318"/>
          </a:xfrm>
          <a:prstGeom prst="rect">
            <a:avLst/>
          </a:prstGeom>
          <a:noFill/>
        </p:spPr>
        <p:txBody>
          <a:bodyPr wrap="square" rtlCol="0">
            <a:spAutoFit/>
          </a:bodyPr>
          <a:lstStyle/>
          <a:p>
            <a:r>
              <a:rPr lang="en-GB" b="1" dirty="0">
                <a:solidFill>
                  <a:srgbClr val="00B050"/>
                </a:solidFill>
                <a:latin typeface="Comic Sans MS" panose="030F0702030302020204" pitchFamily="66" charset="0"/>
              </a:rPr>
              <a:t>2/3 Star </a:t>
            </a:r>
            <a:r>
              <a:rPr lang="en-GB" dirty="0">
                <a:latin typeface="Comic Sans MS" panose="030F0702030302020204" pitchFamily="66" charset="0"/>
              </a:rPr>
              <a:t>– We often make assumptions about character based on what we read. </a:t>
            </a:r>
          </a:p>
          <a:p>
            <a:endParaRPr lang="en-GB" dirty="0">
              <a:latin typeface="Comic Sans MS" panose="030F0702030302020204" pitchFamily="66" charset="0"/>
            </a:endParaRPr>
          </a:p>
          <a:p>
            <a:r>
              <a:rPr lang="en-GB" dirty="0">
                <a:latin typeface="Comic Sans MS" panose="030F0702030302020204" pitchFamily="66" charset="0"/>
              </a:rPr>
              <a:t>Use the example opposite to write 3 assumptions about Lily. </a:t>
            </a:r>
          </a:p>
          <a:p>
            <a:endParaRPr lang="en-GB" dirty="0">
              <a:latin typeface="Comic Sans MS" panose="030F0702030302020204" pitchFamily="66" charset="0"/>
            </a:endParaRPr>
          </a:p>
          <a:p>
            <a:r>
              <a:rPr lang="en-GB" dirty="0">
                <a:latin typeface="Comic Sans MS" panose="030F0702030302020204" pitchFamily="66" charset="0"/>
              </a:rPr>
              <a:t>You might assume she is brave, loyal, kind, daring, friendly etc. </a:t>
            </a:r>
          </a:p>
          <a:p>
            <a:endParaRPr lang="en-GB" dirty="0">
              <a:latin typeface="Comic Sans MS" panose="030F0702030302020204" pitchFamily="66" charset="0"/>
            </a:endParaRPr>
          </a:p>
          <a:p>
            <a:r>
              <a:rPr lang="en-GB" dirty="0">
                <a:latin typeface="Comic Sans MS" panose="030F0702030302020204" pitchFamily="66" charset="0"/>
              </a:rPr>
              <a:t>Start with your assumption. Then explain how you know that and finally, does your assumption make you question anything about her.   </a:t>
            </a:r>
          </a:p>
          <a:p>
            <a:endParaRPr lang="en-GB" dirty="0"/>
          </a:p>
        </p:txBody>
      </p:sp>
    </p:spTree>
    <p:extLst>
      <p:ext uri="{BB962C8B-B14F-4D97-AF65-F5344CB8AC3E}">
        <p14:creationId xmlns:p14="http://schemas.microsoft.com/office/powerpoint/2010/main" val="1591036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74DF7B-8B2A-4047-8801-176AFF8EDC69}"/>
              </a:ext>
            </a:extLst>
          </p:cNvPr>
          <p:cNvPicPr>
            <a:picLocks noChangeAspect="1"/>
          </p:cNvPicPr>
          <p:nvPr/>
        </p:nvPicPr>
        <p:blipFill>
          <a:blip r:embed="rId2"/>
          <a:stretch>
            <a:fillRect/>
          </a:stretch>
        </p:blipFill>
        <p:spPr>
          <a:xfrm>
            <a:off x="4986337" y="547687"/>
            <a:ext cx="2219325" cy="5370767"/>
          </a:xfrm>
          <a:prstGeom prst="rect">
            <a:avLst/>
          </a:prstGeom>
        </p:spPr>
      </p:pic>
      <p:sp>
        <p:nvSpPr>
          <p:cNvPr id="5" name="Rectangle 4">
            <a:extLst>
              <a:ext uri="{FF2B5EF4-FFF2-40B4-BE49-F238E27FC236}">
                <a16:creationId xmlns:a16="http://schemas.microsoft.com/office/drawing/2014/main" id="{4CCEF8D7-AC40-49B3-8A43-B73FA4F2B28F}"/>
              </a:ext>
            </a:extLst>
          </p:cNvPr>
          <p:cNvSpPr/>
          <p:nvPr/>
        </p:nvSpPr>
        <p:spPr>
          <a:xfrm>
            <a:off x="352425" y="942975"/>
            <a:ext cx="4429125" cy="57340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D138F984-2F95-4351-837F-47BC9FF53D93}"/>
              </a:ext>
            </a:extLst>
          </p:cNvPr>
          <p:cNvPicPr>
            <a:picLocks noChangeAspect="1"/>
          </p:cNvPicPr>
          <p:nvPr/>
        </p:nvPicPr>
        <p:blipFill>
          <a:blip r:embed="rId3"/>
          <a:stretch>
            <a:fillRect/>
          </a:stretch>
        </p:blipFill>
        <p:spPr>
          <a:xfrm>
            <a:off x="2851943" y="14287"/>
            <a:ext cx="2032000" cy="1857375"/>
          </a:xfrm>
          <a:prstGeom prst="rect">
            <a:avLst/>
          </a:prstGeom>
        </p:spPr>
      </p:pic>
      <p:cxnSp>
        <p:nvCxnSpPr>
          <p:cNvPr id="11" name="Straight Connector 10">
            <a:extLst>
              <a:ext uri="{FF2B5EF4-FFF2-40B4-BE49-F238E27FC236}">
                <a16:creationId xmlns:a16="http://schemas.microsoft.com/office/drawing/2014/main" id="{8EADE953-844A-48C3-BC27-4334C941BB9B}"/>
              </a:ext>
            </a:extLst>
          </p:cNvPr>
          <p:cNvCxnSpPr>
            <a:cxnSpLocks/>
          </p:cNvCxnSpPr>
          <p:nvPr/>
        </p:nvCxnSpPr>
        <p:spPr>
          <a:xfrm>
            <a:off x="352425" y="1704975"/>
            <a:ext cx="44291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E5E219-B861-4935-828B-A3C850265F16}"/>
              </a:ext>
            </a:extLst>
          </p:cNvPr>
          <p:cNvCxnSpPr>
            <a:cxnSpLocks/>
          </p:cNvCxnSpPr>
          <p:nvPr/>
        </p:nvCxnSpPr>
        <p:spPr>
          <a:xfrm>
            <a:off x="352425" y="2219325"/>
            <a:ext cx="44291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041F591-8230-4299-A0C0-5E2BB0D1606B}"/>
              </a:ext>
            </a:extLst>
          </p:cNvPr>
          <p:cNvCxnSpPr>
            <a:cxnSpLocks/>
          </p:cNvCxnSpPr>
          <p:nvPr/>
        </p:nvCxnSpPr>
        <p:spPr>
          <a:xfrm>
            <a:off x="352425" y="2771775"/>
            <a:ext cx="44291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EAADFC0-5078-456B-A9B9-BE9FE0811537}"/>
              </a:ext>
            </a:extLst>
          </p:cNvPr>
          <p:cNvCxnSpPr>
            <a:cxnSpLocks/>
          </p:cNvCxnSpPr>
          <p:nvPr/>
        </p:nvCxnSpPr>
        <p:spPr>
          <a:xfrm>
            <a:off x="352425" y="3324225"/>
            <a:ext cx="44291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2D63A85-05BC-4664-8D0A-6246EC80F781}"/>
              </a:ext>
            </a:extLst>
          </p:cNvPr>
          <p:cNvCxnSpPr>
            <a:cxnSpLocks/>
          </p:cNvCxnSpPr>
          <p:nvPr/>
        </p:nvCxnSpPr>
        <p:spPr>
          <a:xfrm>
            <a:off x="352425" y="3867150"/>
            <a:ext cx="44291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F790F34-9D43-45C3-963C-A3A8C0267085}"/>
              </a:ext>
            </a:extLst>
          </p:cNvPr>
          <p:cNvCxnSpPr>
            <a:cxnSpLocks/>
          </p:cNvCxnSpPr>
          <p:nvPr/>
        </p:nvCxnSpPr>
        <p:spPr>
          <a:xfrm>
            <a:off x="352425" y="4419600"/>
            <a:ext cx="44291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B25EC8F-6E15-467B-AEEA-6C8B013FADE1}"/>
              </a:ext>
            </a:extLst>
          </p:cNvPr>
          <p:cNvCxnSpPr>
            <a:cxnSpLocks/>
          </p:cNvCxnSpPr>
          <p:nvPr/>
        </p:nvCxnSpPr>
        <p:spPr>
          <a:xfrm>
            <a:off x="352425" y="4962525"/>
            <a:ext cx="44291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66248C8-F096-4EDE-9E6F-1F2C95E40BF5}"/>
              </a:ext>
            </a:extLst>
          </p:cNvPr>
          <p:cNvCxnSpPr>
            <a:cxnSpLocks/>
          </p:cNvCxnSpPr>
          <p:nvPr/>
        </p:nvCxnSpPr>
        <p:spPr>
          <a:xfrm>
            <a:off x="352425" y="5505450"/>
            <a:ext cx="44291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ED3099-8091-40D7-AFF7-B5C3E16E7824}"/>
              </a:ext>
            </a:extLst>
          </p:cNvPr>
          <p:cNvCxnSpPr>
            <a:cxnSpLocks/>
          </p:cNvCxnSpPr>
          <p:nvPr/>
        </p:nvCxnSpPr>
        <p:spPr>
          <a:xfrm>
            <a:off x="352425" y="6096000"/>
            <a:ext cx="44291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E2B0405F-C8F6-4508-BA2E-49D8B678304B}"/>
              </a:ext>
            </a:extLst>
          </p:cNvPr>
          <p:cNvSpPr/>
          <p:nvPr/>
        </p:nvSpPr>
        <p:spPr>
          <a:xfrm>
            <a:off x="7410449" y="847725"/>
            <a:ext cx="4429125" cy="57340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Straight Connector 22">
            <a:extLst>
              <a:ext uri="{FF2B5EF4-FFF2-40B4-BE49-F238E27FC236}">
                <a16:creationId xmlns:a16="http://schemas.microsoft.com/office/drawing/2014/main" id="{6B874623-97E1-487B-9A75-1314F0D43E9A}"/>
              </a:ext>
            </a:extLst>
          </p:cNvPr>
          <p:cNvCxnSpPr>
            <a:cxnSpLocks/>
          </p:cNvCxnSpPr>
          <p:nvPr/>
        </p:nvCxnSpPr>
        <p:spPr>
          <a:xfrm>
            <a:off x="7410449" y="1609725"/>
            <a:ext cx="44291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4AF7923-646F-4667-846C-3E1663E4A228}"/>
              </a:ext>
            </a:extLst>
          </p:cNvPr>
          <p:cNvCxnSpPr>
            <a:cxnSpLocks/>
          </p:cNvCxnSpPr>
          <p:nvPr/>
        </p:nvCxnSpPr>
        <p:spPr>
          <a:xfrm>
            <a:off x="7410449" y="2124075"/>
            <a:ext cx="44291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370E001-4985-4E35-AAB9-6AA7F7351C39}"/>
              </a:ext>
            </a:extLst>
          </p:cNvPr>
          <p:cNvCxnSpPr>
            <a:cxnSpLocks/>
          </p:cNvCxnSpPr>
          <p:nvPr/>
        </p:nvCxnSpPr>
        <p:spPr>
          <a:xfrm>
            <a:off x="7410449" y="2676525"/>
            <a:ext cx="44291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D4C379B-A4B7-49CF-93F1-D0A08C21A372}"/>
              </a:ext>
            </a:extLst>
          </p:cNvPr>
          <p:cNvCxnSpPr>
            <a:cxnSpLocks/>
          </p:cNvCxnSpPr>
          <p:nvPr/>
        </p:nvCxnSpPr>
        <p:spPr>
          <a:xfrm>
            <a:off x="7410449" y="3228975"/>
            <a:ext cx="44291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A4F17E6-7AB3-43C2-8504-F6D6821A0CBE}"/>
              </a:ext>
            </a:extLst>
          </p:cNvPr>
          <p:cNvCxnSpPr>
            <a:cxnSpLocks/>
          </p:cNvCxnSpPr>
          <p:nvPr/>
        </p:nvCxnSpPr>
        <p:spPr>
          <a:xfrm>
            <a:off x="7410449" y="3771900"/>
            <a:ext cx="44291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F32AE21-711D-4575-887C-6067541845CD}"/>
              </a:ext>
            </a:extLst>
          </p:cNvPr>
          <p:cNvCxnSpPr>
            <a:cxnSpLocks/>
          </p:cNvCxnSpPr>
          <p:nvPr/>
        </p:nvCxnSpPr>
        <p:spPr>
          <a:xfrm>
            <a:off x="7410449" y="4324350"/>
            <a:ext cx="44291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D819AF3-1EDE-49E0-A9C1-6B3FB18A4A80}"/>
              </a:ext>
            </a:extLst>
          </p:cNvPr>
          <p:cNvCxnSpPr>
            <a:cxnSpLocks/>
          </p:cNvCxnSpPr>
          <p:nvPr/>
        </p:nvCxnSpPr>
        <p:spPr>
          <a:xfrm>
            <a:off x="7410449" y="4867275"/>
            <a:ext cx="44291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9958938-6305-44E5-8D62-B06AB0677C2C}"/>
              </a:ext>
            </a:extLst>
          </p:cNvPr>
          <p:cNvCxnSpPr>
            <a:cxnSpLocks/>
          </p:cNvCxnSpPr>
          <p:nvPr/>
        </p:nvCxnSpPr>
        <p:spPr>
          <a:xfrm>
            <a:off x="7410449" y="5410200"/>
            <a:ext cx="44291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7F3D5C2-C70B-4006-87A9-951F5AEE35AD}"/>
              </a:ext>
            </a:extLst>
          </p:cNvPr>
          <p:cNvCxnSpPr>
            <a:cxnSpLocks/>
          </p:cNvCxnSpPr>
          <p:nvPr/>
        </p:nvCxnSpPr>
        <p:spPr>
          <a:xfrm>
            <a:off x="7410449" y="6000750"/>
            <a:ext cx="44291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E2DD07D3-E199-42CE-8CCC-7582DD4F7E68}"/>
              </a:ext>
            </a:extLst>
          </p:cNvPr>
          <p:cNvPicPr>
            <a:picLocks noChangeAspect="1"/>
          </p:cNvPicPr>
          <p:nvPr/>
        </p:nvPicPr>
        <p:blipFill rotWithShape="1">
          <a:blip r:embed="rId4"/>
          <a:srcRect l="11333" t="17833" r="12333" b="17667"/>
          <a:stretch/>
        </p:blipFill>
        <p:spPr>
          <a:xfrm>
            <a:off x="7309642" y="85724"/>
            <a:ext cx="2110583" cy="1783397"/>
          </a:xfrm>
          <a:prstGeom prst="rect">
            <a:avLst/>
          </a:prstGeom>
        </p:spPr>
      </p:pic>
      <p:sp>
        <p:nvSpPr>
          <p:cNvPr id="2" name="TextBox 1">
            <a:extLst>
              <a:ext uri="{FF2B5EF4-FFF2-40B4-BE49-F238E27FC236}">
                <a16:creationId xmlns:a16="http://schemas.microsoft.com/office/drawing/2014/main" id="{493F92CC-1823-4E95-9C37-329314F0E086}"/>
              </a:ext>
            </a:extLst>
          </p:cNvPr>
          <p:cNvSpPr txBox="1"/>
          <p:nvPr/>
        </p:nvSpPr>
        <p:spPr>
          <a:xfrm>
            <a:off x="352425" y="463035"/>
            <a:ext cx="2586038" cy="369332"/>
          </a:xfrm>
          <a:prstGeom prst="rect">
            <a:avLst/>
          </a:prstGeom>
          <a:noFill/>
        </p:spPr>
        <p:txBody>
          <a:bodyPr wrap="square" rtlCol="0">
            <a:spAutoFit/>
          </a:bodyPr>
          <a:lstStyle/>
          <a:p>
            <a:r>
              <a:rPr lang="en-GB" dirty="0">
                <a:latin typeface="Comic Sans MS" panose="030F0702030302020204" pitchFamily="66" charset="0"/>
              </a:rPr>
              <a:t>How is Lily feeling?</a:t>
            </a:r>
          </a:p>
        </p:txBody>
      </p:sp>
      <p:sp>
        <p:nvSpPr>
          <p:cNvPr id="3" name="TextBox 2">
            <a:extLst>
              <a:ext uri="{FF2B5EF4-FFF2-40B4-BE49-F238E27FC236}">
                <a16:creationId xmlns:a16="http://schemas.microsoft.com/office/drawing/2014/main" id="{8E9A9BBA-FA35-4ECC-BA0F-C14F9BBB65F1}"/>
              </a:ext>
            </a:extLst>
          </p:cNvPr>
          <p:cNvSpPr txBox="1"/>
          <p:nvPr/>
        </p:nvSpPr>
        <p:spPr>
          <a:xfrm>
            <a:off x="9420225" y="438824"/>
            <a:ext cx="2586038" cy="369332"/>
          </a:xfrm>
          <a:prstGeom prst="rect">
            <a:avLst/>
          </a:prstGeom>
          <a:noFill/>
        </p:spPr>
        <p:txBody>
          <a:bodyPr wrap="square" rtlCol="0">
            <a:spAutoFit/>
          </a:bodyPr>
          <a:lstStyle/>
          <a:p>
            <a:r>
              <a:rPr lang="en-GB" dirty="0">
                <a:latin typeface="Comic Sans MS" panose="030F0702030302020204" pitchFamily="66" charset="0"/>
              </a:rPr>
              <a:t>What is Lily thinking?</a:t>
            </a:r>
          </a:p>
        </p:txBody>
      </p:sp>
      <p:sp>
        <p:nvSpPr>
          <p:cNvPr id="6" name="TextBox 5">
            <a:extLst>
              <a:ext uri="{FF2B5EF4-FFF2-40B4-BE49-F238E27FC236}">
                <a16:creationId xmlns:a16="http://schemas.microsoft.com/office/drawing/2014/main" id="{2A7781EE-328E-4EDC-8E45-885ADDB7D02E}"/>
              </a:ext>
            </a:extLst>
          </p:cNvPr>
          <p:cNvSpPr txBox="1"/>
          <p:nvPr/>
        </p:nvSpPr>
        <p:spPr>
          <a:xfrm>
            <a:off x="66675" y="85724"/>
            <a:ext cx="2247900" cy="369332"/>
          </a:xfrm>
          <a:prstGeom prst="rect">
            <a:avLst/>
          </a:prstGeom>
          <a:noFill/>
        </p:spPr>
        <p:txBody>
          <a:bodyPr wrap="square" rtlCol="0">
            <a:spAutoFit/>
          </a:bodyPr>
          <a:lstStyle/>
          <a:p>
            <a:r>
              <a:rPr lang="en-GB" b="1" dirty="0">
                <a:solidFill>
                  <a:srgbClr val="0070C0"/>
                </a:solidFill>
                <a:latin typeface="Comic Sans MS" panose="030F0702030302020204" pitchFamily="66" charset="0"/>
              </a:rPr>
              <a:t>1 STAR TASK!</a:t>
            </a:r>
          </a:p>
        </p:txBody>
      </p:sp>
    </p:spTree>
    <p:extLst>
      <p:ext uri="{BB962C8B-B14F-4D97-AF65-F5344CB8AC3E}">
        <p14:creationId xmlns:p14="http://schemas.microsoft.com/office/powerpoint/2010/main" val="2754211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00810A-5758-4460-A300-891F4A2F72E1}"/>
              </a:ext>
            </a:extLst>
          </p:cNvPr>
          <p:cNvSpPr txBox="1"/>
          <p:nvPr/>
        </p:nvSpPr>
        <p:spPr>
          <a:xfrm>
            <a:off x="66675" y="85725"/>
            <a:ext cx="11953875" cy="646331"/>
          </a:xfrm>
          <a:prstGeom prst="rect">
            <a:avLst/>
          </a:prstGeom>
          <a:noFill/>
        </p:spPr>
        <p:txBody>
          <a:bodyPr wrap="square" rtlCol="0">
            <a:spAutoFit/>
          </a:bodyPr>
          <a:lstStyle/>
          <a:p>
            <a:r>
              <a:rPr lang="en-GB" b="1" u="sng" dirty="0">
                <a:latin typeface="Comic Sans MS" panose="030F0702030302020204" pitchFamily="66" charset="0"/>
              </a:rPr>
              <a:t>Maths:</a:t>
            </a:r>
          </a:p>
          <a:p>
            <a:r>
              <a:rPr lang="en-GB" b="1" u="sng" dirty="0">
                <a:latin typeface="Comic Sans MS" panose="030F0702030302020204" pitchFamily="66" charset="0"/>
              </a:rPr>
              <a:t>Objective: To multiply by 10.  </a:t>
            </a:r>
          </a:p>
        </p:txBody>
      </p:sp>
      <p:pic>
        <p:nvPicPr>
          <p:cNvPr id="4" name="Picture 3">
            <a:extLst>
              <a:ext uri="{FF2B5EF4-FFF2-40B4-BE49-F238E27FC236}">
                <a16:creationId xmlns:a16="http://schemas.microsoft.com/office/drawing/2014/main" id="{1EC8089D-5383-43FC-AD4B-EE7E5935017E}"/>
              </a:ext>
            </a:extLst>
          </p:cNvPr>
          <p:cNvPicPr>
            <a:picLocks noChangeAspect="1"/>
          </p:cNvPicPr>
          <p:nvPr/>
        </p:nvPicPr>
        <p:blipFill>
          <a:blip r:embed="rId2"/>
          <a:stretch>
            <a:fillRect/>
          </a:stretch>
        </p:blipFill>
        <p:spPr>
          <a:xfrm>
            <a:off x="6743700" y="2647950"/>
            <a:ext cx="4686300" cy="3514725"/>
          </a:xfrm>
          <a:prstGeom prst="rect">
            <a:avLst/>
          </a:prstGeom>
        </p:spPr>
      </p:pic>
      <p:pic>
        <p:nvPicPr>
          <p:cNvPr id="5" name="Picture 4">
            <a:extLst>
              <a:ext uri="{FF2B5EF4-FFF2-40B4-BE49-F238E27FC236}">
                <a16:creationId xmlns:a16="http://schemas.microsoft.com/office/drawing/2014/main" id="{641D0644-5BB9-465C-9B38-4315BFF64F77}"/>
              </a:ext>
            </a:extLst>
          </p:cNvPr>
          <p:cNvPicPr>
            <a:picLocks noChangeAspect="1"/>
          </p:cNvPicPr>
          <p:nvPr/>
        </p:nvPicPr>
        <p:blipFill>
          <a:blip r:embed="rId3"/>
          <a:stretch>
            <a:fillRect/>
          </a:stretch>
        </p:blipFill>
        <p:spPr>
          <a:xfrm>
            <a:off x="523876" y="985838"/>
            <a:ext cx="5306105" cy="2871788"/>
          </a:xfrm>
          <a:prstGeom prst="rect">
            <a:avLst/>
          </a:prstGeom>
        </p:spPr>
      </p:pic>
      <p:sp>
        <p:nvSpPr>
          <p:cNvPr id="6" name="TextBox 5">
            <a:extLst>
              <a:ext uri="{FF2B5EF4-FFF2-40B4-BE49-F238E27FC236}">
                <a16:creationId xmlns:a16="http://schemas.microsoft.com/office/drawing/2014/main" id="{CC5F122C-D3B9-4BA8-9BD4-0E21E45C9E85}"/>
              </a:ext>
            </a:extLst>
          </p:cNvPr>
          <p:cNvSpPr txBox="1"/>
          <p:nvPr/>
        </p:nvSpPr>
        <p:spPr>
          <a:xfrm>
            <a:off x="285750" y="4067175"/>
            <a:ext cx="6210300" cy="2308324"/>
          </a:xfrm>
          <a:prstGeom prst="rect">
            <a:avLst/>
          </a:prstGeom>
          <a:noFill/>
        </p:spPr>
        <p:txBody>
          <a:bodyPr wrap="square" rtlCol="0">
            <a:spAutoFit/>
          </a:bodyPr>
          <a:lstStyle/>
          <a:p>
            <a:r>
              <a:rPr lang="en-GB" dirty="0">
                <a:latin typeface="Comic Sans MS" panose="030F0702030302020204" pitchFamily="66" charset="0"/>
              </a:rPr>
              <a:t>Place your original digits in the correct place value column. Move all the digits one place to the left, like the example provided. </a:t>
            </a:r>
          </a:p>
          <a:p>
            <a:r>
              <a:rPr lang="en-GB" dirty="0">
                <a:latin typeface="Comic Sans MS" panose="030F0702030302020204" pitchFamily="66" charset="0"/>
              </a:rPr>
              <a:t>1* - See next slide for multiplying by 10 questions. </a:t>
            </a:r>
          </a:p>
          <a:p>
            <a:r>
              <a:rPr lang="en-GB" dirty="0">
                <a:latin typeface="Comic Sans MS" panose="030F0702030302020204" pitchFamily="66" charset="0"/>
              </a:rPr>
              <a:t>2* - Complete the White Rose Hub Questions. </a:t>
            </a:r>
          </a:p>
          <a:p>
            <a:r>
              <a:rPr lang="en-GB" dirty="0">
                <a:latin typeface="Comic Sans MS" panose="030F0702030302020204" pitchFamily="66" charset="0"/>
              </a:rPr>
              <a:t>3* - Complete the White Rose Hub Questions and then the missing number sheet (What number did they start with?) </a:t>
            </a:r>
          </a:p>
        </p:txBody>
      </p:sp>
      <p:sp>
        <p:nvSpPr>
          <p:cNvPr id="7" name="TextBox 6">
            <a:extLst>
              <a:ext uri="{FF2B5EF4-FFF2-40B4-BE49-F238E27FC236}">
                <a16:creationId xmlns:a16="http://schemas.microsoft.com/office/drawing/2014/main" id="{061BE77F-6B89-4C08-9444-4AAE406220C2}"/>
              </a:ext>
            </a:extLst>
          </p:cNvPr>
          <p:cNvSpPr txBox="1"/>
          <p:nvPr/>
        </p:nvSpPr>
        <p:spPr>
          <a:xfrm>
            <a:off x="6657975" y="333375"/>
            <a:ext cx="5010149" cy="2031325"/>
          </a:xfrm>
          <a:prstGeom prst="rect">
            <a:avLst/>
          </a:prstGeom>
          <a:noFill/>
        </p:spPr>
        <p:txBody>
          <a:bodyPr wrap="square" rtlCol="0">
            <a:spAutoFit/>
          </a:bodyPr>
          <a:lstStyle/>
          <a:p>
            <a:r>
              <a:rPr lang="en-GB" b="1" dirty="0">
                <a:latin typeface="Comic Sans MS" panose="030F0702030302020204" pitchFamily="66" charset="0"/>
              </a:rPr>
              <a:t>Multiplying by 10! </a:t>
            </a:r>
          </a:p>
          <a:p>
            <a:endParaRPr lang="en-GB" dirty="0">
              <a:latin typeface="Comic Sans MS" panose="030F0702030302020204" pitchFamily="66" charset="0"/>
            </a:endParaRPr>
          </a:p>
          <a:p>
            <a:r>
              <a:rPr lang="en-GB" dirty="0">
                <a:latin typeface="Comic Sans MS" panose="030F0702030302020204" pitchFamily="66" charset="0"/>
              </a:rPr>
              <a:t>When you multiply by 10, move all the digits one place to the left, </a:t>
            </a:r>
            <a:r>
              <a:rPr lang="en-GB" b="1" dirty="0">
                <a:solidFill>
                  <a:srgbClr val="FF0000"/>
                </a:solidFill>
                <a:latin typeface="Comic Sans MS" panose="030F0702030302020204" pitchFamily="66" charset="0"/>
              </a:rPr>
              <a:t>putting a zero in the empty space</a:t>
            </a:r>
            <a:r>
              <a:rPr lang="en-GB" b="1" dirty="0">
                <a:latin typeface="Comic Sans MS" panose="030F0702030302020204" pitchFamily="66" charset="0"/>
              </a:rPr>
              <a:t>. </a:t>
            </a:r>
          </a:p>
          <a:p>
            <a:endParaRPr lang="en-GB" dirty="0">
              <a:latin typeface="Comic Sans MS" panose="030F0702030302020204" pitchFamily="66" charset="0"/>
            </a:endParaRPr>
          </a:p>
          <a:p>
            <a:r>
              <a:rPr lang="en-GB" dirty="0">
                <a:latin typeface="Comic Sans MS" panose="030F0702030302020204" pitchFamily="66" charset="0"/>
              </a:rPr>
              <a:t>E.G 21 x 10 = 210</a:t>
            </a:r>
          </a:p>
        </p:txBody>
      </p:sp>
      <p:sp>
        <p:nvSpPr>
          <p:cNvPr id="8" name="TextBox 7">
            <a:extLst>
              <a:ext uri="{FF2B5EF4-FFF2-40B4-BE49-F238E27FC236}">
                <a16:creationId xmlns:a16="http://schemas.microsoft.com/office/drawing/2014/main" id="{649BB7B7-BE59-4934-B15D-6526717B0266}"/>
              </a:ext>
            </a:extLst>
          </p:cNvPr>
          <p:cNvSpPr txBox="1"/>
          <p:nvPr/>
        </p:nvSpPr>
        <p:spPr>
          <a:xfrm>
            <a:off x="2752725" y="2095500"/>
            <a:ext cx="2971800" cy="369332"/>
          </a:xfrm>
          <a:prstGeom prst="rect">
            <a:avLst/>
          </a:prstGeom>
          <a:noFill/>
        </p:spPr>
        <p:txBody>
          <a:bodyPr wrap="square" rtlCol="0">
            <a:spAutoFit/>
          </a:bodyPr>
          <a:lstStyle/>
          <a:p>
            <a:r>
              <a:rPr lang="en-GB" dirty="0">
                <a:latin typeface="Comic Sans MS" panose="030F0702030302020204" pitchFamily="66" charset="0"/>
              </a:rPr>
              <a:t>3              4               2</a:t>
            </a:r>
          </a:p>
        </p:txBody>
      </p:sp>
      <p:sp>
        <p:nvSpPr>
          <p:cNvPr id="10" name="TextBox 9">
            <a:extLst>
              <a:ext uri="{FF2B5EF4-FFF2-40B4-BE49-F238E27FC236}">
                <a16:creationId xmlns:a16="http://schemas.microsoft.com/office/drawing/2014/main" id="{E98EE163-E4ED-49D2-9C7D-26ECC4C94FD7}"/>
              </a:ext>
            </a:extLst>
          </p:cNvPr>
          <p:cNvSpPr txBox="1"/>
          <p:nvPr/>
        </p:nvSpPr>
        <p:spPr>
          <a:xfrm>
            <a:off x="1562099" y="2533948"/>
            <a:ext cx="4515531" cy="369332"/>
          </a:xfrm>
          <a:prstGeom prst="rect">
            <a:avLst/>
          </a:prstGeom>
          <a:noFill/>
        </p:spPr>
        <p:txBody>
          <a:bodyPr wrap="square" rtlCol="0">
            <a:spAutoFit/>
          </a:bodyPr>
          <a:lstStyle/>
          <a:p>
            <a:r>
              <a:rPr lang="en-GB" dirty="0">
                <a:latin typeface="Comic Sans MS" panose="030F0702030302020204" pitchFamily="66" charset="0"/>
              </a:rPr>
              <a:t>3              4               2               </a:t>
            </a:r>
            <a:r>
              <a:rPr lang="en-GB" b="1" dirty="0">
                <a:solidFill>
                  <a:srgbClr val="FF0000"/>
                </a:solidFill>
                <a:latin typeface="Comic Sans MS" panose="030F0702030302020204" pitchFamily="66" charset="0"/>
              </a:rPr>
              <a:t>0</a:t>
            </a:r>
          </a:p>
        </p:txBody>
      </p:sp>
      <p:cxnSp>
        <p:nvCxnSpPr>
          <p:cNvPr id="12" name="Straight Arrow Connector 11">
            <a:extLst>
              <a:ext uri="{FF2B5EF4-FFF2-40B4-BE49-F238E27FC236}">
                <a16:creationId xmlns:a16="http://schemas.microsoft.com/office/drawing/2014/main" id="{DAB15FE6-E48F-4252-A5C8-565E5C37C55C}"/>
              </a:ext>
            </a:extLst>
          </p:cNvPr>
          <p:cNvCxnSpPr>
            <a:stCxn id="8" idx="1"/>
          </p:cNvCxnSpPr>
          <p:nvPr/>
        </p:nvCxnSpPr>
        <p:spPr>
          <a:xfrm flipH="1">
            <a:off x="2019300" y="2280166"/>
            <a:ext cx="733425" cy="2537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C4D177E-C6F4-4ACF-A425-B4C16D8D7C99}"/>
              </a:ext>
            </a:extLst>
          </p:cNvPr>
          <p:cNvCxnSpPr/>
          <p:nvPr/>
        </p:nvCxnSpPr>
        <p:spPr>
          <a:xfrm flipH="1">
            <a:off x="3104467" y="2326898"/>
            <a:ext cx="733425" cy="2537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D1FB0AC8-E6CB-43DE-9EAF-E7F3DE4989BD}"/>
              </a:ext>
            </a:extLst>
          </p:cNvPr>
          <p:cNvCxnSpPr/>
          <p:nvPr/>
        </p:nvCxnSpPr>
        <p:spPr>
          <a:xfrm flipH="1">
            <a:off x="4295093" y="2341662"/>
            <a:ext cx="733425" cy="2537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24884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792893-0356-4673-868B-447B40A15BDC}"/>
              </a:ext>
            </a:extLst>
          </p:cNvPr>
          <p:cNvSpPr txBox="1"/>
          <p:nvPr/>
        </p:nvSpPr>
        <p:spPr>
          <a:xfrm>
            <a:off x="66675" y="85724"/>
            <a:ext cx="2247900" cy="369332"/>
          </a:xfrm>
          <a:prstGeom prst="rect">
            <a:avLst/>
          </a:prstGeom>
          <a:noFill/>
        </p:spPr>
        <p:txBody>
          <a:bodyPr wrap="square" rtlCol="0">
            <a:spAutoFit/>
          </a:bodyPr>
          <a:lstStyle/>
          <a:p>
            <a:r>
              <a:rPr lang="en-GB" b="1" dirty="0">
                <a:solidFill>
                  <a:srgbClr val="0070C0"/>
                </a:solidFill>
                <a:latin typeface="Comic Sans MS" panose="030F0702030302020204" pitchFamily="66" charset="0"/>
              </a:rPr>
              <a:t>1 STAR TASK!</a:t>
            </a:r>
          </a:p>
        </p:txBody>
      </p:sp>
      <p:pic>
        <p:nvPicPr>
          <p:cNvPr id="4" name="Picture 3">
            <a:extLst>
              <a:ext uri="{FF2B5EF4-FFF2-40B4-BE49-F238E27FC236}">
                <a16:creationId xmlns:a16="http://schemas.microsoft.com/office/drawing/2014/main" id="{F7F88571-49AE-4D08-A537-C729CAE58213}"/>
              </a:ext>
            </a:extLst>
          </p:cNvPr>
          <p:cNvPicPr>
            <a:picLocks noChangeAspect="1"/>
          </p:cNvPicPr>
          <p:nvPr/>
        </p:nvPicPr>
        <p:blipFill>
          <a:blip r:embed="rId2"/>
          <a:stretch>
            <a:fillRect/>
          </a:stretch>
        </p:blipFill>
        <p:spPr>
          <a:xfrm>
            <a:off x="142875" y="657225"/>
            <a:ext cx="5238750" cy="3657600"/>
          </a:xfrm>
          <a:prstGeom prst="rect">
            <a:avLst/>
          </a:prstGeom>
        </p:spPr>
      </p:pic>
      <p:sp>
        <p:nvSpPr>
          <p:cNvPr id="6" name="TextBox 5">
            <a:extLst>
              <a:ext uri="{FF2B5EF4-FFF2-40B4-BE49-F238E27FC236}">
                <a16:creationId xmlns:a16="http://schemas.microsoft.com/office/drawing/2014/main" id="{98373A66-11D4-4EB3-9D84-990F3003277B}"/>
              </a:ext>
            </a:extLst>
          </p:cNvPr>
          <p:cNvSpPr txBox="1"/>
          <p:nvPr/>
        </p:nvSpPr>
        <p:spPr>
          <a:xfrm>
            <a:off x="5276849" y="85724"/>
            <a:ext cx="3219451" cy="369332"/>
          </a:xfrm>
          <a:prstGeom prst="rect">
            <a:avLst/>
          </a:prstGeom>
          <a:noFill/>
        </p:spPr>
        <p:txBody>
          <a:bodyPr wrap="square" rtlCol="0">
            <a:spAutoFit/>
          </a:bodyPr>
          <a:lstStyle/>
          <a:p>
            <a:r>
              <a:rPr lang="en-GB" b="1" dirty="0">
                <a:solidFill>
                  <a:srgbClr val="FF0000"/>
                </a:solidFill>
                <a:latin typeface="Comic Sans MS" panose="030F0702030302020204" pitchFamily="66" charset="0"/>
              </a:rPr>
              <a:t>3 STAR EXTRA TASK!</a:t>
            </a:r>
          </a:p>
        </p:txBody>
      </p:sp>
      <p:pic>
        <p:nvPicPr>
          <p:cNvPr id="7" name="Picture 6">
            <a:extLst>
              <a:ext uri="{FF2B5EF4-FFF2-40B4-BE49-F238E27FC236}">
                <a16:creationId xmlns:a16="http://schemas.microsoft.com/office/drawing/2014/main" id="{03B0A9A8-20DE-41EE-9298-14BDCF852C41}"/>
              </a:ext>
            </a:extLst>
          </p:cNvPr>
          <p:cNvPicPr>
            <a:picLocks noChangeAspect="1"/>
          </p:cNvPicPr>
          <p:nvPr/>
        </p:nvPicPr>
        <p:blipFill>
          <a:blip r:embed="rId3"/>
          <a:stretch>
            <a:fillRect/>
          </a:stretch>
        </p:blipFill>
        <p:spPr>
          <a:xfrm>
            <a:off x="5450547" y="657225"/>
            <a:ext cx="6598578" cy="4057650"/>
          </a:xfrm>
          <a:prstGeom prst="rect">
            <a:avLst/>
          </a:prstGeom>
        </p:spPr>
      </p:pic>
    </p:spTree>
    <p:extLst>
      <p:ext uri="{BB962C8B-B14F-4D97-AF65-F5344CB8AC3E}">
        <p14:creationId xmlns:p14="http://schemas.microsoft.com/office/powerpoint/2010/main" val="1494839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17CBEA-B301-4B12-B730-0B18E049932A}"/>
              </a:ext>
            </a:extLst>
          </p:cNvPr>
          <p:cNvSpPr txBox="1"/>
          <p:nvPr/>
        </p:nvSpPr>
        <p:spPr>
          <a:xfrm>
            <a:off x="66675" y="85724"/>
            <a:ext cx="2247900" cy="369332"/>
          </a:xfrm>
          <a:prstGeom prst="rect">
            <a:avLst/>
          </a:prstGeom>
          <a:noFill/>
        </p:spPr>
        <p:txBody>
          <a:bodyPr wrap="square" rtlCol="0">
            <a:spAutoFit/>
          </a:bodyPr>
          <a:lstStyle/>
          <a:p>
            <a:r>
              <a:rPr lang="en-GB" b="1" dirty="0">
                <a:solidFill>
                  <a:srgbClr val="0070C0"/>
                </a:solidFill>
                <a:latin typeface="Comic Sans MS" panose="030F0702030302020204" pitchFamily="66" charset="0"/>
              </a:rPr>
              <a:t>2/3 STAR TASK!</a:t>
            </a:r>
          </a:p>
        </p:txBody>
      </p:sp>
      <p:pic>
        <p:nvPicPr>
          <p:cNvPr id="4" name="Picture 3">
            <a:extLst>
              <a:ext uri="{FF2B5EF4-FFF2-40B4-BE49-F238E27FC236}">
                <a16:creationId xmlns:a16="http://schemas.microsoft.com/office/drawing/2014/main" id="{4AD5B233-5D75-4D24-BFAA-BF3EC885A417}"/>
              </a:ext>
            </a:extLst>
          </p:cNvPr>
          <p:cNvPicPr>
            <a:picLocks noChangeAspect="1"/>
          </p:cNvPicPr>
          <p:nvPr/>
        </p:nvPicPr>
        <p:blipFill>
          <a:blip r:embed="rId2"/>
          <a:stretch>
            <a:fillRect/>
          </a:stretch>
        </p:blipFill>
        <p:spPr>
          <a:xfrm>
            <a:off x="0" y="455056"/>
            <a:ext cx="12125325" cy="6402944"/>
          </a:xfrm>
          <a:prstGeom prst="rect">
            <a:avLst/>
          </a:prstGeom>
        </p:spPr>
      </p:pic>
    </p:spTree>
    <p:extLst>
      <p:ext uri="{BB962C8B-B14F-4D97-AF65-F5344CB8AC3E}">
        <p14:creationId xmlns:p14="http://schemas.microsoft.com/office/powerpoint/2010/main" val="1784214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A694D0-2236-4E1B-B042-0DA228B26459}"/>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65592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00810A-5758-4460-A300-891F4A2F72E1}"/>
              </a:ext>
            </a:extLst>
          </p:cNvPr>
          <p:cNvSpPr txBox="1"/>
          <p:nvPr/>
        </p:nvSpPr>
        <p:spPr>
          <a:xfrm>
            <a:off x="66675" y="85725"/>
            <a:ext cx="11953875" cy="1477328"/>
          </a:xfrm>
          <a:prstGeom prst="rect">
            <a:avLst/>
          </a:prstGeom>
          <a:noFill/>
        </p:spPr>
        <p:txBody>
          <a:bodyPr wrap="square" rtlCol="0">
            <a:spAutoFit/>
          </a:bodyPr>
          <a:lstStyle/>
          <a:p>
            <a:r>
              <a:rPr lang="en-GB" b="1" u="sng" dirty="0">
                <a:latin typeface="Comic Sans MS" panose="030F0702030302020204" pitchFamily="66" charset="0"/>
              </a:rPr>
              <a:t>Reading:</a:t>
            </a:r>
            <a:r>
              <a:rPr lang="en-GB" b="1" dirty="0">
                <a:latin typeface="Comic Sans MS" panose="030F0702030302020204" pitchFamily="66" charset="0"/>
              </a:rPr>
              <a:t> </a:t>
            </a:r>
            <a:r>
              <a:rPr lang="en-GB" dirty="0">
                <a:latin typeface="Comic Sans MS" panose="030F0702030302020204" pitchFamily="66" charset="0"/>
              </a:rPr>
              <a:t>Every day the children will receive a new chapter from our book ‘The Boy Who Biked the World’. Please complete the following tasks after reading the chapter.</a:t>
            </a:r>
          </a:p>
          <a:p>
            <a:r>
              <a:rPr lang="en-GB" b="1" dirty="0">
                <a:solidFill>
                  <a:srgbClr val="FF0000"/>
                </a:solidFill>
                <a:latin typeface="Comic Sans MS" panose="030F0702030302020204" pitchFamily="66" charset="0"/>
              </a:rPr>
              <a:t>Objective: To write a letter from Tom’s perspective. </a:t>
            </a:r>
          </a:p>
          <a:p>
            <a:r>
              <a:rPr lang="en-GB" b="1" dirty="0">
                <a:solidFill>
                  <a:srgbClr val="7030A0"/>
                </a:solidFill>
                <a:latin typeface="Comic Sans MS" panose="030F0702030302020204" pitchFamily="66" charset="0"/>
              </a:rPr>
              <a:t>Note: For today ONLY, 4S will have a separate task (See other slide). </a:t>
            </a:r>
            <a:r>
              <a:rPr lang="en-GB" dirty="0">
                <a:latin typeface="Comic Sans MS" panose="030F0702030302020204" pitchFamily="66" charset="0"/>
              </a:rPr>
              <a:t>This is due to them completing the original task last week in class. From tomorrow, all classes will have the same task. </a:t>
            </a:r>
          </a:p>
        </p:txBody>
      </p:sp>
      <p:pic>
        <p:nvPicPr>
          <p:cNvPr id="4" name="Picture 3">
            <a:extLst>
              <a:ext uri="{FF2B5EF4-FFF2-40B4-BE49-F238E27FC236}">
                <a16:creationId xmlns:a16="http://schemas.microsoft.com/office/drawing/2014/main" id="{C1EA087E-41F7-486E-BA03-5EB802CA30C7}"/>
              </a:ext>
            </a:extLst>
          </p:cNvPr>
          <p:cNvPicPr>
            <a:picLocks noChangeAspect="1"/>
          </p:cNvPicPr>
          <p:nvPr/>
        </p:nvPicPr>
        <p:blipFill rotWithShape="1">
          <a:blip r:embed="rId2"/>
          <a:srcRect b="1112"/>
          <a:stretch/>
        </p:blipFill>
        <p:spPr>
          <a:xfrm>
            <a:off x="400049" y="3175776"/>
            <a:ext cx="5643563" cy="3386949"/>
          </a:xfrm>
          <a:prstGeom prst="rect">
            <a:avLst/>
          </a:prstGeom>
        </p:spPr>
      </p:pic>
      <p:sp>
        <p:nvSpPr>
          <p:cNvPr id="5" name="Content Placeholder 2">
            <a:extLst>
              <a:ext uri="{FF2B5EF4-FFF2-40B4-BE49-F238E27FC236}">
                <a16:creationId xmlns:a16="http://schemas.microsoft.com/office/drawing/2014/main" id="{D66E8C54-2017-4A85-BC04-E10F9FE60CE8}"/>
              </a:ext>
            </a:extLst>
          </p:cNvPr>
          <p:cNvSpPr txBox="1">
            <a:spLocks/>
          </p:cNvSpPr>
          <p:nvPr/>
        </p:nvSpPr>
        <p:spPr>
          <a:xfrm>
            <a:off x="6438900" y="1625600"/>
            <a:ext cx="5753100" cy="5232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u="sng" dirty="0">
                <a:latin typeface="Comic Sans MS" panose="030F0702030302020204" pitchFamily="66" charset="0"/>
              </a:rPr>
              <a:t>Task 2…</a:t>
            </a:r>
          </a:p>
          <a:p>
            <a:pPr marL="0" indent="0">
              <a:buFont typeface="Arial" panose="020B0604020202020204" pitchFamily="34" charset="0"/>
              <a:buNone/>
            </a:pPr>
            <a:endParaRPr lang="en-GB" sz="2000" u="sng" dirty="0">
              <a:latin typeface="Comic Sans MS" panose="030F0702030302020204" pitchFamily="66" charset="0"/>
            </a:endParaRPr>
          </a:p>
          <a:p>
            <a:pPr marL="0" indent="0">
              <a:buFont typeface="Arial" panose="020B0604020202020204" pitchFamily="34" charset="0"/>
              <a:buNone/>
            </a:pPr>
            <a:r>
              <a:rPr lang="en-GB" sz="2000" dirty="0">
                <a:latin typeface="Comic Sans MS" panose="030F0702030302020204" pitchFamily="66" charset="0"/>
              </a:rPr>
              <a:t>Tom has been away from home for a long time now. He has been to France, Germany, Turkey and now The Middle East. </a:t>
            </a:r>
          </a:p>
          <a:p>
            <a:pPr marL="0" indent="0">
              <a:buFont typeface="Arial" panose="020B0604020202020204" pitchFamily="34" charset="0"/>
              <a:buNone/>
            </a:pPr>
            <a:endParaRPr lang="en-GB" sz="2000" dirty="0">
              <a:latin typeface="Comic Sans MS" panose="030F0702030302020204" pitchFamily="66" charset="0"/>
            </a:endParaRPr>
          </a:p>
          <a:p>
            <a:pPr marL="0" indent="0">
              <a:buFont typeface="Arial" panose="020B0604020202020204" pitchFamily="34" charset="0"/>
              <a:buNone/>
            </a:pPr>
            <a:r>
              <a:rPr lang="en-GB" sz="2000" dirty="0">
                <a:latin typeface="Comic Sans MS" panose="030F0702030302020204" pitchFamily="66" charset="0"/>
              </a:rPr>
              <a:t>2/3* - Write a letter from Tom to his family. Remember to tell them everything you have done and seen. You can add some images if you like.</a:t>
            </a:r>
          </a:p>
          <a:p>
            <a:pPr marL="0" indent="0">
              <a:buFont typeface="Arial" panose="020B0604020202020204" pitchFamily="34" charset="0"/>
              <a:buNone/>
            </a:pPr>
            <a:r>
              <a:rPr lang="en-GB" sz="2000" dirty="0">
                <a:latin typeface="Comic Sans MS" panose="030F0702030302020204" pitchFamily="66" charset="0"/>
              </a:rPr>
              <a:t>REMEMBER – You ARE Tom! </a:t>
            </a:r>
          </a:p>
          <a:p>
            <a:pPr marL="0" indent="0">
              <a:buFont typeface="Arial" panose="020B0604020202020204" pitchFamily="34" charset="0"/>
              <a:buNone/>
            </a:pPr>
            <a:endParaRPr lang="en-GB" sz="2000" dirty="0">
              <a:latin typeface="Comic Sans MS" panose="030F0702030302020204" pitchFamily="66" charset="0"/>
            </a:endParaRPr>
          </a:p>
          <a:p>
            <a:pPr marL="0" indent="0">
              <a:buFont typeface="Arial" panose="020B0604020202020204" pitchFamily="34" charset="0"/>
              <a:buNone/>
            </a:pPr>
            <a:r>
              <a:rPr lang="en-GB" sz="2000" dirty="0">
                <a:latin typeface="Comic Sans MS" panose="030F0702030302020204" pitchFamily="66" charset="0"/>
              </a:rPr>
              <a:t>1* - Write a postcard home from either France, Turkey or Germany. What would the picture look like? What would you tell them? </a:t>
            </a:r>
          </a:p>
          <a:p>
            <a:pPr marL="0" indent="0">
              <a:buFont typeface="Arial" panose="020B0604020202020204" pitchFamily="34" charset="0"/>
              <a:buNone/>
            </a:pPr>
            <a:endParaRPr lang="en-GB" u="sng" dirty="0">
              <a:latin typeface="XCCW Joined 1a" panose="03050602040000000000" pitchFamily="66" charset="0"/>
            </a:endParaRPr>
          </a:p>
        </p:txBody>
      </p:sp>
      <p:sp>
        <p:nvSpPr>
          <p:cNvPr id="6" name="TextBox 5">
            <a:extLst>
              <a:ext uri="{FF2B5EF4-FFF2-40B4-BE49-F238E27FC236}">
                <a16:creationId xmlns:a16="http://schemas.microsoft.com/office/drawing/2014/main" id="{7F822D7E-EDF6-47FC-8463-B23CA8E29423}"/>
              </a:ext>
            </a:extLst>
          </p:cNvPr>
          <p:cNvSpPr txBox="1"/>
          <p:nvPr/>
        </p:nvSpPr>
        <p:spPr>
          <a:xfrm>
            <a:off x="400049" y="2231510"/>
            <a:ext cx="3476625" cy="707886"/>
          </a:xfrm>
          <a:prstGeom prst="rect">
            <a:avLst/>
          </a:prstGeom>
          <a:noFill/>
        </p:spPr>
        <p:txBody>
          <a:bodyPr wrap="square" rtlCol="0">
            <a:spAutoFit/>
          </a:bodyPr>
          <a:lstStyle/>
          <a:p>
            <a:r>
              <a:rPr lang="en-GB" sz="2000" u="sng" dirty="0">
                <a:latin typeface="Comic Sans MS" panose="030F0702030302020204" pitchFamily="66" charset="0"/>
              </a:rPr>
              <a:t>Task 1…</a:t>
            </a:r>
            <a:r>
              <a:rPr lang="en-GB" sz="2000" dirty="0">
                <a:latin typeface="Comic Sans MS" panose="030F0702030302020204" pitchFamily="66" charset="0"/>
              </a:rPr>
              <a:t>  Answer the following questions. </a:t>
            </a:r>
          </a:p>
        </p:txBody>
      </p:sp>
    </p:spTree>
    <p:extLst>
      <p:ext uri="{BB962C8B-B14F-4D97-AF65-F5344CB8AC3E}">
        <p14:creationId xmlns:p14="http://schemas.microsoft.com/office/powerpoint/2010/main" val="421005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00810A-5758-4460-A300-891F4A2F72E1}"/>
              </a:ext>
            </a:extLst>
          </p:cNvPr>
          <p:cNvSpPr txBox="1"/>
          <p:nvPr/>
        </p:nvSpPr>
        <p:spPr>
          <a:xfrm>
            <a:off x="400049" y="85725"/>
            <a:ext cx="4029075" cy="923330"/>
          </a:xfrm>
          <a:prstGeom prst="rect">
            <a:avLst/>
          </a:prstGeom>
          <a:noFill/>
        </p:spPr>
        <p:txBody>
          <a:bodyPr wrap="square" rtlCol="0">
            <a:spAutoFit/>
          </a:bodyPr>
          <a:lstStyle/>
          <a:p>
            <a:r>
              <a:rPr lang="en-GB" b="1" dirty="0">
                <a:solidFill>
                  <a:srgbClr val="7030A0"/>
                </a:solidFill>
                <a:latin typeface="Comic Sans MS" panose="030F0702030302020204" pitchFamily="66" charset="0"/>
              </a:rPr>
              <a:t>4S ONLY! </a:t>
            </a:r>
          </a:p>
          <a:p>
            <a:r>
              <a:rPr lang="en-GB" b="1" dirty="0">
                <a:solidFill>
                  <a:srgbClr val="FF0000"/>
                </a:solidFill>
                <a:latin typeface="Comic Sans MS" panose="030F0702030302020204" pitchFamily="66" charset="0"/>
              </a:rPr>
              <a:t>Objective: To decide on my own final destination.  </a:t>
            </a:r>
          </a:p>
        </p:txBody>
      </p:sp>
      <p:pic>
        <p:nvPicPr>
          <p:cNvPr id="4" name="Picture 3">
            <a:extLst>
              <a:ext uri="{FF2B5EF4-FFF2-40B4-BE49-F238E27FC236}">
                <a16:creationId xmlns:a16="http://schemas.microsoft.com/office/drawing/2014/main" id="{C1EA087E-41F7-486E-BA03-5EB802CA30C7}"/>
              </a:ext>
            </a:extLst>
          </p:cNvPr>
          <p:cNvPicPr>
            <a:picLocks noChangeAspect="1"/>
          </p:cNvPicPr>
          <p:nvPr/>
        </p:nvPicPr>
        <p:blipFill>
          <a:blip r:embed="rId2"/>
          <a:stretch>
            <a:fillRect/>
          </a:stretch>
        </p:blipFill>
        <p:spPr>
          <a:xfrm>
            <a:off x="400049" y="3175776"/>
            <a:ext cx="5643563" cy="3425049"/>
          </a:xfrm>
          <a:prstGeom prst="rect">
            <a:avLst/>
          </a:prstGeom>
        </p:spPr>
      </p:pic>
      <p:sp>
        <p:nvSpPr>
          <p:cNvPr id="5" name="Content Placeholder 2">
            <a:extLst>
              <a:ext uri="{FF2B5EF4-FFF2-40B4-BE49-F238E27FC236}">
                <a16:creationId xmlns:a16="http://schemas.microsoft.com/office/drawing/2014/main" id="{D66E8C54-2017-4A85-BC04-E10F9FE60CE8}"/>
              </a:ext>
            </a:extLst>
          </p:cNvPr>
          <p:cNvSpPr txBox="1">
            <a:spLocks/>
          </p:cNvSpPr>
          <p:nvPr/>
        </p:nvSpPr>
        <p:spPr>
          <a:xfrm>
            <a:off x="6438900" y="2272100"/>
            <a:ext cx="5753100" cy="5232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u="sng" dirty="0">
                <a:latin typeface="Comic Sans MS" panose="030F0702030302020204" pitchFamily="66" charset="0"/>
              </a:rPr>
              <a:t>Task 2…</a:t>
            </a:r>
          </a:p>
          <a:p>
            <a:pPr marL="0" indent="0">
              <a:buFont typeface="Arial" panose="020B0604020202020204" pitchFamily="34" charset="0"/>
              <a:buNone/>
            </a:pPr>
            <a:endParaRPr lang="en-GB" sz="2000" dirty="0">
              <a:latin typeface="Comic Sans MS" panose="030F0702030302020204" pitchFamily="66" charset="0"/>
            </a:endParaRPr>
          </a:p>
          <a:p>
            <a:pPr marL="0" indent="0">
              <a:buFont typeface="Arial" panose="020B0604020202020204" pitchFamily="34" charset="0"/>
              <a:buNone/>
            </a:pPr>
            <a:r>
              <a:rPr lang="en-GB" sz="2000" dirty="0">
                <a:latin typeface="Comic Sans MS" panose="030F0702030302020204" pitchFamily="66" charset="0"/>
              </a:rPr>
              <a:t>Imagine that you were going to bike somewhere in the world like Tom. His aim was the bike around the world. Answer the following questions and write a paragraph for your responses. </a:t>
            </a:r>
          </a:p>
          <a:p>
            <a:pPr marL="0" indent="0">
              <a:buFont typeface="Arial" panose="020B0604020202020204" pitchFamily="34" charset="0"/>
              <a:buNone/>
            </a:pPr>
            <a:endParaRPr lang="en-GB" sz="2000" dirty="0">
              <a:latin typeface="Comic Sans MS" panose="030F0702030302020204" pitchFamily="66" charset="0"/>
            </a:endParaRPr>
          </a:p>
          <a:p>
            <a:pPr marL="0" indent="0">
              <a:buFont typeface="Arial" panose="020B0604020202020204" pitchFamily="34" charset="0"/>
              <a:buNone/>
            </a:pPr>
            <a:r>
              <a:rPr lang="en-GB" sz="2000" dirty="0">
                <a:latin typeface="Comic Sans MS" panose="030F0702030302020204" pitchFamily="66" charset="0"/>
              </a:rPr>
              <a:t>Where would you like to bike to in the world? </a:t>
            </a:r>
          </a:p>
          <a:p>
            <a:pPr marL="0" indent="0">
              <a:buFont typeface="Arial" panose="020B0604020202020204" pitchFamily="34" charset="0"/>
              <a:buNone/>
            </a:pPr>
            <a:r>
              <a:rPr lang="en-GB" sz="2000" dirty="0">
                <a:latin typeface="Comic Sans MS" panose="030F0702030302020204" pitchFamily="66" charset="0"/>
              </a:rPr>
              <a:t>Why would you like to go there?</a:t>
            </a:r>
          </a:p>
          <a:p>
            <a:pPr marL="0" indent="0">
              <a:buFont typeface="Arial" panose="020B0604020202020204" pitchFamily="34" charset="0"/>
              <a:buNone/>
            </a:pPr>
            <a:r>
              <a:rPr lang="en-GB" sz="2000" dirty="0">
                <a:latin typeface="Comic Sans MS" panose="030F0702030302020204" pitchFamily="66" charset="0"/>
              </a:rPr>
              <a:t>Can you find 5 interesting facts about your destination? </a:t>
            </a:r>
          </a:p>
          <a:p>
            <a:pPr marL="0" indent="0">
              <a:buFont typeface="Arial" panose="020B0604020202020204" pitchFamily="34" charset="0"/>
              <a:buNone/>
            </a:pPr>
            <a:endParaRPr lang="en-GB" sz="2000" u="sng" dirty="0">
              <a:latin typeface="Comic Sans MS" panose="030F0702030302020204" pitchFamily="66" charset="0"/>
            </a:endParaRPr>
          </a:p>
          <a:p>
            <a:pPr marL="0" indent="0">
              <a:buFont typeface="Arial" panose="020B0604020202020204" pitchFamily="34" charset="0"/>
              <a:buNone/>
            </a:pPr>
            <a:endParaRPr lang="en-GB" sz="2000" u="sng" dirty="0">
              <a:latin typeface="Comic Sans MS" panose="030F0702030302020204" pitchFamily="66" charset="0"/>
            </a:endParaRPr>
          </a:p>
          <a:p>
            <a:pPr marL="0" indent="0">
              <a:buFont typeface="Arial" panose="020B0604020202020204" pitchFamily="34" charset="0"/>
              <a:buNone/>
            </a:pPr>
            <a:endParaRPr lang="en-GB" sz="2000" u="sng" dirty="0">
              <a:latin typeface="Comic Sans MS" panose="030F0702030302020204" pitchFamily="66" charset="0"/>
            </a:endParaRPr>
          </a:p>
          <a:p>
            <a:pPr marL="0" indent="0">
              <a:buFont typeface="Arial" panose="020B0604020202020204" pitchFamily="34" charset="0"/>
              <a:buNone/>
            </a:pPr>
            <a:endParaRPr lang="en-GB" u="sng" dirty="0">
              <a:latin typeface="XCCW Joined 1a" panose="03050602040000000000" pitchFamily="66" charset="0"/>
            </a:endParaRPr>
          </a:p>
        </p:txBody>
      </p:sp>
      <p:sp>
        <p:nvSpPr>
          <p:cNvPr id="6" name="TextBox 5">
            <a:extLst>
              <a:ext uri="{FF2B5EF4-FFF2-40B4-BE49-F238E27FC236}">
                <a16:creationId xmlns:a16="http://schemas.microsoft.com/office/drawing/2014/main" id="{7F822D7E-EDF6-47FC-8463-B23CA8E29423}"/>
              </a:ext>
            </a:extLst>
          </p:cNvPr>
          <p:cNvSpPr txBox="1"/>
          <p:nvPr/>
        </p:nvSpPr>
        <p:spPr>
          <a:xfrm>
            <a:off x="400049" y="2231510"/>
            <a:ext cx="3476625" cy="707886"/>
          </a:xfrm>
          <a:prstGeom prst="rect">
            <a:avLst/>
          </a:prstGeom>
          <a:noFill/>
        </p:spPr>
        <p:txBody>
          <a:bodyPr wrap="square" rtlCol="0">
            <a:spAutoFit/>
          </a:bodyPr>
          <a:lstStyle/>
          <a:p>
            <a:r>
              <a:rPr lang="en-GB" sz="2000" u="sng" dirty="0">
                <a:latin typeface="Comic Sans MS" panose="030F0702030302020204" pitchFamily="66" charset="0"/>
              </a:rPr>
              <a:t>Task 1…</a:t>
            </a:r>
            <a:r>
              <a:rPr lang="en-GB" sz="2000" dirty="0">
                <a:latin typeface="Comic Sans MS" panose="030F0702030302020204" pitchFamily="66" charset="0"/>
              </a:rPr>
              <a:t>  Answer the following questions. </a:t>
            </a:r>
          </a:p>
        </p:txBody>
      </p:sp>
      <p:pic>
        <p:nvPicPr>
          <p:cNvPr id="3" name="Picture 2">
            <a:extLst>
              <a:ext uri="{FF2B5EF4-FFF2-40B4-BE49-F238E27FC236}">
                <a16:creationId xmlns:a16="http://schemas.microsoft.com/office/drawing/2014/main" id="{F5D5F298-5BB6-4DE9-83E5-495CDE2BE585}"/>
              </a:ext>
            </a:extLst>
          </p:cNvPr>
          <p:cNvPicPr>
            <a:picLocks noChangeAspect="1"/>
          </p:cNvPicPr>
          <p:nvPr/>
        </p:nvPicPr>
        <p:blipFill>
          <a:blip r:embed="rId3"/>
          <a:stretch>
            <a:fillRect/>
          </a:stretch>
        </p:blipFill>
        <p:spPr>
          <a:xfrm>
            <a:off x="5572125" y="85725"/>
            <a:ext cx="6553200" cy="2145785"/>
          </a:xfrm>
          <a:prstGeom prst="rect">
            <a:avLst/>
          </a:prstGeom>
        </p:spPr>
      </p:pic>
    </p:spTree>
    <p:extLst>
      <p:ext uri="{BB962C8B-B14F-4D97-AF65-F5344CB8AC3E}">
        <p14:creationId xmlns:p14="http://schemas.microsoft.com/office/powerpoint/2010/main" val="16767048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TotalTime>
  <Words>879</Words>
  <Application>Microsoft Office PowerPoint</Application>
  <PresentationFormat>Widescreen</PresentationFormat>
  <Paragraphs>99</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Comic Sans MS</vt:lpstr>
      <vt:lpstr>XCCW Joined 1a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Jones, Eloise</dc:creator>
  <cp:lastModifiedBy>Jones, Eloise</cp:lastModifiedBy>
  <cp:revision>15</cp:revision>
  <dcterms:created xsi:type="dcterms:W3CDTF">2020-11-07T10:51:03Z</dcterms:created>
  <dcterms:modified xsi:type="dcterms:W3CDTF">2020-11-08T09:15:33Z</dcterms:modified>
</cp:coreProperties>
</file>