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8" r:id="rId3"/>
    <p:sldId id="289" r:id="rId4"/>
    <p:sldId id="298" r:id="rId5"/>
    <p:sldId id="291" r:id="rId6"/>
    <p:sldId id="299" r:id="rId7"/>
    <p:sldId id="300" r:id="rId8"/>
    <p:sldId id="259" r:id="rId9"/>
    <p:sldId id="294" r:id="rId10"/>
    <p:sldId id="281" r:id="rId11"/>
    <p:sldId id="292" r:id="rId12"/>
    <p:sldId id="293" r:id="rId13"/>
    <p:sldId id="287" r:id="rId14"/>
    <p:sldId id="282" r:id="rId15"/>
    <p:sldId id="260" r:id="rId16"/>
    <p:sldId id="295" r:id="rId17"/>
    <p:sldId id="296" r:id="rId18"/>
    <p:sldId id="29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5" autoAdjust="0"/>
    <p:restoredTop sz="94660"/>
  </p:normalViewPr>
  <p:slideViewPr>
    <p:cSldViewPr snapToGrid="0">
      <p:cViewPr varScale="1">
        <p:scale>
          <a:sx n="67" d="100"/>
          <a:sy n="67" d="100"/>
        </p:scale>
        <p:origin x="56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5FD1B-4331-4718-8E52-120664D858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699E627-FF9D-4D63-851D-3757C73294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7F2A707-E86D-4D80-B41A-019CC25922D4}"/>
              </a:ext>
            </a:extLst>
          </p:cNvPr>
          <p:cNvSpPr>
            <a:spLocks noGrp="1"/>
          </p:cNvSpPr>
          <p:nvPr>
            <p:ph type="dt" sz="half" idx="10"/>
          </p:nvPr>
        </p:nvSpPr>
        <p:spPr/>
        <p:txBody>
          <a:bodyPr/>
          <a:lstStyle/>
          <a:p>
            <a:fld id="{33799D9D-2001-41FC-AA96-7F212C2C199A}" type="datetimeFigureOut">
              <a:rPr lang="en-GB" smtClean="0"/>
              <a:t>11/11/2020</a:t>
            </a:fld>
            <a:endParaRPr lang="en-GB"/>
          </a:p>
        </p:txBody>
      </p:sp>
      <p:sp>
        <p:nvSpPr>
          <p:cNvPr id="5" name="Footer Placeholder 4">
            <a:extLst>
              <a:ext uri="{FF2B5EF4-FFF2-40B4-BE49-F238E27FC236}">
                <a16:creationId xmlns:a16="http://schemas.microsoft.com/office/drawing/2014/main" id="{7FE3082A-6E5E-4FBF-9F59-D73B3908A2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96EFFA-FC45-4C8A-B01A-1ED246F3D5BA}"/>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3762774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2FA2B-4EDD-444A-B58D-DBB2D5E8E45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9832A95-A28B-4078-BF53-453ADAF5728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4D8CAE9-F432-427A-8072-58F6F8ED433D}"/>
              </a:ext>
            </a:extLst>
          </p:cNvPr>
          <p:cNvSpPr>
            <a:spLocks noGrp="1"/>
          </p:cNvSpPr>
          <p:nvPr>
            <p:ph type="dt" sz="half" idx="10"/>
          </p:nvPr>
        </p:nvSpPr>
        <p:spPr/>
        <p:txBody>
          <a:bodyPr/>
          <a:lstStyle/>
          <a:p>
            <a:fld id="{33799D9D-2001-41FC-AA96-7F212C2C199A}" type="datetimeFigureOut">
              <a:rPr lang="en-GB" smtClean="0"/>
              <a:t>11/11/2020</a:t>
            </a:fld>
            <a:endParaRPr lang="en-GB"/>
          </a:p>
        </p:txBody>
      </p:sp>
      <p:sp>
        <p:nvSpPr>
          <p:cNvPr id="5" name="Footer Placeholder 4">
            <a:extLst>
              <a:ext uri="{FF2B5EF4-FFF2-40B4-BE49-F238E27FC236}">
                <a16:creationId xmlns:a16="http://schemas.microsoft.com/office/drawing/2014/main" id="{6D36272C-2F59-427E-A389-C8D9F501A6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E06C6A-A29A-4D30-BDE7-3E8ED60A8629}"/>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1059050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C1F85C-510E-469E-874B-D4B825AD8CE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1E1CD19-2739-45DA-90FD-2F369090794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440C82-6810-4863-8E38-85AA90679C6E}"/>
              </a:ext>
            </a:extLst>
          </p:cNvPr>
          <p:cNvSpPr>
            <a:spLocks noGrp="1"/>
          </p:cNvSpPr>
          <p:nvPr>
            <p:ph type="dt" sz="half" idx="10"/>
          </p:nvPr>
        </p:nvSpPr>
        <p:spPr/>
        <p:txBody>
          <a:bodyPr/>
          <a:lstStyle/>
          <a:p>
            <a:fld id="{33799D9D-2001-41FC-AA96-7F212C2C199A}" type="datetimeFigureOut">
              <a:rPr lang="en-GB" smtClean="0"/>
              <a:t>11/11/2020</a:t>
            </a:fld>
            <a:endParaRPr lang="en-GB"/>
          </a:p>
        </p:txBody>
      </p:sp>
      <p:sp>
        <p:nvSpPr>
          <p:cNvPr id="5" name="Footer Placeholder 4">
            <a:extLst>
              <a:ext uri="{FF2B5EF4-FFF2-40B4-BE49-F238E27FC236}">
                <a16:creationId xmlns:a16="http://schemas.microsoft.com/office/drawing/2014/main" id="{DE7E5F1C-5D99-4E94-B765-13260290D2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DC7A35-30A4-4525-9166-CF4DDD52F67E}"/>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1220343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DDCD0-02C6-4EBA-9FE5-D8F6A383979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3E8B705-F1F3-4EC4-A550-32D100729E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00AE59-4412-4C75-9728-C0DE227B4014}"/>
              </a:ext>
            </a:extLst>
          </p:cNvPr>
          <p:cNvSpPr>
            <a:spLocks noGrp="1"/>
          </p:cNvSpPr>
          <p:nvPr>
            <p:ph type="dt" sz="half" idx="10"/>
          </p:nvPr>
        </p:nvSpPr>
        <p:spPr/>
        <p:txBody>
          <a:bodyPr/>
          <a:lstStyle/>
          <a:p>
            <a:fld id="{33799D9D-2001-41FC-AA96-7F212C2C199A}" type="datetimeFigureOut">
              <a:rPr lang="en-GB" smtClean="0"/>
              <a:t>11/11/2020</a:t>
            </a:fld>
            <a:endParaRPr lang="en-GB"/>
          </a:p>
        </p:txBody>
      </p:sp>
      <p:sp>
        <p:nvSpPr>
          <p:cNvPr id="5" name="Footer Placeholder 4">
            <a:extLst>
              <a:ext uri="{FF2B5EF4-FFF2-40B4-BE49-F238E27FC236}">
                <a16:creationId xmlns:a16="http://schemas.microsoft.com/office/drawing/2014/main" id="{1F8D1906-D756-4F80-A381-7C5B19A6AE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7816AE-C510-40F2-B2DF-986FBA02B3FF}"/>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254654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4DF82-332F-4ACE-ACE7-B088BC1AAA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7AD48D9-15E9-4AFB-B63D-8BE83A6684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F0899F7-4C94-44C7-94AC-8AC47154927E}"/>
              </a:ext>
            </a:extLst>
          </p:cNvPr>
          <p:cNvSpPr>
            <a:spLocks noGrp="1"/>
          </p:cNvSpPr>
          <p:nvPr>
            <p:ph type="dt" sz="half" idx="10"/>
          </p:nvPr>
        </p:nvSpPr>
        <p:spPr/>
        <p:txBody>
          <a:bodyPr/>
          <a:lstStyle/>
          <a:p>
            <a:fld id="{33799D9D-2001-41FC-AA96-7F212C2C199A}" type="datetimeFigureOut">
              <a:rPr lang="en-GB" smtClean="0"/>
              <a:t>11/11/2020</a:t>
            </a:fld>
            <a:endParaRPr lang="en-GB"/>
          </a:p>
        </p:txBody>
      </p:sp>
      <p:sp>
        <p:nvSpPr>
          <p:cNvPr id="5" name="Footer Placeholder 4">
            <a:extLst>
              <a:ext uri="{FF2B5EF4-FFF2-40B4-BE49-F238E27FC236}">
                <a16:creationId xmlns:a16="http://schemas.microsoft.com/office/drawing/2014/main" id="{D9A7AA5C-EFA8-46BC-BACF-4B12F92AF2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6DFA63-2EC9-4171-93FD-44D1E31425B7}"/>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516642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C8DF4-100C-4213-801D-1BD9232EDC0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C8F6A9A-9526-4AD1-8AF1-3FEC7A6AE3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6AE4BE8-D64C-47EA-849D-945B4876D9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820E4E3-9948-418E-9517-3D1713427065}"/>
              </a:ext>
            </a:extLst>
          </p:cNvPr>
          <p:cNvSpPr>
            <a:spLocks noGrp="1"/>
          </p:cNvSpPr>
          <p:nvPr>
            <p:ph type="dt" sz="half" idx="10"/>
          </p:nvPr>
        </p:nvSpPr>
        <p:spPr/>
        <p:txBody>
          <a:bodyPr/>
          <a:lstStyle/>
          <a:p>
            <a:fld id="{33799D9D-2001-41FC-AA96-7F212C2C199A}" type="datetimeFigureOut">
              <a:rPr lang="en-GB" smtClean="0"/>
              <a:t>11/11/2020</a:t>
            </a:fld>
            <a:endParaRPr lang="en-GB"/>
          </a:p>
        </p:txBody>
      </p:sp>
      <p:sp>
        <p:nvSpPr>
          <p:cNvPr id="6" name="Footer Placeholder 5">
            <a:extLst>
              <a:ext uri="{FF2B5EF4-FFF2-40B4-BE49-F238E27FC236}">
                <a16:creationId xmlns:a16="http://schemas.microsoft.com/office/drawing/2014/main" id="{DAFB54CD-7811-4324-A44A-D0B4DFBFA01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2AFBAC7-11BE-4C0E-91E7-E77B8E474298}"/>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1461922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D754D-F169-4E0D-9A1A-6DA56776BC5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6CD80A5-8981-4045-B955-3F5D323391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E9DA3E-C5B9-4F20-9094-E827EB4046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0F54156-45EE-44C0-8BFF-C60B42E94E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E4AD7B-B4DA-476A-BCF9-BB95EECBD05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7067DDB-B594-466A-81C5-D31B93EA0E27}"/>
              </a:ext>
            </a:extLst>
          </p:cNvPr>
          <p:cNvSpPr>
            <a:spLocks noGrp="1"/>
          </p:cNvSpPr>
          <p:nvPr>
            <p:ph type="dt" sz="half" idx="10"/>
          </p:nvPr>
        </p:nvSpPr>
        <p:spPr/>
        <p:txBody>
          <a:bodyPr/>
          <a:lstStyle/>
          <a:p>
            <a:fld id="{33799D9D-2001-41FC-AA96-7F212C2C199A}" type="datetimeFigureOut">
              <a:rPr lang="en-GB" smtClean="0"/>
              <a:t>11/11/2020</a:t>
            </a:fld>
            <a:endParaRPr lang="en-GB"/>
          </a:p>
        </p:txBody>
      </p:sp>
      <p:sp>
        <p:nvSpPr>
          <p:cNvPr id="8" name="Footer Placeholder 7">
            <a:extLst>
              <a:ext uri="{FF2B5EF4-FFF2-40B4-BE49-F238E27FC236}">
                <a16:creationId xmlns:a16="http://schemas.microsoft.com/office/drawing/2014/main" id="{C592ED49-DF0A-461C-863A-C7536E719A1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8E8CE73-1597-4EAE-A7D1-7ECB3EB415D2}"/>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3545796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B3D1D-2DC7-4502-AC6A-FAECF558AAD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50F83E2-62E1-44A0-B88E-8C8275871174}"/>
              </a:ext>
            </a:extLst>
          </p:cNvPr>
          <p:cNvSpPr>
            <a:spLocks noGrp="1"/>
          </p:cNvSpPr>
          <p:nvPr>
            <p:ph type="dt" sz="half" idx="10"/>
          </p:nvPr>
        </p:nvSpPr>
        <p:spPr/>
        <p:txBody>
          <a:bodyPr/>
          <a:lstStyle/>
          <a:p>
            <a:fld id="{33799D9D-2001-41FC-AA96-7F212C2C199A}" type="datetimeFigureOut">
              <a:rPr lang="en-GB" smtClean="0"/>
              <a:t>11/11/2020</a:t>
            </a:fld>
            <a:endParaRPr lang="en-GB"/>
          </a:p>
        </p:txBody>
      </p:sp>
      <p:sp>
        <p:nvSpPr>
          <p:cNvPr id="4" name="Footer Placeholder 3">
            <a:extLst>
              <a:ext uri="{FF2B5EF4-FFF2-40B4-BE49-F238E27FC236}">
                <a16:creationId xmlns:a16="http://schemas.microsoft.com/office/drawing/2014/main" id="{D78843D8-A8D1-42F5-9DDC-F174A50B058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526E6F0-F252-4CC5-9635-40C6998344DE}"/>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2264852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5E1413-C1DF-4398-A78A-7040F9608537}"/>
              </a:ext>
            </a:extLst>
          </p:cNvPr>
          <p:cNvSpPr>
            <a:spLocks noGrp="1"/>
          </p:cNvSpPr>
          <p:nvPr>
            <p:ph type="dt" sz="half" idx="10"/>
          </p:nvPr>
        </p:nvSpPr>
        <p:spPr/>
        <p:txBody>
          <a:bodyPr/>
          <a:lstStyle/>
          <a:p>
            <a:fld id="{33799D9D-2001-41FC-AA96-7F212C2C199A}" type="datetimeFigureOut">
              <a:rPr lang="en-GB" smtClean="0"/>
              <a:t>11/11/2020</a:t>
            </a:fld>
            <a:endParaRPr lang="en-GB"/>
          </a:p>
        </p:txBody>
      </p:sp>
      <p:sp>
        <p:nvSpPr>
          <p:cNvPr id="3" name="Footer Placeholder 2">
            <a:extLst>
              <a:ext uri="{FF2B5EF4-FFF2-40B4-BE49-F238E27FC236}">
                <a16:creationId xmlns:a16="http://schemas.microsoft.com/office/drawing/2014/main" id="{F25B5965-EA9B-482C-84EC-88ED52E4D3D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B0B9DBD-818D-4177-B892-291315E3FCAF}"/>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2264639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71628-211E-4A79-94A6-DDA87ADA35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90A5E2B-DEBD-4CFA-B66A-2F16E77390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4212547-588F-4624-9B49-B7703A22D6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43D6E5-30C4-473B-98BA-A5B1230AF6D3}"/>
              </a:ext>
            </a:extLst>
          </p:cNvPr>
          <p:cNvSpPr>
            <a:spLocks noGrp="1"/>
          </p:cNvSpPr>
          <p:nvPr>
            <p:ph type="dt" sz="half" idx="10"/>
          </p:nvPr>
        </p:nvSpPr>
        <p:spPr/>
        <p:txBody>
          <a:bodyPr/>
          <a:lstStyle/>
          <a:p>
            <a:fld id="{33799D9D-2001-41FC-AA96-7F212C2C199A}" type="datetimeFigureOut">
              <a:rPr lang="en-GB" smtClean="0"/>
              <a:t>11/11/2020</a:t>
            </a:fld>
            <a:endParaRPr lang="en-GB"/>
          </a:p>
        </p:txBody>
      </p:sp>
      <p:sp>
        <p:nvSpPr>
          <p:cNvPr id="6" name="Footer Placeholder 5">
            <a:extLst>
              <a:ext uri="{FF2B5EF4-FFF2-40B4-BE49-F238E27FC236}">
                <a16:creationId xmlns:a16="http://schemas.microsoft.com/office/drawing/2014/main" id="{628124AE-11EA-4FE2-9FC2-FD0F67C3E95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7A6E84D-C3B1-4A00-B13A-76D9AE595D3E}"/>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1272818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BDAC7-D9E4-4069-9957-B461C0BD7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2EB1784-06D6-4EC9-A872-54C5B38417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ABBA0D2-0559-41EA-8238-1ABC7A155F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602930-532D-4DA9-8A17-821685546B03}"/>
              </a:ext>
            </a:extLst>
          </p:cNvPr>
          <p:cNvSpPr>
            <a:spLocks noGrp="1"/>
          </p:cNvSpPr>
          <p:nvPr>
            <p:ph type="dt" sz="half" idx="10"/>
          </p:nvPr>
        </p:nvSpPr>
        <p:spPr/>
        <p:txBody>
          <a:bodyPr/>
          <a:lstStyle/>
          <a:p>
            <a:fld id="{33799D9D-2001-41FC-AA96-7F212C2C199A}" type="datetimeFigureOut">
              <a:rPr lang="en-GB" smtClean="0"/>
              <a:t>11/11/2020</a:t>
            </a:fld>
            <a:endParaRPr lang="en-GB"/>
          </a:p>
        </p:txBody>
      </p:sp>
      <p:sp>
        <p:nvSpPr>
          <p:cNvPr id="6" name="Footer Placeholder 5">
            <a:extLst>
              <a:ext uri="{FF2B5EF4-FFF2-40B4-BE49-F238E27FC236}">
                <a16:creationId xmlns:a16="http://schemas.microsoft.com/office/drawing/2014/main" id="{4DDC92C5-2B96-4C48-9F26-C40EA05E75C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6DA0E1C-1C75-48DA-9640-16A264F564DF}"/>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2779504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2B6FF0-9F65-4CA9-8D61-3C20D5909F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27315BB-792F-45FF-8F46-AEE22E3204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90086D-05A9-4D82-A8D4-E5DB15F13F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799D9D-2001-41FC-AA96-7F212C2C199A}" type="datetimeFigureOut">
              <a:rPr lang="en-GB" smtClean="0"/>
              <a:t>11/11/2020</a:t>
            </a:fld>
            <a:endParaRPr lang="en-GB"/>
          </a:p>
        </p:txBody>
      </p:sp>
      <p:sp>
        <p:nvSpPr>
          <p:cNvPr id="5" name="Footer Placeholder 4">
            <a:extLst>
              <a:ext uri="{FF2B5EF4-FFF2-40B4-BE49-F238E27FC236}">
                <a16:creationId xmlns:a16="http://schemas.microsoft.com/office/drawing/2014/main" id="{E2E0D0B1-4103-4166-8E09-A4CA29AABE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B02BA0A-A9D7-41D1-89E6-F11A332A4B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2D5544-F780-4D72-805F-9CF8A4B73E45}" type="slidenum">
              <a:rPr lang="en-GB" smtClean="0"/>
              <a:t>‹#›</a:t>
            </a:fld>
            <a:endParaRPr lang="en-GB"/>
          </a:p>
        </p:txBody>
      </p:sp>
    </p:spTree>
    <p:extLst>
      <p:ext uri="{BB962C8B-B14F-4D97-AF65-F5344CB8AC3E}">
        <p14:creationId xmlns:p14="http://schemas.microsoft.com/office/powerpoint/2010/main" val="11886886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00810A-5758-4460-A300-891F4A2F72E1}"/>
              </a:ext>
            </a:extLst>
          </p:cNvPr>
          <p:cNvSpPr txBox="1"/>
          <p:nvPr/>
        </p:nvSpPr>
        <p:spPr>
          <a:xfrm>
            <a:off x="66675" y="85725"/>
            <a:ext cx="11953875" cy="1477328"/>
          </a:xfrm>
          <a:prstGeom prst="rect">
            <a:avLst/>
          </a:prstGeom>
          <a:noFill/>
        </p:spPr>
        <p:txBody>
          <a:bodyPr wrap="square" rtlCol="0">
            <a:spAutoFit/>
          </a:bodyPr>
          <a:lstStyle/>
          <a:p>
            <a:r>
              <a:rPr lang="en-GB" b="1" u="sng" dirty="0">
                <a:latin typeface="Comic Sans MS" panose="030F0702030302020204" pitchFamily="66" charset="0"/>
              </a:rPr>
              <a:t>English:</a:t>
            </a:r>
            <a:r>
              <a:rPr lang="en-GB" dirty="0">
                <a:latin typeface="Comic Sans MS" panose="030F0702030302020204" pitchFamily="66" charset="0"/>
              </a:rPr>
              <a:t> </a:t>
            </a:r>
          </a:p>
          <a:p>
            <a:r>
              <a:rPr lang="en-GB" b="1" dirty="0">
                <a:solidFill>
                  <a:srgbClr val="FF0000"/>
                </a:solidFill>
                <a:latin typeface="Comic Sans MS" panose="030F0702030302020204" pitchFamily="66" charset="0"/>
              </a:rPr>
              <a:t>Objective: To punctuate speech using inverted commas.</a:t>
            </a:r>
          </a:p>
          <a:p>
            <a:endParaRPr lang="en-GB" b="1" dirty="0">
              <a:solidFill>
                <a:srgbClr val="FF0000"/>
              </a:solidFill>
              <a:latin typeface="Comic Sans MS" panose="030F0702030302020204" pitchFamily="66" charset="0"/>
            </a:endParaRPr>
          </a:p>
          <a:p>
            <a:endParaRPr lang="en-GB" dirty="0">
              <a:solidFill>
                <a:srgbClr val="0070C0"/>
              </a:solidFill>
              <a:latin typeface="Comic Sans MS" panose="030F0702030302020204" pitchFamily="66" charset="0"/>
            </a:endParaRPr>
          </a:p>
          <a:p>
            <a:endParaRPr lang="en-GB" dirty="0">
              <a:solidFill>
                <a:srgbClr val="0070C0"/>
              </a:solidFill>
              <a:latin typeface="Comic Sans MS" panose="030F0702030302020204" pitchFamily="66" charset="0"/>
            </a:endParaRPr>
          </a:p>
        </p:txBody>
      </p:sp>
      <p:sp>
        <p:nvSpPr>
          <p:cNvPr id="6" name="TextBox 5">
            <a:extLst>
              <a:ext uri="{FF2B5EF4-FFF2-40B4-BE49-F238E27FC236}">
                <a16:creationId xmlns:a16="http://schemas.microsoft.com/office/drawing/2014/main" id="{E6E0839D-BE4B-4796-847E-30FD43763F53}"/>
              </a:ext>
            </a:extLst>
          </p:cNvPr>
          <p:cNvSpPr txBox="1"/>
          <p:nvPr/>
        </p:nvSpPr>
        <p:spPr>
          <a:xfrm>
            <a:off x="66675" y="757714"/>
            <a:ext cx="9124950" cy="6186309"/>
          </a:xfrm>
          <a:prstGeom prst="rect">
            <a:avLst/>
          </a:prstGeom>
          <a:noFill/>
        </p:spPr>
        <p:txBody>
          <a:bodyPr wrap="square" rtlCol="0">
            <a:spAutoFit/>
          </a:bodyPr>
          <a:lstStyle/>
          <a:p>
            <a:r>
              <a:rPr lang="en-GB" dirty="0">
                <a:latin typeface="Comic Sans MS" panose="030F0702030302020204" pitchFamily="66" charset="0"/>
              </a:rPr>
              <a:t>Next week, you will write the story of ‘Where the Poppies Now Grow’. When we write a story, we sometimes add speech to show what characters would say to each other. </a:t>
            </a:r>
          </a:p>
          <a:p>
            <a:r>
              <a:rPr lang="en-GB" dirty="0">
                <a:latin typeface="Comic Sans MS" panose="030F0702030302020204" pitchFamily="66" charset="0"/>
              </a:rPr>
              <a:t>On the next slide is a reminder of how to use speech marks accurately. Read this before attempting your tasks below. </a:t>
            </a:r>
          </a:p>
          <a:p>
            <a:r>
              <a:rPr lang="en-GB" dirty="0">
                <a:solidFill>
                  <a:srgbClr val="0070C0"/>
                </a:solidFill>
                <a:latin typeface="Comic Sans MS" panose="030F0702030302020204" pitchFamily="66" charset="0"/>
              </a:rPr>
              <a:t>1* - See the slide with your task on. </a:t>
            </a:r>
          </a:p>
          <a:p>
            <a:r>
              <a:rPr lang="en-GB" dirty="0">
                <a:solidFill>
                  <a:srgbClr val="00B050"/>
                </a:solidFill>
                <a:latin typeface="Comic Sans MS" panose="030F0702030302020204" pitchFamily="66" charset="0"/>
              </a:rPr>
              <a:t>2* - Write a conversation between Ben and Lily during his time at the hospital. Think about what they would say to each other during Ben’s time in the hospital. </a:t>
            </a:r>
          </a:p>
          <a:p>
            <a:r>
              <a:rPr lang="en-GB" dirty="0">
                <a:solidFill>
                  <a:srgbClr val="00B050"/>
                </a:solidFill>
                <a:latin typeface="Comic Sans MS" panose="030F0702030302020204" pitchFamily="66" charset="0"/>
              </a:rPr>
              <a:t>Challenge: You can only use the word SAID once. </a:t>
            </a:r>
          </a:p>
          <a:p>
            <a:r>
              <a:rPr lang="en-GB" dirty="0">
                <a:solidFill>
                  <a:srgbClr val="FF0000"/>
                </a:solidFill>
                <a:latin typeface="Comic Sans MS" panose="030F0702030302020204" pitchFamily="66" charset="0"/>
              </a:rPr>
              <a:t>3* - Write a conversation between Ray and Lily when Ben is in the hospital. Think about what Ray might say to Lily to help his friend survive. </a:t>
            </a:r>
          </a:p>
          <a:p>
            <a:r>
              <a:rPr lang="en-GB" dirty="0">
                <a:solidFill>
                  <a:srgbClr val="FF0000"/>
                </a:solidFill>
                <a:latin typeface="Comic Sans MS" panose="030F0702030302020204" pitchFamily="66" charset="0"/>
              </a:rPr>
              <a:t>Challenge: You can only use the world SAID once. </a:t>
            </a:r>
          </a:p>
          <a:p>
            <a:r>
              <a:rPr lang="en-GB" dirty="0">
                <a:solidFill>
                  <a:srgbClr val="FF0000"/>
                </a:solidFill>
                <a:latin typeface="Comic Sans MS" panose="030F0702030302020204" pitchFamily="66" charset="0"/>
              </a:rPr>
              <a:t>Challenge 2: Can you add description between your speech (See example).</a:t>
            </a:r>
          </a:p>
          <a:p>
            <a:endParaRPr lang="en-GB" dirty="0">
              <a:latin typeface="Comic Sans MS" panose="030F0702030302020204" pitchFamily="66" charset="0"/>
            </a:endParaRPr>
          </a:p>
          <a:p>
            <a:r>
              <a:rPr lang="en-GB" u="sng" dirty="0">
                <a:latin typeface="Comic Sans MS" panose="030F0702030302020204" pitchFamily="66" charset="0"/>
              </a:rPr>
              <a:t>Example: </a:t>
            </a:r>
          </a:p>
          <a:p>
            <a:r>
              <a:rPr lang="en-GB" dirty="0">
                <a:latin typeface="Comic Sans MS" panose="030F0702030302020204" pitchFamily="66" charset="0"/>
              </a:rPr>
              <a:t>In the corner of the hospital a small voice was heard. “</a:t>
            </a:r>
            <a:r>
              <a:rPr lang="en-GB" dirty="0" err="1">
                <a:latin typeface="Comic Sans MS" panose="030F0702030302020204" pitchFamily="66" charset="0"/>
              </a:rPr>
              <a:t>H..elp</a:t>
            </a:r>
            <a:r>
              <a:rPr lang="en-GB" dirty="0">
                <a:latin typeface="Comic Sans MS" panose="030F0702030302020204" pitchFamily="66" charset="0"/>
              </a:rPr>
              <a:t>. Me.” whispered Ben into what seemed like the darkness. Ben waited and still couldn’t sense any-one near him. He tried again with a slightly louder plea, “Help me! Please”. Ben’s heart rate was starting to climb as he panicked in the dark, falling apart hospital. At least it looked like a hospital. After what felt like years, Ben heard a reply. “Ben… Ben…” she exclaimed urgently, “Can you hear me? It’s your friend Lily”. </a:t>
            </a:r>
          </a:p>
          <a:p>
            <a:endParaRPr lang="en-GB" dirty="0">
              <a:solidFill>
                <a:srgbClr val="FF0000"/>
              </a:solidFill>
              <a:latin typeface="Comic Sans MS" panose="030F0702030302020204" pitchFamily="66" charset="0"/>
            </a:endParaRPr>
          </a:p>
        </p:txBody>
      </p:sp>
      <p:pic>
        <p:nvPicPr>
          <p:cNvPr id="9" name="Picture 8">
            <a:extLst>
              <a:ext uri="{FF2B5EF4-FFF2-40B4-BE49-F238E27FC236}">
                <a16:creationId xmlns:a16="http://schemas.microsoft.com/office/drawing/2014/main" id="{A7A2AC9E-7CDC-4BCA-91B2-45673ABCB8C0}"/>
              </a:ext>
            </a:extLst>
          </p:cNvPr>
          <p:cNvPicPr>
            <a:picLocks noChangeAspect="1"/>
          </p:cNvPicPr>
          <p:nvPr/>
        </p:nvPicPr>
        <p:blipFill>
          <a:blip r:embed="rId2"/>
          <a:stretch>
            <a:fillRect/>
          </a:stretch>
        </p:blipFill>
        <p:spPr>
          <a:xfrm>
            <a:off x="9286875" y="-1"/>
            <a:ext cx="2905125" cy="3428999"/>
          </a:xfrm>
          <a:prstGeom prst="rect">
            <a:avLst/>
          </a:prstGeom>
        </p:spPr>
      </p:pic>
      <p:pic>
        <p:nvPicPr>
          <p:cNvPr id="4" name="Picture 3">
            <a:extLst>
              <a:ext uri="{FF2B5EF4-FFF2-40B4-BE49-F238E27FC236}">
                <a16:creationId xmlns:a16="http://schemas.microsoft.com/office/drawing/2014/main" id="{3423D73F-2EE3-4993-AAAB-1748E1536C53}"/>
              </a:ext>
            </a:extLst>
          </p:cNvPr>
          <p:cNvPicPr>
            <a:picLocks noChangeAspect="1"/>
          </p:cNvPicPr>
          <p:nvPr/>
        </p:nvPicPr>
        <p:blipFill>
          <a:blip r:embed="rId3"/>
          <a:stretch>
            <a:fillRect/>
          </a:stretch>
        </p:blipFill>
        <p:spPr>
          <a:xfrm>
            <a:off x="9281522" y="3429000"/>
            <a:ext cx="2910478" cy="3428999"/>
          </a:xfrm>
          <a:prstGeom prst="rect">
            <a:avLst/>
          </a:prstGeom>
        </p:spPr>
      </p:pic>
    </p:spTree>
    <p:extLst>
      <p:ext uri="{BB962C8B-B14F-4D97-AF65-F5344CB8AC3E}">
        <p14:creationId xmlns:p14="http://schemas.microsoft.com/office/powerpoint/2010/main" val="15910364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77359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10446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72018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6989997" y="1535949"/>
            <a:ext cx="3769895" cy="3539430"/>
          </a:xfrm>
          <a:prstGeom prst="rect">
            <a:avLst/>
          </a:prstGeom>
          <a:noFill/>
        </p:spPr>
        <p:txBody>
          <a:bodyPr wrap="square" rtlCol="0">
            <a:spAutoFit/>
          </a:bodyPr>
          <a:lstStyle/>
          <a:p>
            <a:pPr algn="ctr"/>
            <a:r>
              <a:rPr lang="en-GB" sz="2800" b="1" u="sng" dirty="0">
                <a:solidFill>
                  <a:srgbClr val="FF0000"/>
                </a:solidFill>
                <a:latin typeface="XCCW Joined 1a" panose="03050602040000000000" pitchFamily="66" charset="0"/>
              </a:rPr>
              <a:t>DISCUSS… </a:t>
            </a:r>
          </a:p>
          <a:p>
            <a:pPr algn="ctr"/>
            <a:endParaRPr lang="en-GB" sz="2800" b="1" u="sng" dirty="0">
              <a:solidFill>
                <a:srgbClr val="FF0000"/>
              </a:solidFill>
              <a:latin typeface="XCCW Joined 1a" panose="03050602040000000000" pitchFamily="66" charset="0"/>
            </a:endParaRPr>
          </a:p>
          <a:p>
            <a:pPr algn="ctr"/>
            <a:r>
              <a:rPr lang="en-GB" sz="2800" b="1" dirty="0">
                <a:latin typeface="XCCW Joined 1a" panose="03050602040000000000" pitchFamily="66" charset="0"/>
              </a:rPr>
              <a:t>What do you think makes something one of the 7 wonders of the world?</a:t>
            </a:r>
          </a:p>
        </p:txBody>
      </p:sp>
    </p:spTree>
    <p:extLst>
      <p:ext uri="{BB962C8B-B14F-4D97-AF65-F5344CB8AC3E}">
        <p14:creationId xmlns:p14="http://schemas.microsoft.com/office/powerpoint/2010/main" val="3664231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81256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00810A-5758-4460-A300-891F4A2F72E1}"/>
              </a:ext>
            </a:extLst>
          </p:cNvPr>
          <p:cNvSpPr txBox="1"/>
          <p:nvPr/>
        </p:nvSpPr>
        <p:spPr>
          <a:xfrm>
            <a:off x="66675" y="85725"/>
            <a:ext cx="11953875" cy="3600986"/>
          </a:xfrm>
          <a:prstGeom prst="rect">
            <a:avLst/>
          </a:prstGeom>
          <a:noFill/>
        </p:spPr>
        <p:txBody>
          <a:bodyPr wrap="square" rtlCol="0">
            <a:spAutoFit/>
          </a:bodyPr>
          <a:lstStyle/>
          <a:p>
            <a:endParaRPr lang="en-GB" sz="3200" dirty="0">
              <a:latin typeface="XCCW Joined 1a" panose="03050602040000000000" pitchFamily="66" charset="0"/>
            </a:endParaRPr>
          </a:p>
          <a:p>
            <a:endParaRPr lang="en-GB" sz="3200" dirty="0">
              <a:latin typeface="XCCW Joined 1a" panose="03050602040000000000" pitchFamily="66" charset="0"/>
            </a:endParaRPr>
          </a:p>
          <a:p>
            <a:endParaRPr lang="en-GB" sz="3200" dirty="0">
              <a:latin typeface="XCCW Joined 1a" panose="03050602040000000000" pitchFamily="66" charset="0"/>
            </a:endParaRPr>
          </a:p>
          <a:p>
            <a:pPr algn="ctr"/>
            <a:r>
              <a:rPr lang="en-GB" sz="4400" dirty="0">
                <a:solidFill>
                  <a:srgbClr val="FF0000"/>
                </a:solidFill>
                <a:latin typeface="XCCW Joined 1a" panose="03050602040000000000" pitchFamily="66" charset="0"/>
              </a:rPr>
              <a:t>P.S.H.E</a:t>
            </a:r>
          </a:p>
          <a:p>
            <a:pPr algn="ctr"/>
            <a:endParaRPr lang="en-GB" sz="4400" dirty="0">
              <a:solidFill>
                <a:srgbClr val="FF0000"/>
              </a:solidFill>
              <a:latin typeface="XCCW Joined 1a" panose="03050602040000000000" pitchFamily="66" charset="0"/>
            </a:endParaRPr>
          </a:p>
          <a:p>
            <a:pPr algn="ctr"/>
            <a:r>
              <a:rPr lang="en-GB" sz="4400" dirty="0">
                <a:solidFill>
                  <a:srgbClr val="FF0000"/>
                </a:solidFill>
                <a:latin typeface="XCCW Joined 1a" panose="03050602040000000000" pitchFamily="66" charset="0"/>
              </a:rPr>
              <a:t>Why are we special?</a:t>
            </a:r>
          </a:p>
        </p:txBody>
      </p:sp>
    </p:spTree>
    <p:extLst>
      <p:ext uri="{BB962C8B-B14F-4D97-AF65-F5344CB8AC3E}">
        <p14:creationId xmlns:p14="http://schemas.microsoft.com/office/powerpoint/2010/main" val="1740214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2800" y="655782"/>
            <a:ext cx="10603345" cy="5078313"/>
          </a:xfrm>
          <a:prstGeom prst="rect">
            <a:avLst/>
          </a:prstGeom>
          <a:noFill/>
        </p:spPr>
        <p:txBody>
          <a:bodyPr wrap="square" rtlCol="0">
            <a:spAutoFit/>
          </a:bodyPr>
          <a:lstStyle/>
          <a:p>
            <a:r>
              <a:rPr lang="en-GB" sz="3600" dirty="0">
                <a:solidFill>
                  <a:schemeClr val="accent1"/>
                </a:solidFill>
                <a:latin typeface="XCCW Joined 1a" panose="03050602040000000000" pitchFamily="66" charset="0"/>
              </a:rPr>
              <a:t>You are very special because you are you. There is no one exactly like you (even if you are a twin) and because of that we all give different things to the world. It is all the different things we bring that make our world such an interesting place to live in (and our classes a special place to be in)</a:t>
            </a:r>
          </a:p>
        </p:txBody>
      </p:sp>
    </p:spTree>
    <p:extLst>
      <p:ext uri="{BB962C8B-B14F-4D97-AF65-F5344CB8AC3E}">
        <p14:creationId xmlns:p14="http://schemas.microsoft.com/office/powerpoint/2010/main" val="2273526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75855" y="822036"/>
            <a:ext cx="10160000" cy="3416320"/>
          </a:xfrm>
          <a:prstGeom prst="rect">
            <a:avLst/>
          </a:prstGeom>
          <a:noFill/>
        </p:spPr>
        <p:txBody>
          <a:bodyPr wrap="square" rtlCol="0">
            <a:spAutoFit/>
          </a:bodyPr>
          <a:lstStyle/>
          <a:p>
            <a:r>
              <a:rPr lang="en-GB" sz="3600" dirty="0">
                <a:latin typeface="XCCW Joined 1a" panose="03050602040000000000" pitchFamily="66" charset="0"/>
              </a:rPr>
              <a:t>I want to think about what makes you special. What qualities do you have that you can share with others? Maybe think about what other people like about you. What makes you a good friend?</a:t>
            </a:r>
          </a:p>
        </p:txBody>
      </p:sp>
    </p:spTree>
    <p:extLst>
      <p:ext uri="{BB962C8B-B14F-4D97-AF65-F5344CB8AC3E}">
        <p14:creationId xmlns:p14="http://schemas.microsoft.com/office/powerpoint/2010/main" val="17303887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9527" y="988290"/>
            <a:ext cx="9845963" cy="5539978"/>
          </a:xfrm>
          <a:prstGeom prst="rect">
            <a:avLst/>
          </a:prstGeom>
          <a:noFill/>
        </p:spPr>
        <p:txBody>
          <a:bodyPr wrap="square" rtlCol="0">
            <a:spAutoFit/>
          </a:bodyPr>
          <a:lstStyle/>
          <a:p>
            <a:r>
              <a:rPr lang="en-GB" sz="2400" u="sng" dirty="0">
                <a:solidFill>
                  <a:srgbClr val="FF0000"/>
                </a:solidFill>
                <a:latin typeface="XCCW Joined 1a" panose="03050602040000000000" pitchFamily="66" charset="0"/>
              </a:rPr>
              <a:t>Task:</a:t>
            </a:r>
          </a:p>
          <a:p>
            <a:r>
              <a:rPr lang="en-GB" sz="2400" dirty="0">
                <a:solidFill>
                  <a:schemeClr val="accent6"/>
                </a:solidFill>
                <a:latin typeface="XCCW Joined 1a" panose="03050602040000000000" pitchFamily="66" charset="0"/>
              </a:rPr>
              <a:t>Draw a self portrait (a picture of yourself) in the middle of your page</a:t>
            </a:r>
          </a:p>
          <a:p>
            <a:endParaRPr lang="en-GB" sz="2400" dirty="0">
              <a:solidFill>
                <a:schemeClr val="accent6"/>
              </a:solidFill>
              <a:latin typeface="XCCW Joined 1a" panose="03050602040000000000" pitchFamily="66" charset="0"/>
            </a:endParaRPr>
          </a:p>
          <a:p>
            <a:r>
              <a:rPr lang="en-GB" sz="2400" dirty="0">
                <a:solidFill>
                  <a:schemeClr val="accent6"/>
                </a:solidFill>
                <a:latin typeface="XCCW Joined 1a" panose="03050602040000000000" pitchFamily="66" charset="0"/>
              </a:rPr>
              <a:t>Around your portrait write down qualities and special features about yourself.</a:t>
            </a:r>
          </a:p>
          <a:p>
            <a:r>
              <a:rPr lang="en-GB" sz="2400" dirty="0">
                <a:solidFill>
                  <a:schemeClr val="accent6"/>
                </a:solidFill>
                <a:latin typeface="XCCW Joined 1a" panose="03050602040000000000" pitchFamily="66" charset="0"/>
              </a:rPr>
              <a:t>This could include things you like about your appearance and also your personality/character.</a:t>
            </a:r>
          </a:p>
          <a:p>
            <a:r>
              <a:rPr lang="en-GB" sz="2400" dirty="0">
                <a:solidFill>
                  <a:schemeClr val="accent6"/>
                </a:solidFill>
                <a:latin typeface="XCCW Joined 1a" panose="03050602040000000000" pitchFamily="66" charset="0"/>
              </a:rPr>
              <a:t> </a:t>
            </a:r>
          </a:p>
          <a:p>
            <a:r>
              <a:rPr lang="en-GB" sz="2400" dirty="0">
                <a:solidFill>
                  <a:schemeClr val="accent6"/>
                </a:solidFill>
                <a:latin typeface="XCCW Joined 1a" panose="03050602040000000000" pitchFamily="66" charset="0"/>
              </a:rPr>
              <a:t>Then in the corners of your page draw pictures of family members (Mum, Dad, brothers and sisters and of course your pets) and write down 1 thing about each of your family that makes them special to you.</a:t>
            </a:r>
          </a:p>
          <a:p>
            <a:endParaRPr lang="en-GB" dirty="0"/>
          </a:p>
        </p:txBody>
      </p:sp>
    </p:spTree>
    <p:extLst>
      <p:ext uri="{BB962C8B-B14F-4D97-AF65-F5344CB8AC3E}">
        <p14:creationId xmlns:p14="http://schemas.microsoft.com/office/powerpoint/2010/main" val="1244347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EAD823C-D99C-4A01-8059-DE4603188F67}"/>
              </a:ext>
            </a:extLst>
          </p:cNvPr>
          <p:cNvPicPr>
            <a:picLocks noChangeAspect="1"/>
          </p:cNvPicPr>
          <p:nvPr/>
        </p:nvPicPr>
        <p:blipFill>
          <a:blip r:embed="rId2"/>
          <a:stretch>
            <a:fillRect/>
          </a:stretch>
        </p:blipFill>
        <p:spPr>
          <a:xfrm>
            <a:off x="1" y="0"/>
            <a:ext cx="8191500" cy="6858000"/>
          </a:xfrm>
          <a:prstGeom prst="rect">
            <a:avLst/>
          </a:prstGeom>
        </p:spPr>
      </p:pic>
      <p:pic>
        <p:nvPicPr>
          <p:cNvPr id="8" name="Picture 7">
            <a:extLst>
              <a:ext uri="{FF2B5EF4-FFF2-40B4-BE49-F238E27FC236}">
                <a16:creationId xmlns:a16="http://schemas.microsoft.com/office/drawing/2014/main" id="{3038D29E-19B6-49D7-9E95-F05D594B49EE}"/>
              </a:ext>
            </a:extLst>
          </p:cNvPr>
          <p:cNvPicPr>
            <a:picLocks noChangeAspect="1"/>
          </p:cNvPicPr>
          <p:nvPr/>
        </p:nvPicPr>
        <p:blipFill>
          <a:blip r:embed="rId3"/>
          <a:stretch>
            <a:fillRect/>
          </a:stretch>
        </p:blipFill>
        <p:spPr>
          <a:xfrm>
            <a:off x="8191501" y="0"/>
            <a:ext cx="4000498" cy="6858000"/>
          </a:xfrm>
          <a:prstGeom prst="rect">
            <a:avLst/>
          </a:prstGeom>
        </p:spPr>
      </p:pic>
    </p:spTree>
    <p:extLst>
      <p:ext uri="{BB962C8B-B14F-4D97-AF65-F5344CB8AC3E}">
        <p14:creationId xmlns:p14="http://schemas.microsoft.com/office/powerpoint/2010/main" val="4086582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C6448CE-98B9-4B41-A3C7-DFC1200F7213}"/>
              </a:ext>
            </a:extLst>
          </p:cNvPr>
          <p:cNvSpPr txBox="1"/>
          <p:nvPr/>
        </p:nvSpPr>
        <p:spPr>
          <a:xfrm>
            <a:off x="123825" y="66675"/>
            <a:ext cx="5553075" cy="1200329"/>
          </a:xfrm>
          <a:prstGeom prst="rect">
            <a:avLst/>
          </a:prstGeom>
          <a:noFill/>
        </p:spPr>
        <p:txBody>
          <a:bodyPr wrap="square" rtlCol="0">
            <a:spAutoFit/>
          </a:bodyPr>
          <a:lstStyle/>
          <a:p>
            <a:r>
              <a:rPr lang="en-GB" b="1" dirty="0">
                <a:solidFill>
                  <a:srgbClr val="0070C0"/>
                </a:solidFill>
                <a:latin typeface="Comic Sans MS" panose="030F0702030302020204" pitchFamily="66" charset="0"/>
              </a:rPr>
              <a:t>1 STAR TASK</a:t>
            </a:r>
          </a:p>
          <a:p>
            <a:endParaRPr lang="en-GB" b="1" dirty="0">
              <a:solidFill>
                <a:srgbClr val="0070C0"/>
              </a:solidFill>
              <a:latin typeface="Comic Sans MS" panose="030F0702030302020204" pitchFamily="66" charset="0"/>
            </a:endParaRPr>
          </a:p>
          <a:p>
            <a:r>
              <a:rPr lang="en-GB" dirty="0">
                <a:solidFill>
                  <a:srgbClr val="0070C0"/>
                </a:solidFill>
                <a:latin typeface="Comic Sans MS" panose="030F0702030302020204" pitchFamily="66" charset="0"/>
              </a:rPr>
              <a:t>Add the speech marks in the correct places. </a:t>
            </a:r>
          </a:p>
          <a:p>
            <a:r>
              <a:rPr lang="en-GB" dirty="0">
                <a:solidFill>
                  <a:srgbClr val="0070C0"/>
                </a:solidFill>
                <a:latin typeface="Comic Sans MS" panose="030F0702030302020204" pitchFamily="66" charset="0"/>
              </a:rPr>
              <a:t>Then can you change and improve the word ‘SAID’.</a:t>
            </a:r>
          </a:p>
        </p:txBody>
      </p:sp>
      <p:pic>
        <p:nvPicPr>
          <p:cNvPr id="7" name="Picture 6">
            <a:extLst>
              <a:ext uri="{FF2B5EF4-FFF2-40B4-BE49-F238E27FC236}">
                <a16:creationId xmlns:a16="http://schemas.microsoft.com/office/drawing/2014/main" id="{54AAD576-24B7-4F69-83ED-63A935ED3FE2}"/>
              </a:ext>
            </a:extLst>
          </p:cNvPr>
          <p:cNvPicPr>
            <a:picLocks noChangeAspect="1"/>
          </p:cNvPicPr>
          <p:nvPr/>
        </p:nvPicPr>
        <p:blipFill>
          <a:blip r:embed="rId2"/>
          <a:stretch>
            <a:fillRect/>
          </a:stretch>
        </p:blipFill>
        <p:spPr>
          <a:xfrm>
            <a:off x="5834062" y="66675"/>
            <a:ext cx="6062663" cy="6740638"/>
          </a:xfrm>
          <a:prstGeom prst="rect">
            <a:avLst/>
          </a:prstGeom>
        </p:spPr>
      </p:pic>
      <p:pic>
        <p:nvPicPr>
          <p:cNvPr id="9" name="Picture 8">
            <a:extLst>
              <a:ext uri="{FF2B5EF4-FFF2-40B4-BE49-F238E27FC236}">
                <a16:creationId xmlns:a16="http://schemas.microsoft.com/office/drawing/2014/main" id="{8221A2B9-355B-46FA-80C9-E8E3CA880C83}"/>
              </a:ext>
            </a:extLst>
          </p:cNvPr>
          <p:cNvPicPr>
            <a:picLocks noChangeAspect="1"/>
          </p:cNvPicPr>
          <p:nvPr/>
        </p:nvPicPr>
        <p:blipFill>
          <a:blip r:embed="rId3"/>
          <a:stretch>
            <a:fillRect/>
          </a:stretch>
        </p:blipFill>
        <p:spPr>
          <a:xfrm>
            <a:off x="123825" y="1514475"/>
            <a:ext cx="5553074" cy="5276850"/>
          </a:xfrm>
          <a:prstGeom prst="rect">
            <a:avLst/>
          </a:prstGeom>
        </p:spPr>
      </p:pic>
    </p:spTree>
    <p:extLst>
      <p:ext uri="{BB962C8B-B14F-4D97-AF65-F5344CB8AC3E}">
        <p14:creationId xmlns:p14="http://schemas.microsoft.com/office/powerpoint/2010/main" val="2082148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00810A-5758-4460-A300-891F4A2F72E1}"/>
              </a:ext>
            </a:extLst>
          </p:cNvPr>
          <p:cNvSpPr txBox="1"/>
          <p:nvPr/>
        </p:nvSpPr>
        <p:spPr>
          <a:xfrm>
            <a:off x="66675" y="85725"/>
            <a:ext cx="11953875" cy="646331"/>
          </a:xfrm>
          <a:prstGeom prst="rect">
            <a:avLst/>
          </a:prstGeom>
          <a:noFill/>
        </p:spPr>
        <p:txBody>
          <a:bodyPr wrap="square" rtlCol="0">
            <a:spAutoFit/>
          </a:bodyPr>
          <a:lstStyle/>
          <a:p>
            <a:r>
              <a:rPr lang="en-GB" b="1" u="sng" dirty="0">
                <a:latin typeface="Comic Sans MS" panose="030F0702030302020204" pitchFamily="66" charset="0"/>
              </a:rPr>
              <a:t>Maths:</a:t>
            </a:r>
          </a:p>
          <a:p>
            <a:r>
              <a:rPr lang="en-GB" b="1" u="sng" dirty="0">
                <a:latin typeface="Comic Sans MS" panose="030F0702030302020204" pitchFamily="66" charset="0"/>
              </a:rPr>
              <a:t>Objective: To divide by 100.  </a:t>
            </a:r>
          </a:p>
        </p:txBody>
      </p:sp>
      <p:sp>
        <p:nvSpPr>
          <p:cNvPr id="6" name="TextBox 5">
            <a:extLst>
              <a:ext uri="{FF2B5EF4-FFF2-40B4-BE49-F238E27FC236}">
                <a16:creationId xmlns:a16="http://schemas.microsoft.com/office/drawing/2014/main" id="{CC5F122C-D3B9-4BA8-9BD4-0E21E45C9E85}"/>
              </a:ext>
            </a:extLst>
          </p:cNvPr>
          <p:cNvSpPr txBox="1"/>
          <p:nvPr/>
        </p:nvSpPr>
        <p:spPr>
          <a:xfrm>
            <a:off x="184150" y="3697172"/>
            <a:ext cx="6210300" cy="2308324"/>
          </a:xfrm>
          <a:prstGeom prst="rect">
            <a:avLst/>
          </a:prstGeom>
          <a:noFill/>
        </p:spPr>
        <p:txBody>
          <a:bodyPr wrap="square" rtlCol="0">
            <a:spAutoFit/>
          </a:bodyPr>
          <a:lstStyle/>
          <a:p>
            <a:r>
              <a:rPr lang="en-GB" dirty="0">
                <a:latin typeface="Comic Sans MS" panose="030F0702030302020204" pitchFamily="66" charset="0"/>
              </a:rPr>
              <a:t>Place your original digits in the correct place value column. Move all the digits two places to the right when dividing by 100. </a:t>
            </a:r>
          </a:p>
          <a:p>
            <a:r>
              <a:rPr lang="en-GB" dirty="0">
                <a:latin typeface="Comic Sans MS" panose="030F0702030302020204" pitchFamily="66" charset="0"/>
              </a:rPr>
              <a:t>1* - See next slide for dividing </a:t>
            </a:r>
            <a:r>
              <a:rPr lang="en-GB">
                <a:latin typeface="Comic Sans MS" panose="030F0702030302020204" pitchFamily="66" charset="0"/>
              </a:rPr>
              <a:t>by 100 </a:t>
            </a:r>
            <a:r>
              <a:rPr lang="en-GB" dirty="0">
                <a:latin typeface="Comic Sans MS" panose="030F0702030302020204" pitchFamily="66" charset="0"/>
              </a:rPr>
              <a:t>questions. </a:t>
            </a:r>
          </a:p>
          <a:p>
            <a:r>
              <a:rPr lang="en-GB" dirty="0">
                <a:latin typeface="Comic Sans MS" panose="030F0702030302020204" pitchFamily="66" charset="0"/>
              </a:rPr>
              <a:t>2* - Complete the White Rose Hub Questions. </a:t>
            </a:r>
          </a:p>
          <a:p>
            <a:r>
              <a:rPr lang="en-GB" dirty="0">
                <a:latin typeface="Comic Sans MS" panose="030F0702030302020204" pitchFamily="66" charset="0"/>
              </a:rPr>
              <a:t>3* - Complete the White Rose Hub Questions and then complete the true or false statement as an extension activity. </a:t>
            </a:r>
          </a:p>
        </p:txBody>
      </p:sp>
      <p:sp>
        <p:nvSpPr>
          <p:cNvPr id="7" name="TextBox 6">
            <a:extLst>
              <a:ext uri="{FF2B5EF4-FFF2-40B4-BE49-F238E27FC236}">
                <a16:creationId xmlns:a16="http://schemas.microsoft.com/office/drawing/2014/main" id="{061BE77F-6B89-4C08-9444-4AAE406220C2}"/>
              </a:ext>
            </a:extLst>
          </p:cNvPr>
          <p:cNvSpPr txBox="1"/>
          <p:nvPr/>
        </p:nvSpPr>
        <p:spPr>
          <a:xfrm>
            <a:off x="6657975" y="333375"/>
            <a:ext cx="5010149" cy="3416320"/>
          </a:xfrm>
          <a:prstGeom prst="rect">
            <a:avLst/>
          </a:prstGeom>
          <a:noFill/>
        </p:spPr>
        <p:txBody>
          <a:bodyPr wrap="square" rtlCol="0">
            <a:spAutoFit/>
          </a:bodyPr>
          <a:lstStyle/>
          <a:p>
            <a:r>
              <a:rPr lang="en-GB" b="1" dirty="0">
                <a:latin typeface="Comic Sans MS" panose="030F0702030302020204" pitchFamily="66" charset="0"/>
              </a:rPr>
              <a:t>Divide by 100! </a:t>
            </a:r>
          </a:p>
          <a:p>
            <a:endParaRPr lang="en-GB" dirty="0">
              <a:latin typeface="Comic Sans MS" panose="030F0702030302020204" pitchFamily="66" charset="0"/>
            </a:endParaRPr>
          </a:p>
          <a:p>
            <a:r>
              <a:rPr lang="en-GB" dirty="0">
                <a:latin typeface="Comic Sans MS" panose="030F0702030302020204" pitchFamily="66" charset="0"/>
              </a:rPr>
              <a:t>When you divide by 100, move all the digits two places to the right, </a:t>
            </a:r>
            <a:r>
              <a:rPr lang="en-GB" b="1" dirty="0">
                <a:solidFill>
                  <a:srgbClr val="FF0000"/>
                </a:solidFill>
                <a:latin typeface="Comic Sans MS" panose="030F0702030302020204" pitchFamily="66" charset="0"/>
              </a:rPr>
              <a:t>remember to check where your zero needs to be placed. If your original number is not a multiple of 100 and is a 3-digit number, think carefully and check that the unit moves into the </a:t>
            </a:r>
            <a:r>
              <a:rPr lang="en-GB" b="1" dirty="0" err="1">
                <a:solidFill>
                  <a:srgbClr val="FF0000"/>
                </a:solidFill>
                <a:latin typeface="Comic Sans MS" panose="030F0702030302020204" pitchFamily="66" charset="0"/>
              </a:rPr>
              <a:t>hundreths</a:t>
            </a:r>
            <a:r>
              <a:rPr lang="en-GB" b="1" dirty="0">
                <a:solidFill>
                  <a:srgbClr val="FF0000"/>
                </a:solidFill>
                <a:latin typeface="Comic Sans MS" panose="030F0702030302020204" pitchFamily="66" charset="0"/>
              </a:rPr>
              <a:t> column</a:t>
            </a:r>
            <a:r>
              <a:rPr lang="en-GB" b="1" dirty="0">
                <a:latin typeface="Comic Sans MS" panose="030F0702030302020204" pitchFamily="66" charset="0"/>
              </a:rPr>
              <a:t>. </a:t>
            </a:r>
          </a:p>
          <a:p>
            <a:endParaRPr lang="en-GB" dirty="0">
              <a:latin typeface="Comic Sans MS" panose="030F0702030302020204" pitchFamily="66" charset="0"/>
            </a:endParaRPr>
          </a:p>
          <a:p>
            <a:r>
              <a:rPr lang="en-GB" dirty="0">
                <a:latin typeface="Comic Sans MS" panose="030F0702030302020204" pitchFamily="66" charset="0"/>
              </a:rPr>
              <a:t>E.G 728 divided by 100 = 7.28 Have a go at the questions below.</a:t>
            </a:r>
          </a:p>
        </p:txBody>
      </p:sp>
      <p:pic>
        <p:nvPicPr>
          <p:cNvPr id="3" name="Picture 2"/>
          <p:cNvPicPr>
            <a:picLocks noChangeAspect="1"/>
          </p:cNvPicPr>
          <p:nvPr/>
        </p:nvPicPr>
        <p:blipFill>
          <a:blip r:embed="rId2"/>
          <a:stretch>
            <a:fillRect/>
          </a:stretch>
        </p:blipFill>
        <p:spPr>
          <a:xfrm>
            <a:off x="422130" y="883660"/>
            <a:ext cx="4094451" cy="2526349"/>
          </a:xfrm>
          <a:prstGeom prst="rect">
            <a:avLst/>
          </a:prstGeom>
        </p:spPr>
      </p:pic>
      <p:pic>
        <p:nvPicPr>
          <p:cNvPr id="9" name="Picture 8"/>
          <p:cNvPicPr>
            <a:picLocks noChangeAspect="1"/>
          </p:cNvPicPr>
          <p:nvPr/>
        </p:nvPicPr>
        <p:blipFill>
          <a:blip r:embed="rId3"/>
          <a:stretch>
            <a:fillRect/>
          </a:stretch>
        </p:blipFill>
        <p:spPr>
          <a:xfrm>
            <a:off x="6657975" y="3697172"/>
            <a:ext cx="4832061" cy="3029299"/>
          </a:xfrm>
          <a:prstGeom prst="rect">
            <a:avLst/>
          </a:prstGeom>
        </p:spPr>
      </p:pic>
    </p:spTree>
    <p:extLst>
      <p:ext uri="{BB962C8B-B14F-4D97-AF65-F5344CB8AC3E}">
        <p14:creationId xmlns:p14="http://schemas.microsoft.com/office/powerpoint/2010/main" val="1683754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A792893-0356-4673-868B-447B40A15BDC}"/>
              </a:ext>
            </a:extLst>
          </p:cNvPr>
          <p:cNvSpPr txBox="1"/>
          <p:nvPr/>
        </p:nvSpPr>
        <p:spPr>
          <a:xfrm>
            <a:off x="66675" y="85724"/>
            <a:ext cx="2247900" cy="369332"/>
          </a:xfrm>
          <a:prstGeom prst="rect">
            <a:avLst/>
          </a:prstGeom>
          <a:noFill/>
        </p:spPr>
        <p:txBody>
          <a:bodyPr wrap="square" rtlCol="0">
            <a:spAutoFit/>
          </a:bodyPr>
          <a:lstStyle/>
          <a:p>
            <a:r>
              <a:rPr lang="en-GB" b="1" dirty="0">
                <a:solidFill>
                  <a:srgbClr val="0070C0"/>
                </a:solidFill>
                <a:latin typeface="Comic Sans MS" panose="030F0702030302020204" pitchFamily="66" charset="0"/>
              </a:rPr>
              <a:t>1 STAR TASK!</a:t>
            </a:r>
          </a:p>
        </p:txBody>
      </p:sp>
      <p:sp>
        <p:nvSpPr>
          <p:cNvPr id="6" name="TextBox 5">
            <a:extLst>
              <a:ext uri="{FF2B5EF4-FFF2-40B4-BE49-F238E27FC236}">
                <a16:creationId xmlns:a16="http://schemas.microsoft.com/office/drawing/2014/main" id="{98373A66-11D4-4EB3-9D84-990F3003277B}"/>
              </a:ext>
            </a:extLst>
          </p:cNvPr>
          <p:cNvSpPr txBox="1"/>
          <p:nvPr/>
        </p:nvSpPr>
        <p:spPr>
          <a:xfrm>
            <a:off x="5373543" y="1609724"/>
            <a:ext cx="3219451" cy="369332"/>
          </a:xfrm>
          <a:prstGeom prst="rect">
            <a:avLst/>
          </a:prstGeom>
          <a:noFill/>
        </p:spPr>
        <p:txBody>
          <a:bodyPr wrap="square" rtlCol="0">
            <a:spAutoFit/>
          </a:bodyPr>
          <a:lstStyle/>
          <a:p>
            <a:r>
              <a:rPr lang="en-GB" b="1" dirty="0">
                <a:solidFill>
                  <a:srgbClr val="FF0000"/>
                </a:solidFill>
                <a:latin typeface="Comic Sans MS" panose="030F0702030302020204" pitchFamily="66" charset="0"/>
              </a:rPr>
              <a:t>3 STAR EXTRA TASK!</a:t>
            </a:r>
          </a:p>
        </p:txBody>
      </p:sp>
      <p:pic>
        <p:nvPicPr>
          <p:cNvPr id="2" name="Picture 1"/>
          <p:cNvPicPr>
            <a:picLocks noChangeAspect="1"/>
          </p:cNvPicPr>
          <p:nvPr/>
        </p:nvPicPr>
        <p:blipFill>
          <a:blip r:embed="rId2"/>
          <a:stretch>
            <a:fillRect/>
          </a:stretch>
        </p:blipFill>
        <p:spPr>
          <a:xfrm>
            <a:off x="5373543" y="2401454"/>
            <a:ext cx="6559372" cy="4027054"/>
          </a:xfrm>
          <a:prstGeom prst="rect">
            <a:avLst/>
          </a:prstGeom>
        </p:spPr>
      </p:pic>
      <p:pic>
        <p:nvPicPr>
          <p:cNvPr id="5" name="Picture 4"/>
          <p:cNvPicPr>
            <a:picLocks noChangeAspect="1"/>
          </p:cNvPicPr>
          <p:nvPr/>
        </p:nvPicPr>
        <p:blipFill>
          <a:blip r:embed="rId3"/>
          <a:stretch>
            <a:fillRect/>
          </a:stretch>
        </p:blipFill>
        <p:spPr>
          <a:xfrm>
            <a:off x="248948" y="769504"/>
            <a:ext cx="2771775" cy="5973041"/>
          </a:xfrm>
          <a:prstGeom prst="rect">
            <a:avLst/>
          </a:prstGeom>
        </p:spPr>
      </p:pic>
      <p:pic>
        <p:nvPicPr>
          <p:cNvPr id="8" name="Picture 7"/>
          <p:cNvPicPr>
            <a:picLocks noChangeAspect="1"/>
          </p:cNvPicPr>
          <p:nvPr/>
        </p:nvPicPr>
        <p:blipFill>
          <a:blip r:embed="rId4"/>
          <a:stretch>
            <a:fillRect/>
          </a:stretch>
        </p:blipFill>
        <p:spPr>
          <a:xfrm>
            <a:off x="3219739" y="212723"/>
            <a:ext cx="7928552" cy="1281138"/>
          </a:xfrm>
          <a:prstGeom prst="rect">
            <a:avLst/>
          </a:prstGeom>
        </p:spPr>
      </p:pic>
    </p:spTree>
    <p:extLst>
      <p:ext uri="{BB962C8B-B14F-4D97-AF65-F5344CB8AC3E}">
        <p14:creationId xmlns:p14="http://schemas.microsoft.com/office/powerpoint/2010/main" val="1494839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17CBEA-B301-4B12-B730-0B18E049932A}"/>
              </a:ext>
            </a:extLst>
          </p:cNvPr>
          <p:cNvSpPr txBox="1"/>
          <p:nvPr/>
        </p:nvSpPr>
        <p:spPr>
          <a:xfrm>
            <a:off x="66675" y="85724"/>
            <a:ext cx="2247900" cy="369332"/>
          </a:xfrm>
          <a:prstGeom prst="rect">
            <a:avLst/>
          </a:prstGeom>
          <a:noFill/>
        </p:spPr>
        <p:txBody>
          <a:bodyPr wrap="square" rtlCol="0">
            <a:spAutoFit/>
          </a:bodyPr>
          <a:lstStyle/>
          <a:p>
            <a:r>
              <a:rPr lang="en-GB" b="1" dirty="0">
                <a:solidFill>
                  <a:srgbClr val="0070C0"/>
                </a:solidFill>
                <a:latin typeface="Comic Sans MS" panose="030F0702030302020204" pitchFamily="66" charset="0"/>
              </a:rPr>
              <a:t>2/3 STAR TASK!</a:t>
            </a:r>
          </a:p>
        </p:txBody>
      </p:sp>
      <p:pic>
        <p:nvPicPr>
          <p:cNvPr id="2" name="Picture 1"/>
          <p:cNvPicPr>
            <a:picLocks noChangeAspect="1"/>
          </p:cNvPicPr>
          <p:nvPr/>
        </p:nvPicPr>
        <p:blipFill>
          <a:blip r:embed="rId2"/>
          <a:stretch>
            <a:fillRect/>
          </a:stretch>
        </p:blipFill>
        <p:spPr>
          <a:xfrm>
            <a:off x="207962" y="455056"/>
            <a:ext cx="11799311" cy="6296025"/>
          </a:xfrm>
          <a:prstGeom prst="rect">
            <a:avLst/>
          </a:prstGeom>
        </p:spPr>
      </p:pic>
    </p:spTree>
    <p:extLst>
      <p:ext uri="{BB962C8B-B14F-4D97-AF65-F5344CB8AC3E}">
        <p14:creationId xmlns:p14="http://schemas.microsoft.com/office/powerpoint/2010/main" val="1784214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01769" y="175491"/>
            <a:ext cx="11566958" cy="6585527"/>
          </a:xfrm>
          <a:prstGeom prst="rect">
            <a:avLst/>
          </a:prstGeom>
        </p:spPr>
      </p:pic>
    </p:spTree>
    <p:extLst>
      <p:ext uri="{BB962C8B-B14F-4D97-AF65-F5344CB8AC3E}">
        <p14:creationId xmlns:p14="http://schemas.microsoft.com/office/powerpoint/2010/main" val="3565592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00810A-5758-4460-A300-891F4A2F72E1}"/>
              </a:ext>
            </a:extLst>
          </p:cNvPr>
          <p:cNvSpPr txBox="1"/>
          <p:nvPr/>
        </p:nvSpPr>
        <p:spPr>
          <a:xfrm>
            <a:off x="66675" y="85725"/>
            <a:ext cx="11953875" cy="923330"/>
          </a:xfrm>
          <a:prstGeom prst="rect">
            <a:avLst/>
          </a:prstGeom>
          <a:noFill/>
        </p:spPr>
        <p:txBody>
          <a:bodyPr wrap="square" rtlCol="0">
            <a:spAutoFit/>
          </a:bodyPr>
          <a:lstStyle/>
          <a:p>
            <a:r>
              <a:rPr lang="en-GB" b="1" u="sng" dirty="0">
                <a:latin typeface="Comic Sans MS" panose="030F0702030302020204" pitchFamily="66" charset="0"/>
              </a:rPr>
              <a:t>Reading:</a:t>
            </a:r>
            <a:r>
              <a:rPr lang="en-GB" b="1" dirty="0">
                <a:latin typeface="Comic Sans MS" panose="030F0702030302020204" pitchFamily="66" charset="0"/>
              </a:rPr>
              <a:t> </a:t>
            </a:r>
            <a:r>
              <a:rPr lang="en-GB" dirty="0">
                <a:latin typeface="Comic Sans MS" panose="030F0702030302020204" pitchFamily="66" charset="0"/>
              </a:rPr>
              <a:t>Every day the children will receive a new chapter from our book ‘The Boy Who Biked the World’. Please complete the following tasks after reading the chapter.</a:t>
            </a:r>
          </a:p>
          <a:p>
            <a:r>
              <a:rPr lang="en-GB" b="1" dirty="0">
                <a:solidFill>
                  <a:srgbClr val="FF0000"/>
                </a:solidFill>
                <a:latin typeface="Comic Sans MS" panose="030F0702030302020204" pitchFamily="66" charset="0"/>
              </a:rPr>
              <a:t>Objective: To write a summary in 50 words or less.</a:t>
            </a:r>
          </a:p>
        </p:txBody>
      </p:sp>
      <p:sp>
        <p:nvSpPr>
          <p:cNvPr id="5" name="Content Placeholder 2">
            <a:extLst>
              <a:ext uri="{FF2B5EF4-FFF2-40B4-BE49-F238E27FC236}">
                <a16:creationId xmlns:a16="http://schemas.microsoft.com/office/drawing/2014/main" id="{D66E8C54-2017-4A85-BC04-E10F9FE60CE8}"/>
              </a:ext>
            </a:extLst>
          </p:cNvPr>
          <p:cNvSpPr txBox="1">
            <a:spLocks/>
          </p:cNvSpPr>
          <p:nvPr/>
        </p:nvSpPr>
        <p:spPr>
          <a:xfrm>
            <a:off x="195262" y="1276350"/>
            <a:ext cx="5486400" cy="5232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u="sng" dirty="0">
                <a:latin typeface="Comic Sans MS" panose="030F0702030302020204" pitchFamily="66" charset="0"/>
              </a:rPr>
              <a:t>Task 1… </a:t>
            </a:r>
            <a:r>
              <a:rPr lang="en-GB" sz="2000" dirty="0">
                <a:latin typeface="Comic Sans MS" panose="030F0702030302020204" pitchFamily="66" charset="0"/>
              </a:rPr>
              <a:t>Answer the following questions.</a:t>
            </a:r>
            <a:endParaRPr lang="en-GB" sz="2000" b="1" dirty="0">
              <a:solidFill>
                <a:srgbClr val="7030A0"/>
              </a:solidFill>
              <a:latin typeface="Comic Sans MS" panose="030F0702030302020204" pitchFamily="66" charset="0"/>
            </a:endParaRPr>
          </a:p>
          <a:p>
            <a:pPr marL="0" indent="0">
              <a:buFont typeface="Arial" panose="020B0604020202020204" pitchFamily="34" charset="0"/>
              <a:buNone/>
            </a:pPr>
            <a:endParaRPr lang="en-GB" u="sng" dirty="0">
              <a:latin typeface="XCCW Joined 1a" panose="03050602040000000000" pitchFamily="66" charset="0"/>
            </a:endParaRPr>
          </a:p>
          <a:p>
            <a:pPr marL="0" indent="0">
              <a:buFont typeface="Arial" panose="020B0604020202020204" pitchFamily="34" charset="0"/>
              <a:buNone/>
            </a:pPr>
            <a:endParaRPr lang="en-GB" u="sng" dirty="0">
              <a:latin typeface="XCCW Joined 1a" panose="03050602040000000000" pitchFamily="66" charset="0"/>
            </a:endParaRPr>
          </a:p>
        </p:txBody>
      </p:sp>
      <p:sp>
        <p:nvSpPr>
          <p:cNvPr id="9" name="Content Placeholder 2">
            <a:extLst>
              <a:ext uri="{FF2B5EF4-FFF2-40B4-BE49-F238E27FC236}">
                <a16:creationId xmlns:a16="http://schemas.microsoft.com/office/drawing/2014/main" id="{04F1C4A5-73D5-4055-969B-C1D1A17BC7B3}"/>
              </a:ext>
            </a:extLst>
          </p:cNvPr>
          <p:cNvSpPr txBox="1">
            <a:spLocks/>
          </p:cNvSpPr>
          <p:nvPr/>
        </p:nvSpPr>
        <p:spPr>
          <a:xfrm>
            <a:off x="6534150" y="1276350"/>
            <a:ext cx="5486400" cy="5232400"/>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u="sng" dirty="0">
                <a:latin typeface="Comic Sans MS" panose="030F0702030302020204" pitchFamily="66" charset="0"/>
              </a:rPr>
              <a:t>Main task… For all children! </a:t>
            </a:r>
          </a:p>
          <a:p>
            <a:pPr marL="0" indent="0">
              <a:buFont typeface="Arial" panose="020B0604020202020204" pitchFamily="34" charset="0"/>
              <a:buNone/>
            </a:pPr>
            <a:r>
              <a:rPr lang="en-GB" b="1" dirty="0">
                <a:solidFill>
                  <a:srgbClr val="7030A0"/>
                </a:solidFill>
                <a:latin typeface="Comic Sans MS" panose="030F0702030302020204" pitchFamily="66" charset="0"/>
              </a:rPr>
              <a:t>Summarise this chapter in 50 words or less. </a:t>
            </a:r>
          </a:p>
          <a:p>
            <a:pPr marL="0" indent="0">
              <a:buFont typeface="Arial" panose="020B0604020202020204" pitchFamily="34" charset="0"/>
              <a:buNone/>
            </a:pPr>
            <a:endParaRPr lang="en-GB" b="1" dirty="0">
              <a:solidFill>
                <a:srgbClr val="7030A0"/>
              </a:solidFill>
              <a:latin typeface="Comic Sans MS" panose="030F0702030302020204" pitchFamily="66" charset="0"/>
            </a:endParaRPr>
          </a:p>
          <a:p>
            <a:pPr marL="0" indent="0">
              <a:buFont typeface="Arial" panose="020B0604020202020204" pitchFamily="34" charset="0"/>
              <a:buNone/>
            </a:pPr>
            <a:r>
              <a:rPr lang="en-GB" dirty="0">
                <a:latin typeface="Comic Sans MS" panose="030F0702030302020204" pitchFamily="66" charset="0"/>
              </a:rPr>
              <a:t>To write a summary you put the most important information. If you write too much, you will run out of words. On the next slide is a checklist of questions to try and answer in your summary. As</a:t>
            </a:r>
            <a:r>
              <a:rPr lang="en-GB" sz="2800" dirty="0">
                <a:latin typeface="Comic Sans MS" panose="030F0702030302020204" pitchFamily="66" charset="0"/>
              </a:rPr>
              <a:t> </a:t>
            </a:r>
            <a:r>
              <a:rPr lang="en-GB" sz="2800" dirty="0">
                <a:solidFill>
                  <a:prstClr val="black"/>
                </a:solidFill>
                <a:latin typeface="Comic Sans MS" panose="030F0702030302020204" pitchFamily="66" charset="0"/>
              </a:rPr>
              <a:t>long as you answer each question you can write a summary. However, you are limited to 50 words! So make sure you don’t write too much!</a:t>
            </a:r>
          </a:p>
          <a:p>
            <a:pPr marL="0" indent="0">
              <a:buFont typeface="Arial" panose="020B0604020202020204" pitchFamily="34" charset="0"/>
              <a:buNone/>
            </a:pPr>
            <a:endParaRPr lang="en-GB" b="1" dirty="0">
              <a:solidFill>
                <a:srgbClr val="7030A0"/>
              </a:solidFill>
              <a:latin typeface="Comic Sans MS" panose="030F0702030302020204" pitchFamily="66" charset="0"/>
            </a:endParaRPr>
          </a:p>
          <a:p>
            <a:pPr marL="0" indent="0">
              <a:buFont typeface="Arial" panose="020B0604020202020204" pitchFamily="34" charset="0"/>
              <a:buNone/>
            </a:pPr>
            <a:endParaRPr lang="en-GB" u="sng" dirty="0">
              <a:latin typeface="XCCW Joined 1a" panose="03050602040000000000" pitchFamily="66" charset="0"/>
            </a:endParaRPr>
          </a:p>
          <a:p>
            <a:pPr marL="0" indent="0">
              <a:buFont typeface="Arial" panose="020B0604020202020204" pitchFamily="34" charset="0"/>
              <a:buNone/>
            </a:pPr>
            <a:endParaRPr lang="en-GB" u="sng" dirty="0">
              <a:latin typeface="XCCW Joined 1a" panose="03050602040000000000" pitchFamily="66" charset="0"/>
            </a:endParaRPr>
          </a:p>
        </p:txBody>
      </p:sp>
      <p:pic>
        <p:nvPicPr>
          <p:cNvPr id="11" name="Picture 10">
            <a:extLst>
              <a:ext uri="{FF2B5EF4-FFF2-40B4-BE49-F238E27FC236}">
                <a16:creationId xmlns:a16="http://schemas.microsoft.com/office/drawing/2014/main" id="{C63D4695-3B76-4207-83C1-2E3A580CC289}"/>
              </a:ext>
            </a:extLst>
          </p:cNvPr>
          <p:cNvPicPr>
            <a:picLocks noChangeAspect="1"/>
          </p:cNvPicPr>
          <p:nvPr/>
        </p:nvPicPr>
        <p:blipFill>
          <a:blip r:embed="rId2"/>
          <a:stretch>
            <a:fillRect/>
          </a:stretch>
        </p:blipFill>
        <p:spPr>
          <a:xfrm>
            <a:off x="352425" y="1658192"/>
            <a:ext cx="5486400" cy="5114083"/>
          </a:xfrm>
          <a:prstGeom prst="rect">
            <a:avLst/>
          </a:prstGeom>
        </p:spPr>
      </p:pic>
    </p:spTree>
    <p:extLst>
      <p:ext uri="{BB962C8B-B14F-4D97-AF65-F5344CB8AC3E}">
        <p14:creationId xmlns:p14="http://schemas.microsoft.com/office/powerpoint/2010/main" val="421005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46B1D7-5055-4A73-B9ED-1CFD6BB2EB0C}"/>
              </a:ext>
            </a:extLst>
          </p:cNvPr>
          <p:cNvPicPr>
            <a:picLocks noChangeAspect="1"/>
          </p:cNvPicPr>
          <p:nvPr/>
        </p:nvPicPr>
        <p:blipFill>
          <a:blip r:embed="rId2"/>
          <a:stretch>
            <a:fillRect/>
          </a:stretch>
        </p:blipFill>
        <p:spPr>
          <a:xfrm>
            <a:off x="257175" y="223837"/>
            <a:ext cx="7105650" cy="6434138"/>
          </a:xfrm>
          <a:prstGeom prst="rect">
            <a:avLst/>
          </a:prstGeom>
        </p:spPr>
      </p:pic>
      <p:sp>
        <p:nvSpPr>
          <p:cNvPr id="3" name="TextBox 2">
            <a:extLst>
              <a:ext uri="{FF2B5EF4-FFF2-40B4-BE49-F238E27FC236}">
                <a16:creationId xmlns:a16="http://schemas.microsoft.com/office/drawing/2014/main" id="{9F43E648-F057-4EDB-B4D5-AAA3A9438BE3}"/>
              </a:ext>
            </a:extLst>
          </p:cNvPr>
          <p:cNvSpPr txBox="1"/>
          <p:nvPr/>
        </p:nvSpPr>
        <p:spPr>
          <a:xfrm>
            <a:off x="7486649" y="1628775"/>
            <a:ext cx="4238625" cy="3108543"/>
          </a:xfrm>
          <a:prstGeom prst="rect">
            <a:avLst/>
          </a:prstGeom>
          <a:noFill/>
        </p:spPr>
        <p:txBody>
          <a:bodyPr wrap="square" rtlCol="0">
            <a:spAutoFit/>
          </a:bodyPr>
          <a:lstStyle/>
          <a:p>
            <a:r>
              <a:rPr lang="en-GB" sz="2800" dirty="0">
                <a:latin typeface="Comic Sans MS" panose="030F0702030302020204" pitchFamily="66" charset="0"/>
              </a:rPr>
              <a:t>To write your summary, use the checklist on this page. Answer each question but stick to 50 words or less. </a:t>
            </a:r>
          </a:p>
          <a:p>
            <a:endParaRPr lang="en-GB" sz="2800" dirty="0">
              <a:latin typeface="Comic Sans MS" panose="030F0702030302020204" pitchFamily="66" charset="0"/>
            </a:endParaRPr>
          </a:p>
          <a:p>
            <a:r>
              <a:rPr lang="en-GB" sz="2800" b="1" dirty="0">
                <a:solidFill>
                  <a:srgbClr val="FF0000"/>
                </a:solidFill>
                <a:latin typeface="Comic Sans MS" panose="030F0702030302020204" pitchFamily="66" charset="0"/>
              </a:rPr>
              <a:t>Good luck!</a:t>
            </a:r>
          </a:p>
        </p:txBody>
      </p:sp>
    </p:spTree>
    <p:extLst>
      <p:ext uri="{BB962C8B-B14F-4D97-AF65-F5344CB8AC3E}">
        <p14:creationId xmlns:p14="http://schemas.microsoft.com/office/powerpoint/2010/main" val="10195597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349</TotalTime>
  <Words>875</Words>
  <Application>Microsoft Office PowerPoint</Application>
  <PresentationFormat>Widescreen</PresentationFormat>
  <Paragraphs>61</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Comic Sans MS</vt:lpstr>
      <vt:lpstr>XCCW Joined 1a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Jones, Eloise</dc:creator>
  <cp:lastModifiedBy>Jones, Eloise</cp:lastModifiedBy>
  <cp:revision>34</cp:revision>
  <dcterms:created xsi:type="dcterms:W3CDTF">2020-11-07T10:51:03Z</dcterms:created>
  <dcterms:modified xsi:type="dcterms:W3CDTF">2020-11-11T13:57:43Z</dcterms:modified>
</cp:coreProperties>
</file>