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9" r:id="rId4"/>
    <p:sldId id="291" r:id="rId5"/>
    <p:sldId id="292" r:id="rId6"/>
    <p:sldId id="293" r:id="rId7"/>
    <p:sldId id="294" r:id="rId8"/>
    <p:sldId id="259" r:id="rId9"/>
    <p:sldId id="281" r:id="rId10"/>
    <p:sldId id="287" r:id="rId11"/>
    <p:sldId id="282" r:id="rId12"/>
    <p:sldId id="260" r:id="rId13"/>
    <p:sldId id="288" r:id="rId14"/>
    <p:sldId id="289" r:id="rId15"/>
    <p:sldId id="29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75" autoAdjust="0"/>
    <p:restoredTop sz="94660"/>
  </p:normalViewPr>
  <p:slideViewPr>
    <p:cSldViewPr snapToGrid="0">
      <p:cViewPr varScale="1">
        <p:scale>
          <a:sx n="67" d="100"/>
          <a:sy n="67" d="100"/>
        </p:scale>
        <p:origin x="56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5FD1B-4331-4718-8E52-120664D858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699E627-FF9D-4D63-851D-3757C73294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7F2A707-E86D-4D80-B41A-019CC25922D4}"/>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5" name="Footer Placeholder 4">
            <a:extLst>
              <a:ext uri="{FF2B5EF4-FFF2-40B4-BE49-F238E27FC236}">
                <a16:creationId xmlns:a16="http://schemas.microsoft.com/office/drawing/2014/main" id="{7FE3082A-6E5E-4FBF-9F59-D73B3908A2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96EFFA-FC45-4C8A-B01A-1ED246F3D5BA}"/>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762774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2FA2B-4EDD-444A-B58D-DBB2D5E8E45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832A95-A28B-4078-BF53-453ADAF5728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D8CAE9-F432-427A-8072-58F6F8ED433D}"/>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5" name="Footer Placeholder 4">
            <a:extLst>
              <a:ext uri="{FF2B5EF4-FFF2-40B4-BE49-F238E27FC236}">
                <a16:creationId xmlns:a16="http://schemas.microsoft.com/office/drawing/2014/main" id="{6D36272C-2F59-427E-A389-C8D9F501A67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8E06C6A-A29A-4D30-BDE7-3E8ED60A8629}"/>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059050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4C1F85C-510E-469E-874B-D4B825AD8CE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1E1CD19-2739-45DA-90FD-2F36909079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40C82-6810-4863-8E38-85AA90679C6E}"/>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5" name="Footer Placeholder 4">
            <a:extLst>
              <a:ext uri="{FF2B5EF4-FFF2-40B4-BE49-F238E27FC236}">
                <a16:creationId xmlns:a16="http://schemas.microsoft.com/office/drawing/2014/main" id="{DE7E5F1C-5D99-4E94-B765-13260290D2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6DC7A35-30A4-4525-9166-CF4DDD52F67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20343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8874C2FE-8D05-4B1C-9336-3F197BC5DCF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0060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3">
            <a:extLst>
              <a:ext uri="{FF2B5EF4-FFF2-40B4-BE49-F238E27FC236}">
                <a16:creationId xmlns:a16="http://schemas.microsoft.com/office/drawing/2014/main" id="{32514752-7799-4984-8731-8D375E146442}"/>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a:extLst>
              <a:ext uri="{FF2B5EF4-FFF2-40B4-BE49-F238E27FC236}">
                <a16:creationId xmlns:a16="http://schemas.microsoft.com/office/drawing/2014/main" id="{C6338F73-B51C-4837-AB07-B3D236EBB1A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63251" y="5734051"/>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34010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CDDC19A2-6BC5-451A-8EE7-A202705CC12B}"/>
              </a:ext>
            </a:extLst>
          </p:cNvPr>
          <p:cNvSpPr/>
          <p:nvPr userDrawn="1"/>
        </p:nvSpPr>
        <p:spPr bwMode="auto">
          <a:xfrm>
            <a:off x="609601" y="438150"/>
            <a:ext cx="10960100"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SemiBold" pitchFamily="2" charset="0"/>
              </a:defRPr>
            </a:lvl1pPr>
          </a:lstStyle>
          <a:p>
            <a:endParaRPr lang="en-GB" dirty="0"/>
          </a:p>
        </p:txBody>
      </p:sp>
    </p:spTree>
    <p:extLst>
      <p:ext uri="{BB962C8B-B14F-4D97-AF65-F5344CB8AC3E}">
        <p14:creationId xmlns:p14="http://schemas.microsoft.com/office/powerpoint/2010/main" val="3490333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14B7B4E8-16CD-4BEB-AD44-4003689DDE90}"/>
              </a:ext>
            </a:extLst>
          </p:cNvPr>
          <p:cNvSpPr/>
          <p:nvPr userDrawn="1"/>
        </p:nvSpPr>
        <p:spPr bwMode="auto">
          <a:xfrm>
            <a:off x="670985" y="2930526"/>
            <a:ext cx="10850033"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E0AF5822-1072-4403-ACF3-D17DC0AA3B76}"/>
              </a:ext>
            </a:extLst>
          </p:cNvPr>
          <p:cNvSpPr/>
          <p:nvPr userDrawn="1"/>
        </p:nvSpPr>
        <p:spPr bwMode="auto">
          <a:xfrm>
            <a:off x="670985" y="512764"/>
            <a:ext cx="10850033"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7648C5D2-577C-4F64-8687-3A2D8A2C7523}"/>
              </a:ext>
            </a:extLst>
          </p:cNvPr>
          <p:cNvSpPr txBox="1">
            <a:spLocks/>
          </p:cNvSpPr>
          <p:nvPr userDrawn="1"/>
        </p:nvSpPr>
        <p:spPr>
          <a:xfrm>
            <a:off x="838200" y="30718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9C40BA9A-714B-43A4-8E0E-EBAA9ACE1248}"/>
              </a:ext>
            </a:extLst>
          </p:cNvPr>
          <p:cNvSpPr txBox="1">
            <a:spLocks/>
          </p:cNvSpPr>
          <p:nvPr userDrawn="1"/>
        </p:nvSpPr>
        <p:spPr>
          <a:xfrm>
            <a:off x="838200" y="735013"/>
            <a:ext cx="105156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99660718-8EF0-4998-B5EA-B9BBD6FD4FDD}"/>
              </a:ext>
            </a:extLst>
          </p:cNvPr>
          <p:cNvSpPr txBox="1">
            <a:spLocks/>
          </p:cNvSpPr>
          <p:nvPr userDrawn="1"/>
        </p:nvSpPr>
        <p:spPr>
          <a:xfrm>
            <a:off x="838200" y="3467100"/>
            <a:ext cx="105156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sz="1800" dirty="0">
                <a:latin typeface="Twinkl" pitchFamily="50" charset="0"/>
              </a:rPr>
              <a:t>Statement 1 Lorem ipsum </a:t>
            </a:r>
            <a:r>
              <a:rPr lang="en-GB" sz="1800" dirty="0" err="1">
                <a:latin typeface="Twinkl" pitchFamily="50" charset="0"/>
              </a:rPr>
              <a:t>dolor</a:t>
            </a:r>
            <a:r>
              <a:rPr lang="en-GB" sz="1800" dirty="0">
                <a:latin typeface="Twinkl" pitchFamily="50" charset="0"/>
              </a:rPr>
              <a:t> sit </a:t>
            </a:r>
            <a:r>
              <a:rPr lang="en-GB" sz="1800" dirty="0" err="1">
                <a:latin typeface="Twinkl" pitchFamily="50" charset="0"/>
              </a:rPr>
              <a:t>amet</a:t>
            </a:r>
            <a:r>
              <a:rPr lang="en-GB" sz="1800" dirty="0">
                <a:latin typeface="Twinkl" pitchFamily="50" charset="0"/>
              </a:rPr>
              <a:t>, </a:t>
            </a:r>
            <a:r>
              <a:rPr lang="en-GB" sz="1800" dirty="0" err="1">
                <a:latin typeface="Twinkl" pitchFamily="50" charset="0"/>
              </a:rPr>
              <a:t>consectetur</a:t>
            </a:r>
            <a:r>
              <a:rPr lang="en-GB" sz="1800" dirty="0">
                <a:latin typeface="Twinkl" pitchFamily="50" charset="0"/>
              </a:rPr>
              <a:t> </a:t>
            </a:r>
            <a:r>
              <a:rPr lang="en-GB" sz="1800" dirty="0" err="1">
                <a:latin typeface="Twinkl" pitchFamily="50" charset="0"/>
              </a:rPr>
              <a:t>adipiscing</a:t>
            </a:r>
            <a:r>
              <a:rPr lang="en-GB" sz="1800" dirty="0">
                <a:latin typeface="Twinkl" pitchFamily="50" charset="0"/>
              </a:rPr>
              <a:t> </a:t>
            </a:r>
            <a:r>
              <a:rPr lang="en-GB" sz="1800" dirty="0" err="1">
                <a:latin typeface="Twinkl" pitchFamily="50" charset="0"/>
              </a:rPr>
              <a:t>elit</a:t>
            </a:r>
            <a:r>
              <a:rPr lang="en-GB" sz="1800" dirty="0">
                <a:latin typeface="Twinkl" pitchFamily="50" charset="0"/>
              </a:rPr>
              <a:t>.</a:t>
            </a:r>
          </a:p>
          <a:p>
            <a:pPr fontAlgn="auto">
              <a:spcAft>
                <a:spcPts val="0"/>
              </a:spcAft>
              <a:defRPr/>
            </a:pPr>
            <a:r>
              <a:rPr lang="en-GB" sz="1800" dirty="0">
                <a:latin typeface="Twinkl" pitchFamily="50" charset="0"/>
              </a:rPr>
              <a:t>Statement 2</a:t>
            </a:r>
          </a:p>
          <a:p>
            <a:pPr lvl="1" fontAlgn="auto">
              <a:spcAft>
                <a:spcPts val="0"/>
              </a:spcAft>
              <a:defRPr/>
            </a:pPr>
            <a:r>
              <a:rPr lang="en-GB" sz="1600" dirty="0">
                <a:latin typeface="Twinkl" pitchFamily="50" charset="0"/>
              </a:rPr>
              <a:t>Sub statement</a:t>
            </a:r>
          </a:p>
        </p:txBody>
      </p:sp>
      <p:sp>
        <p:nvSpPr>
          <p:cNvPr id="11" name="Content Placeholder 15"/>
          <p:cNvSpPr>
            <a:spLocks noGrp="1"/>
          </p:cNvSpPr>
          <p:nvPr>
            <p:ph idx="1"/>
          </p:nvPr>
        </p:nvSpPr>
        <p:spPr>
          <a:xfrm>
            <a:off x="838200" y="1127760"/>
            <a:ext cx="10515600" cy="1409700"/>
          </a:xfrm>
        </p:spPr>
        <p:txBody>
          <a:bodyPr>
            <a:normAutofit fontScale="92500" lnSpcReduction="10000"/>
          </a:bodyPr>
          <a:lstStyle>
            <a:lvl1pPr>
              <a:defRPr>
                <a:latin typeface="Twinkl" pitchFamily="50" charset="0"/>
              </a:defRPr>
            </a:lvl1pPr>
            <a:lvl2pPr>
              <a:defRPr/>
            </a:lvl2pPr>
          </a:lstStyle>
          <a:p>
            <a:r>
              <a:rPr lang="en-GB" dirty="0"/>
              <a:t>Statement 1 Lorem ipsum </a:t>
            </a:r>
            <a:r>
              <a:rPr lang="en-GB" dirty="0" err="1"/>
              <a:t>dolor</a:t>
            </a:r>
            <a:r>
              <a:rPr lang="en-GB" dirty="0"/>
              <a:t> sit </a:t>
            </a:r>
            <a:r>
              <a:rPr lang="en-GB" dirty="0" err="1"/>
              <a:t>amet</a:t>
            </a:r>
            <a:r>
              <a:rPr lang="en-GB" dirty="0"/>
              <a:t>, </a:t>
            </a:r>
            <a:r>
              <a:rPr lang="en-GB" dirty="0" err="1"/>
              <a:t>consectetur</a:t>
            </a:r>
            <a:r>
              <a:rPr lang="en-GB" dirty="0"/>
              <a:t> </a:t>
            </a:r>
            <a:r>
              <a:rPr lang="en-GB" dirty="0" err="1"/>
              <a:t>adipiscing</a:t>
            </a:r>
            <a:r>
              <a:rPr lang="en-GB" dirty="0"/>
              <a:t> </a:t>
            </a:r>
            <a:r>
              <a:rPr lang="en-GB" dirty="0" err="1"/>
              <a:t>elit</a:t>
            </a:r>
            <a:r>
              <a:rPr lang="en-GB" dirty="0"/>
              <a:t>.</a:t>
            </a:r>
          </a:p>
          <a:p>
            <a:r>
              <a:rPr lang="en-GB" dirty="0"/>
              <a:t>Statement 2</a:t>
            </a:r>
          </a:p>
          <a:p>
            <a:pPr lvl="1"/>
            <a:r>
              <a:rPr lang="en-GB" dirty="0"/>
              <a:t>Sub statement</a:t>
            </a:r>
          </a:p>
        </p:txBody>
      </p:sp>
    </p:spTree>
    <p:extLst>
      <p:ext uri="{BB962C8B-B14F-4D97-AF65-F5344CB8AC3E}">
        <p14:creationId xmlns:p14="http://schemas.microsoft.com/office/powerpoint/2010/main" val="3280569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6BF2FB0B-820E-46BA-B9B5-66228807A42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364384" y="6196014"/>
            <a:ext cx="768349"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782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DDCD0-02C6-4EBA-9FE5-D8F6A383979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3E8B705-F1F3-4EC4-A550-32D100729E0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0AE59-4412-4C75-9728-C0DE227B4014}"/>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5" name="Footer Placeholder 4">
            <a:extLst>
              <a:ext uri="{FF2B5EF4-FFF2-40B4-BE49-F238E27FC236}">
                <a16:creationId xmlns:a16="http://schemas.microsoft.com/office/drawing/2014/main" id="{1F8D1906-D756-4F80-A381-7C5B19A6AE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7816AE-C510-40F2-B2DF-986FBA02B3F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54654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84DF82-332F-4ACE-ACE7-B088BC1AAA0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7AD48D9-15E9-4AFB-B63D-8BE83A66846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F0899F7-4C94-44C7-94AC-8AC47154927E}"/>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5" name="Footer Placeholder 4">
            <a:extLst>
              <a:ext uri="{FF2B5EF4-FFF2-40B4-BE49-F238E27FC236}">
                <a16:creationId xmlns:a16="http://schemas.microsoft.com/office/drawing/2014/main" id="{D9A7AA5C-EFA8-46BC-BACF-4B12F92AF2E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B6DFA63-2EC9-4171-93FD-44D1E31425B7}"/>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5166428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8DF4-100C-4213-801D-1BD9232EDC0E}"/>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C8F6A9A-9526-4AD1-8AF1-3FEC7A6AE37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6AE4BE8-D64C-47EA-849D-945B4876D9B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820E4E3-9948-418E-9517-3D1713427065}"/>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6" name="Footer Placeholder 5">
            <a:extLst>
              <a:ext uri="{FF2B5EF4-FFF2-40B4-BE49-F238E27FC236}">
                <a16:creationId xmlns:a16="http://schemas.microsoft.com/office/drawing/2014/main" id="{DAFB54CD-7811-4324-A44A-D0B4DFBFA0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AFBAC7-11BE-4C0E-91E7-E77B8E474298}"/>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4619222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D754D-F169-4E0D-9A1A-6DA56776BC5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6CD80A5-8981-4045-B955-3F5D3233910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E9DA3E-C5B9-4F20-9094-E827EB4046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0F54156-45EE-44C0-8BFF-C60B42E94EE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CE4AD7B-B4DA-476A-BCF9-BB95EECBD0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067DDB-B594-466A-81C5-D31B93EA0E27}"/>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8" name="Footer Placeholder 7">
            <a:extLst>
              <a:ext uri="{FF2B5EF4-FFF2-40B4-BE49-F238E27FC236}">
                <a16:creationId xmlns:a16="http://schemas.microsoft.com/office/drawing/2014/main" id="{C592ED49-DF0A-461C-863A-C7536E719A1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8E8CE73-1597-4EAE-A7D1-7ECB3EB415D2}"/>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3545796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B3D1D-2DC7-4502-AC6A-FAECF558AAD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50F83E2-62E1-44A0-B88E-8C8275871174}"/>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4" name="Footer Placeholder 3">
            <a:extLst>
              <a:ext uri="{FF2B5EF4-FFF2-40B4-BE49-F238E27FC236}">
                <a16:creationId xmlns:a16="http://schemas.microsoft.com/office/drawing/2014/main" id="{D78843D8-A8D1-42F5-9DDC-F174A50B058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26E6F0-F252-4CC5-9635-40C6998344D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852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25E1413-C1DF-4398-A78A-7040F9608537}"/>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3" name="Footer Placeholder 2">
            <a:extLst>
              <a:ext uri="{FF2B5EF4-FFF2-40B4-BE49-F238E27FC236}">
                <a16:creationId xmlns:a16="http://schemas.microsoft.com/office/drawing/2014/main" id="{F25B5965-EA9B-482C-84EC-88ED52E4D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0B9DBD-818D-4177-B892-291315E3FCA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264639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71628-211E-4A79-94A6-DDA87ADA35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90A5E2B-DEBD-4CFA-B66A-2F16E773902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212547-588F-4624-9B49-B7703A22D6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43D6E5-30C4-473B-98BA-A5B1230AF6D3}"/>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6" name="Footer Placeholder 5">
            <a:extLst>
              <a:ext uri="{FF2B5EF4-FFF2-40B4-BE49-F238E27FC236}">
                <a16:creationId xmlns:a16="http://schemas.microsoft.com/office/drawing/2014/main" id="{628124AE-11EA-4FE2-9FC2-FD0F67C3E95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A6E84D-C3B1-4A00-B13A-76D9AE595D3E}"/>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1272818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6BDAC7-D9E4-4069-9957-B461C0BD7BC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2EB1784-06D6-4EC9-A872-54C5B38417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ABBA0D2-0559-41EA-8238-1ABC7A155F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8602930-532D-4DA9-8A17-821685546B03}"/>
              </a:ext>
            </a:extLst>
          </p:cNvPr>
          <p:cNvSpPr>
            <a:spLocks noGrp="1"/>
          </p:cNvSpPr>
          <p:nvPr>
            <p:ph type="dt" sz="half" idx="10"/>
          </p:nvPr>
        </p:nvSpPr>
        <p:spPr/>
        <p:txBody>
          <a:bodyPr/>
          <a:lstStyle/>
          <a:p>
            <a:fld id="{33799D9D-2001-41FC-AA96-7F212C2C199A}" type="datetimeFigureOut">
              <a:rPr lang="en-GB" smtClean="0"/>
              <a:t>09/11/2020</a:t>
            </a:fld>
            <a:endParaRPr lang="en-GB"/>
          </a:p>
        </p:txBody>
      </p:sp>
      <p:sp>
        <p:nvSpPr>
          <p:cNvPr id="6" name="Footer Placeholder 5">
            <a:extLst>
              <a:ext uri="{FF2B5EF4-FFF2-40B4-BE49-F238E27FC236}">
                <a16:creationId xmlns:a16="http://schemas.microsoft.com/office/drawing/2014/main" id="{4DDC92C5-2B96-4C48-9F26-C40EA05E75C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6DA0E1C-1C75-48DA-9640-16A264F564DF}"/>
              </a:ext>
            </a:extLst>
          </p:cNvPr>
          <p:cNvSpPr>
            <a:spLocks noGrp="1"/>
          </p:cNvSpPr>
          <p:nvPr>
            <p:ph type="sldNum" sz="quarter" idx="12"/>
          </p:nvPr>
        </p:nvSpPr>
        <p:spPr/>
        <p:txBody>
          <a:bodyPr/>
          <a:lstStyle/>
          <a:p>
            <a:fld id="{972D5544-F780-4D72-805F-9CF8A4B73E45}" type="slidenum">
              <a:rPr lang="en-GB" smtClean="0"/>
              <a:t>‹#›</a:t>
            </a:fld>
            <a:endParaRPr lang="en-GB"/>
          </a:p>
        </p:txBody>
      </p:sp>
    </p:spTree>
    <p:extLst>
      <p:ext uri="{BB962C8B-B14F-4D97-AF65-F5344CB8AC3E}">
        <p14:creationId xmlns:p14="http://schemas.microsoft.com/office/powerpoint/2010/main" val="2779504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1.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F2B6FF0-9F65-4CA9-8D61-3C20D5909F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27315BB-792F-45FF-8F46-AEE22E3204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90086D-05A9-4D82-A8D4-E5DB15F13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799D9D-2001-41FC-AA96-7F212C2C199A}" type="datetimeFigureOut">
              <a:rPr lang="en-GB" smtClean="0"/>
              <a:t>09/11/2020</a:t>
            </a:fld>
            <a:endParaRPr lang="en-GB"/>
          </a:p>
        </p:txBody>
      </p:sp>
      <p:sp>
        <p:nvSpPr>
          <p:cNvPr id="5" name="Footer Placeholder 4">
            <a:extLst>
              <a:ext uri="{FF2B5EF4-FFF2-40B4-BE49-F238E27FC236}">
                <a16:creationId xmlns:a16="http://schemas.microsoft.com/office/drawing/2014/main" id="{E2E0D0B1-4103-4166-8E09-A4CA29AABE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B02BA0A-A9D7-41D1-89E6-F11A332A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2D5544-F780-4D72-805F-9CF8A4B73E45}" type="slidenum">
              <a:rPr lang="en-GB" smtClean="0"/>
              <a:t>‹#›</a:t>
            </a:fld>
            <a:endParaRPr lang="en-GB"/>
          </a:p>
        </p:txBody>
      </p:sp>
    </p:spTree>
    <p:extLst>
      <p:ext uri="{BB962C8B-B14F-4D97-AF65-F5344CB8AC3E}">
        <p14:creationId xmlns:p14="http://schemas.microsoft.com/office/powerpoint/2010/main" val="1188688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0BD2BA7-50B0-4121-B6B3-16A356169EBD}"/>
              </a:ext>
            </a:extLst>
          </p:cNvPr>
          <p:cNvSpPr>
            <a:spLocks noGrp="1"/>
          </p:cNvSpPr>
          <p:nvPr>
            <p:ph type="title"/>
          </p:nvPr>
        </p:nvSpPr>
        <p:spPr bwMode="auto">
          <a:xfrm>
            <a:off x="654051" y="695325"/>
            <a:ext cx="10883900"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08326F76-EF1B-41B3-9E66-B489106F8BEE}"/>
              </a:ext>
            </a:extLst>
          </p:cNvPr>
          <p:cNvSpPr>
            <a:spLocks noGrp="1"/>
          </p:cNvSpPr>
          <p:nvPr>
            <p:ph type="body" idx="1"/>
          </p:nvPr>
        </p:nvSpPr>
        <p:spPr bwMode="auto">
          <a:xfrm>
            <a:off x="654051" y="1957388"/>
            <a:ext cx="10883900"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0868408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1477328"/>
          </a:xfrm>
          <a:prstGeom prst="rect">
            <a:avLst/>
          </a:prstGeom>
          <a:noFill/>
        </p:spPr>
        <p:txBody>
          <a:bodyPr wrap="square" rtlCol="0">
            <a:spAutoFit/>
          </a:bodyPr>
          <a:lstStyle/>
          <a:p>
            <a:r>
              <a:rPr lang="en-GB" b="1" u="sng" dirty="0">
                <a:latin typeface="Comic Sans MS" panose="030F0702030302020204" pitchFamily="66" charset="0"/>
              </a:rPr>
              <a:t>English:</a:t>
            </a:r>
            <a:r>
              <a:rPr lang="en-GB" dirty="0">
                <a:latin typeface="Comic Sans MS" panose="030F0702030302020204" pitchFamily="66" charset="0"/>
              </a:rPr>
              <a:t> </a:t>
            </a:r>
          </a:p>
          <a:p>
            <a:r>
              <a:rPr lang="en-GB" b="1" dirty="0">
                <a:solidFill>
                  <a:srgbClr val="FF0000"/>
                </a:solidFill>
                <a:latin typeface="Comic Sans MS" panose="030F0702030302020204" pitchFamily="66" charset="0"/>
              </a:rPr>
              <a:t>Objective: To write a thank you letter to Lily. </a:t>
            </a:r>
          </a:p>
          <a:p>
            <a:endParaRPr lang="en-GB" b="1" dirty="0">
              <a:solidFill>
                <a:srgbClr val="FF0000"/>
              </a:solidFill>
              <a:latin typeface="Comic Sans MS" panose="030F0702030302020204" pitchFamily="66" charset="0"/>
            </a:endParaRPr>
          </a:p>
          <a:p>
            <a:endParaRPr lang="en-GB" dirty="0">
              <a:solidFill>
                <a:srgbClr val="0070C0"/>
              </a:solidFill>
              <a:latin typeface="Comic Sans MS" panose="030F0702030302020204" pitchFamily="66" charset="0"/>
            </a:endParaRPr>
          </a:p>
          <a:p>
            <a:endParaRPr lang="en-GB" dirty="0">
              <a:solidFill>
                <a:srgbClr val="0070C0"/>
              </a:solidFill>
              <a:latin typeface="Comic Sans MS" panose="030F0702030302020204" pitchFamily="66" charset="0"/>
            </a:endParaRPr>
          </a:p>
        </p:txBody>
      </p:sp>
      <p:sp>
        <p:nvSpPr>
          <p:cNvPr id="6" name="TextBox 5">
            <a:extLst>
              <a:ext uri="{FF2B5EF4-FFF2-40B4-BE49-F238E27FC236}">
                <a16:creationId xmlns:a16="http://schemas.microsoft.com/office/drawing/2014/main" id="{E6E0839D-BE4B-4796-847E-30FD43763F53}"/>
              </a:ext>
            </a:extLst>
          </p:cNvPr>
          <p:cNvSpPr txBox="1"/>
          <p:nvPr/>
        </p:nvSpPr>
        <p:spPr>
          <a:xfrm>
            <a:off x="66675" y="824389"/>
            <a:ext cx="12058649" cy="2862322"/>
          </a:xfrm>
          <a:prstGeom prst="rect">
            <a:avLst/>
          </a:prstGeom>
          <a:noFill/>
        </p:spPr>
        <p:txBody>
          <a:bodyPr wrap="square" rtlCol="0">
            <a:spAutoFit/>
          </a:bodyPr>
          <a:lstStyle/>
          <a:p>
            <a:r>
              <a:rPr lang="en-GB" dirty="0">
                <a:latin typeface="Comic Sans MS" panose="030F0702030302020204" pitchFamily="66" charset="0"/>
              </a:rPr>
              <a:t>Last week, we read ‘Where the Poppies Now Grow’. Peace Lily shares a few more details about her friendship with Ben and Ray. Essentially, Lily saves Ben’s life when he is brought to her by Ray. </a:t>
            </a:r>
          </a:p>
          <a:p>
            <a:endParaRPr lang="en-GB" dirty="0">
              <a:latin typeface="Comic Sans MS" panose="030F0702030302020204" pitchFamily="66" charset="0"/>
            </a:endParaRPr>
          </a:p>
          <a:p>
            <a:r>
              <a:rPr lang="en-GB" dirty="0">
                <a:solidFill>
                  <a:srgbClr val="0070C0"/>
                </a:solidFill>
                <a:latin typeface="Comic Sans MS" panose="030F0702030302020204" pitchFamily="66" charset="0"/>
              </a:rPr>
              <a:t>1* - Write a short letter to Lily from Ben. In your letter, explain how you feel now you know she saved your life.</a:t>
            </a:r>
          </a:p>
          <a:p>
            <a:r>
              <a:rPr lang="en-GB" dirty="0">
                <a:solidFill>
                  <a:srgbClr val="00B050"/>
                </a:solidFill>
                <a:latin typeface="Comic Sans MS" panose="030F0702030302020204" pitchFamily="66" charset="0"/>
              </a:rPr>
              <a:t>2* - Write a thank you letter from Ben to Lily. Explain what you are thankful for and how you are feeling. Aim for at least 2 paragraphs. Use the word bank below to help. </a:t>
            </a:r>
          </a:p>
          <a:p>
            <a:r>
              <a:rPr lang="en-GB" dirty="0">
                <a:solidFill>
                  <a:srgbClr val="FF0000"/>
                </a:solidFill>
                <a:latin typeface="Comic Sans MS" panose="030F0702030302020204" pitchFamily="66" charset="0"/>
              </a:rPr>
              <a:t>3* - Write a thank you letter from Ben to Lily. Explain why you are thankful to Lily and how you are feeling. Write about what you are doing now and how you are coping after losing your leg. Aim for at least 3 paragraphs. Use the word bank below to help. </a:t>
            </a:r>
          </a:p>
        </p:txBody>
      </p:sp>
      <p:pic>
        <p:nvPicPr>
          <p:cNvPr id="7" name="Picture 6">
            <a:extLst>
              <a:ext uri="{FF2B5EF4-FFF2-40B4-BE49-F238E27FC236}">
                <a16:creationId xmlns:a16="http://schemas.microsoft.com/office/drawing/2014/main" id="{85F72A8A-13D3-4627-A2E8-A475B5C652EA}"/>
              </a:ext>
            </a:extLst>
          </p:cNvPr>
          <p:cNvPicPr>
            <a:picLocks noChangeAspect="1"/>
          </p:cNvPicPr>
          <p:nvPr/>
        </p:nvPicPr>
        <p:blipFill>
          <a:blip r:embed="rId2"/>
          <a:stretch>
            <a:fillRect/>
          </a:stretch>
        </p:blipFill>
        <p:spPr>
          <a:xfrm>
            <a:off x="4324350" y="4076700"/>
            <a:ext cx="7905748" cy="2695575"/>
          </a:xfrm>
          <a:prstGeom prst="rect">
            <a:avLst/>
          </a:prstGeom>
        </p:spPr>
      </p:pic>
      <p:sp>
        <p:nvSpPr>
          <p:cNvPr id="8" name="TextBox 7">
            <a:extLst>
              <a:ext uri="{FF2B5EF4-FFF2-40B4-BE49-F238E27FC236}">
                <a16:creationId xmlns:a16="http://schemas.microsoft.com/office/drawing/2014/main" id="{A4E240CC-21C6-4007-8A09-B1BB81B37F1B}"/>
              </a:ext>
            </a:extLst>
          </p:cNvPr>
          <p:cNvSpPr txBox="1"/>
          <p:nvPr/>
        </p:nvSpPr>
        <p:spPr>
          <a:xfrm>
            <a:off x="2995612" y="4179510"/>
            <a:ext cx="2657475"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Word Bank!</a:t>
            </a:r>
          </a:p>
        </p:txBody>
      </p:sp>
      <p:pic>
        <p:nvPicPr>
          <p:cNvPr id="9" name="Picture 8">
            <a:extLst>
              <a:ext uri="{FF2B5EF4-FFF2-40B4-BE49-F238E27FC236}">
                <a16:creationId xmlns:a16="http://schemas.microsoft.com/office/drawing/2014/main" id="{A7A2AC9E-7CDC-4BCA-91B2-45673ABCB8C0}"/>
              </a:ext>
            </a:extLst>
          </p:cNvPr>
          <p:cNvPicPr>
            <a:picLocks noChangeAspect="1"/>
          </p:cNvPicPr>
          <p:nvPr/>
        </p:nvPicPr>
        <p:blipFill>
          <a:blip r:embed="rId3"/>
          <a:stretch>
            <a:fillRect/>
          </a:stretch>
        </p:blipFill>
        <p:spPr>
          <a:xfrm>
            <a:off x="0" y="3895724"/>
            <a:ext cx="2905125" cy="2962275"/>
          </a:xfrm>
          <a:prstGeom prst="rect">
            <a:avLst/>
          </a:prstGeom>
        </p:spPr>
      </p:pic>
    </p:spTree>
    <p:extLst>
      <p:ext uri="{BB962C8B-B14F-4D97-AF65-F5344CB8AC3E}">
        <p14:creationId xmlns:p14="http://schemas.microsoft.com/office/powerpoint/2010/main" val="1591036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81256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923330"/>
          </a:xfrm>
          <a:prstGeom prst="rect">
            <a:avLst/>
          </a:prstGeom>
          <a:noFill/>
        </p:spPr>
        <p:txBody>
          <a:bodyPr wrap="square" rtlCol="0">
            <a:spAutoFit/>
          </a:bodyPr>
          <a:lstStyle/>
          <a:p>
            <a:r>
              <a:rPr lang="en-GB" b="1" u="sng" dirty="0">
                <a:latin typeface="Comic Sans MS" panose="030F0702030302020204" pitchFamily="66" charset="0"/>
              </a:rPr>
              <a:t>Science</a:t>
            </a:r>
          </a:p>
          <a:p>
            <a:endParaRPr lang="en-GB" dirty="0">
              <a:latin typeface="Comic Sans MS" panose="030F0702030302020204" pitchFamily="66" charset="0"/>
            </a:endParaRPr>
          </a:p>
          <a:p>
            <a:endParaRPr lang="en-GB" dirty="0">
              <a:latin typeface="Comic Sans MS" panose="030F0702030302020204" pitchFamily="66" charset="0"/>
            </a:endParaRPr>
          </a:p>
        </p:txBody>
      </p:sp>
      <p:pic>
        <p:nvPicPr>
          <p:cNvPr id="3" name="Picture 2"/>
          <p:cNvPicPr>
            <a:picLocks noChangeAspect="1"/>
          </p:cNvPicPr>
          <p:nvPr/>
        </p:nvPicPr>
        <p:blipFill>
          <a:blip r:embed="rId2"/>
          <a:stretch>
            <a:fillRect/>
          </a:stretch>
        </p:blipFill>
        <p:spPr>
          <a:xfrm>
            <a:off x="2272144" y="561108"/>
            <a:ext cx="8248073" cy="6186055"/>
          </a:xfrm>
          <a:prstGeom prst="rect">
            <a:avLst/>
          </a:prstGeom>
        </p:spPr>
      </p:pic>
    </p:spTree>
    <p:extLst>
      <p:ext uri="{BB962C8B-B14F-4D97-AF65-F5344CB8AC3E}">
        <p14:creationId xmlns:p14="http://schemas.microsoft.com/office/powerpoint/2010/main" val="1740214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163782" y="0"/>
            <a:ext cx="8977745" cy="6733309"/>
          </a:xfrm>
          <a:prstGeom prst="rect">
            <a:avLst/>
          </a:prstGeom>
        </p:spPr>
      </p:pic>
    </p:spTree>
    <p:extLst>
      <p:ext uri="{BB962C8B-B14F-4D97-AF65-F5344CB8AC3E}">
        <p14:creationId xmlns:p14="http://schemas.microsoft.com/office/powerpoint/2010/main" val="419514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819564" y="221672"/>
            <a:ext cx="8774545" cy="6580910"/>
          </a:xfrm>
          <a:prstGeom prst="rect">
            <a:avLst/>
          </a:prstGeom>
        </p:spPr>
      </p:pic>
    </p:spTree>
    <p:extLst>
      <p:ext uri="{BB962C8B-B14F-4D97-AF65-F5344CB8AC3E}">
        <p14:creationId xmlns:p14="http://schemas.microsoft.com/office/powerpoint/2010/main" val="24211862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514764" y="145472"/>
            <a:ext cx="8617528" cy="6463147"/>
          </a:xfrm>
          <a:prstGeom prst="rect">
            <a:avLst/>
          </a:prstGeom>
        </p:spPr>
      </p:pic>
    </p:spTree>
    <p:extLst>
      <p:ext uri="{BB962C8B-B14F-4D97-AF65-F5344CB8AC3E}">
        <p14:creationId xmlns:p14="http://schemas.microsoft.com/office/powerpoint/2010/main" val="2904204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B02A6C3B-AC5A-455C-BC26-E5E001D7B47B}"/>
              </a:ext>
            </a:extLst>
          </p:cNvPr>
          <p:cNvSpPr/>
          <p:nvPr/>
        </p:nvSpPr>
        <p:spPr>
          <a:xfrm>
            <a:off x="1958975" y="409575"/>
            <a:ext cx="8261350" cy="5983288"/>
          </a:xfrm>
          <a:prstGeom prst="roundRect">
            <a:avLst>
              <a:gd name="adj" fmla="val 127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latin typeface="Twinkl"/>
            </a:endParaRPr>
          </a:p>
        </p:txBody>
      </p:sp>
      <p:sp>
        <p:nvSpPr>
          <p:cNvPr id="21" name="Title 20">
            <a:extLst>
              <a:ext uri="{FF2B5EF4-FFF2-40B4-BE49-F238E27FC236}">
                <a16:creationId xmlns:a16="http://schemas.microsoft.com/office/drawing/2014/main" id="{4EF4685B-5B59-470F-B6A2-AD6330420AF4}"/>
              </a:ext>
            </a:extLst>
          </p:cNvPr>
          <p:cNvSpPr>
            <a:spLocks noGrp="1"/>
          </p:cNvSpPr>
          <p:nvPr>
            <p:ph type="title"/>
          </p:nvPr>
        </p:nvSpPr>
        <p:spPr>
          <a:xfrm>
            <a:off x="1990725" y="479426"/>
            <a:ext cx="8229600" cy="993775"/>
          </a:xfrm>
        </p:spPr>
        <p:txBody>
          <a:bodyPr/>
          <a:lstStyle/>
          <a:p>
            <a:pPr eaLnBrk="1" hangingPunct="1"/>
            <a:r>
              <a:rPr lang="en-GB" altLang="en-US" sz="3200"/>
              <a:t>Example of a Thank-you Letter</a:t>
            </a:r>
          </a:p>
        </p:txBody>
      </p:sp>
      <p:sp>
        <p:nvSpPr>
          <p:cNvPr id="5" name="Rectangle 4">
            <a:extLst>
              <a:ext uri="{FF2B5EF4-FFF2-40B4-BE49-F238E27FC236}">
                <a16:creationId xmlns:a16="http://schemas.microsoft.com/office/drawing/2014/main" id="{7BD1C3FA-A644-4D9D-AFDB-FCD38E2E0042}"/>
              </a:ext>
            </a:extLst>
          </p:cNvPr>
          <p:cNvSpPr>
            <a:spLocks noChangeArrowheads="1"/>
          </p:cNvSpPr>
          <p:nvPr/>
        </p:nvSpPr>
        <p:spPr bwMode="auto">
          <a:xfrm>
            <a:off x="2249489" y="2044701"/>
            <a:ext cx="7845425" cy="406955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fontAlgn="base">
              <a:lnSpc>
                <a:spcPct val="100000"/>
              </a:lnSpc>
              <a:spcBef>
                <a:spcPct val="0"/>
              </a:spcBef>
              <a:spcAft>
                <a:spcPct val="0"/>
              </a:spcAft>
              <a:buNone/>
            </a:pPr>
            <a:r>
              <a:rPr lang="en-GB" altLang="en-US" sz="1500"/>
              <a:t>Dear Santa,</a:t>
            </a:r>
          </a:p>
          <a:p>
            <a:pPr fontAlgn="base">
              <a:lnSpc>
                <a:spcPct val="100000"/>
              </a:lnSpc>
              <a:spcBef>
                <a:spcPct val="0"/>
              </a:spcBef>
              <a:spcAft>
                <a:spcPct val="0"/>
              </a:spcAft>
              <a:buNone/>
            </a:pPr>
            <a:endParaRPr lang="en-GB" altLang="en-US" sz="1500"/>
          </a:p>
          <a:p>
            <a:pPr fontAlgn="base">
              <a:lnSpc>
                <a:spcPct val="100000"/>
              </a:lnSpc>
              <a:spcBef>
                <a:spcPct val="0"/>
              </a:spcBef>
              <a:spcAft>
                <a:spcPct val="0"/>
              </a:spcAft>
              <a:buNone/>
            </a:pPr>
            <a:r>
              <a:rPr lang="en-GB" altLang="en-US" sz="1500"/>
              <a:t>I am writing to thank you for the lovely presents you left at my house on Christmas Eve. I couldn’t believe my eyes when I saw them all and so beautifully wrapped. Your elves must have been very busy this year.</a:t>
            </a:r>
          </a:p>
          <a:p>
            <a:pPr fontAlgn="base">
              <a:lnSpc>
                <a:spcPct val="100000"/>
              </a:lnSpc>
              <a:spcBef>
                <a:spcPct val="0"/>
              </a:spcBef>
              <a:spcAft>
                <a:spcPct val="0"/>
              </a:spcAft>
              <a:buNone/>
            </a:pPr>
            <a:endParaRPr lang="en-GB" altLang="en-US" sz="1500"/>
          </a:p>
          <a:p>
            <a:pPr fontAlgn="base">
              <a:lnSpc>
                <a:spcPct val="100000"/>
              </a:lnSpc>
              <a:spcBef>
                <a:spcPct val="0"/>
              </a:spcBef>
              <a:spcAft>
                <a:spcPct val="0"/>
              </a:spcAft>
              <a:buNone/>
            </a:pPr>
            <a:r>
              <a:rPr lang="en-GB" altLang="en-US" sz="1500"/>
              <a:t>I especially loved the bike and have been learning how to ride it, as I haven’t had one without stabilisers before. The pink helmet is a perfect fit and I wear it to protect my head when I’m on my bike in case I fall off.</a:t>
            </a:r>
          </a:p>
          <a:p>
            <a:pPr fontAlgn="base">
              <a:lnSpc>
                <a:spcPct val="100000"/>
              </a:lnSpc>
              <a:spcBef>
                <a:spcPct val="0"/>
              </a:spcBef>
              <a:spcAft>
                <a:spcPct val="0"/>
              </a:spcAft>
              <a:buNone/>
            </a:pPr>
            <a:endParaRPr lang="en-GB" altLang="en-US" sz="1500"/>
          </a:p>
          <a:p>
            <a:pPr fontAlgn="base">
              <a:lnSpc>
                <a:spcPct val="100000"/>
              </a:lnSpc>
              <a:spcBef>
                <a:spcPct val="0"/>
              </a:spcBef>
              <a:spcAft>
                <a:spcPct val="0"/>
              </a:spcAft>
              <a:buNone/>
            </a:pPr>
            <a:r>
              <a:rPr lang="en-GB" altLang="en-US" sz="1500"/>
              <a:t>My brother James loved his train set and has been playing with it everyday since you delivered it. He loves the noises it makes and connecting all of the carriages together.</a:t>
            </a:r>
          </a:p>
          <a:p>
            <a:pPr fontAlgn="base">
              <a:lnSpc>
                <a:spcPct val="100000"/>
              </a:lnSpc>
              <a:spcBef>
                <a:spcPct val="0"/>
              </a:spcBef>
              <a:spcAft>
                <a:spcPct val="0"/>
              </a:spcAft>
              <a:buNone/>
            </a:pPr>
            <a:endParaRPr lang="en-GB" altLang="en-US" sz="1500"/>
          </a:p>
          <a:p>
            <a:pPr fontAlgn="base">
              <a:lnSpc>
                <a:spcPct val="100000"/>
              </a:lnSpc>
              <a:spcBef>
                <a:spcPct val="0"/>
              </a:spcBef>
              <a:spcAft>
                <a:spcPct val="0"/>
              </a:spcAft>
              <a:buNone/>
            </a:pPr>
            <a:r>
              <a:rPr lang="en-GB" altLang="en-US" sz="1500"/>
              <a:t>I hope you and Mrs Claus have a lovely holiday and the elves and reindeers have a well deserved rest.</a:t>
            </a:r>
          </a:p>
          <a:p>
            <a:pPr fontAlgn="base">
              <a:lnSpc>
                <a:spcPct val="100000"/>
              </a:lnSpc>
              <a:spcBef>
                <a:spcPct val="0"/>
              </a:spcBef>
              <a:spcAft>
                <a:spcPct val="0"/>
              </a:spcAft>
              <a:buNone/>
            </a:pPr>
            <a:endParaRPr lang="en-GB" altLang="en-US" sz="1500"/>
          </a:p>
          <a:p>
            <a:pPr fontAlgn="base">
              <a:lnSpc>
                <a:spcPct val="100000"/>
              </a:lnSpc>
              <a:spcBef>
                <a:spcPct val="0"/>
              </a:spcBef>
              <a:spcAft>
                <a:spcPct val="0"/>
              </a:spcAft>
              <a:buNone/>
            </a:pPr>
            <a:r>
              <a:rPr lang="en-GB" altLang="en-US" sz="1500"/>
              <a:t>Love from</a:t>
            </a:r>
          </a:p>
          <a:p>
            <a:pPr fontAlgn="base">
              <a:lnSpc>
                <a:spcPct val="100000"/>
              </a:lnSpc>
              <a:spcBef>
                <a:spcPct val="0"/>
              </a:spcBef>
              <a:spcAft>
                <a:spcPct val="0"/>
              </a:spcAft>
              <a:buNone/>
            </a:pPr>
            <a:r>
              <a:rPr lang="en-GB" altLang="en-US" sz="1500"/>
              <a:t>Daisy xx </a:t>
            </a:r>
          </a:p>
        </p:txBody>
      </p:sp>
      <p:sp>
        <p:nvSpPr>
          <p:cNvPr id="4" name="Rectangle 3">
            <a:extLst>
              <a:ext uri="{FF2B5EF4-FFF2-40B4-BE49-F238E27FC236}">
                <a16:creationId xmlns:a16="http://schemas.microsoft.com/office/drawing/2014/main" id="{6BA1526B-A273-4C31-8E8D-25E92C3C34C1}"/>
              </a:ext>
            </a:extLst>
          </p:cNvPr>
          <p:cNvSpPr>
            <a:spLocks noChangeArrowheads="1"/>
          </p:cNvSpPr>
          <p:nvPr/>
        </p:nvSpPr>
        <p:spPr bwMode="auto">
          <a:xfrm>
            <a:off x="2108200" y="581026"/>
            <a:ext cx="7708900"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algn="r" fontAlgn="base">
              <a:lnSpc>
                <a:spcPct val="100000"/>
              </a:lnSpc>
              <a:spcBef>
                <a:spcPct val="0"/>
              </a:spcBef>
              <a:spcAft>
                <a:spcPct val="0"/>
              </a:spcAft>
              <a:buNone/>
            </a:pPr>
            <a:r>
              <a:rPr lang="en-GB" altLang="en-US" sz="1500" dirty="0">
                <a:cs typeface="Arial" panose="020B0604020202020204" pitchFamily="34" charset="0"/>
              </a:rPr>
              <a:t>                                                      1 Christmas Lane	</a:t>
            </a:r>
          </a:p>
          <a:p>
            <a:pPr algn="r" fontAlgn="base">
              <a:lnSpc>
                <a:spcPct val="100000"/>
              </a:lnSpc>
              <a:spcBef>
                <a:spcPct val="0"/>
              </a:spcBef>
              <a:spcAft>
                <a:spcPct val="0"/>
              </a:spcAft>
              <a:buNone/>
            </a:pPr>
            <a:r>
              <a:rPr lang="en-GB" altLang="en-US" sz="1500" dirty="0">
                <a:cs typeface="Arial" panose="020B0604020202020204" pitchFamily="34" charset="0"/>
              </a:rPr>
              <a:t>			Newtown</a:t>
            </a:r>
          </a:p>
          <a:p>
            <a:pPr algn="r" fontAlgn="base">
              <a:lnSpc>
                <a:spcPct val="100000"/>
              </a:lnSpc>
              <a:spcBef>
                <a:spcPct val="0"/>
              </a:spcBef>
              <a:spcAft>
                <a:spcPct val="0"/>
              </a:spcAft>
              <a:buNone/>
            </a:pPr>
            <a:r>
              <a:rPr lang="en-GB" altLang="en-US" sz="1500" dirty="0">
                <a:cs typeface="Arial" panose="020B0604020202020204" pitchFamily="34" charset="0"/>
              </a:rPr>
              <a:t>		 	Northwood</a:t>
            </a:r>
          </a:p>
          <a:p>
            <a:pPr algn="r" fontAlgn="base">
              <a:lnSpc>
                <a:spcPct val="100000"/>
              </a:lnSpc>
              <a:spcBef>
                <a:spcPct val="0"/>
              </a:spcBef>
              <a:spcAft>
                <a:spcPct val="0"/>
              </a:spcAft>
              <a:buNone/>
            </a:pPr>
            <a:r>
              <a:rPr lang="en-GB" altLang="en-US" sz="1500" dirty="0">
                <a:cs typeface="Arial" panose="020B0604020202020204" pitchFamily="34" charset="0"/>
              </a:rPr>
              <a:t>		 	SA1 NTA</a:t>
            </a:r>
          </a:p>
          <a:p>
            <a:pPr algn="r" fontAlgn="base">
              <a:lnSpc>
                <a:spcPct val="100000"/>
              </a:lnSpc>
              <a:spcBef>
                <a:spcPct val="0"/>
              </a:spcBef>
              <a:spcAft>
                <a:spcPct val="0"/>
              </a:spcAft>
              <a:buNone/>
            </a:pPr>
            <a:r>
              <a:rPr lang="en-GB" altLang="en-US" sz="1500" dirty="0">
                <a:cs typeface="Arial" panose="020B0604020202020204" pitchFamily="34" charset="0"/>
              </a:rPr>
              <a:t>						Friday 2</a:t>
            </a:r>
            <a:r>
              <a:rPr lang="en-GB" altLang="en-US" sz="1500" baseline="30000" dirty="0">
                <a:cs typeface="Arial" panose="020B0604020202020204" pitchFamily="34" charset="0"/>
              </a:rPr>
              <a:t>nd</a:t>
            </a:r>
            <a:r>
              <a:rPr lang="en-GB" altLang="en-US" sz="1500" dirty="0">
                <a:cs typeface="Arial" panose="020B0604020202020204" pitchFamily="34" charset="0"/>
              </a:rPr>
              <a:t> January 2015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3000"/>
                                        <p:tgtEl>
                                          <p:spTgt spid="21"/>
                                        </p:tgtEl>
                                      </p:cBhvr>
                                    </p:animEffect>
                                    <p:set>
                                      <p:cBhvr>
                                        <p:cTn id="7" dur="1" fill="hold">
                                          <p:stCondLst>
                                            <p:cond delay="2999"/>
                                          </p:stCondLst>
                                        </p:cTn>
                                        <p:tgtEl>
                                          <p:spTgt spid="21"/>
                                        </p:tgtEl>
                                        <p:attrNameLst>
                                          <p:attrName>style.visibility</p:attrName>
                                        </p:attrNameLst>
                                      </p:cBhvr>
                                      <p:to>
                                        <p:strVal val="hidden"/>
                                      </p:to>
                                    </p:set>
                                  </p:childTnLst>
                                </p:cTn>
                              </p:par>
                            </p:childTnLst>
                          </p:cTn>
                        </p:par>
                        <p:par>
                          <p:cTn id="8" fill="hold" nodeType="afterGroup">
                            <p:stCondLst>
                              <p:cond delay="3000"/>
                            </p:stCondLst>
                            <p:childTnLst>
                              <p:par>
                                <p:cTn id="9" presetID="1"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5" grpId="0" animBg="1"/>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646331"/>
          </a:xfrm>
          <a:prstGeom prst="rect">
            <a:avLst/>
          </a:prstGeom>
          <a:noFill/>
        </p:spPr>
        <p:txBody>
          <a:bodyPr wrap="square" rtlCol="0">
            <a:spAutoFit/>
          </a:bodyPr>
          <a:lstStyle/>
          <a:p>
            <a:r>
              <a:rPr lang="en-GB" b="1" u="sng" dirty="0">
                <a:latin typeface="Comic Sans MS" panose="030F0702030302020204" pitchFamily="66" charset="0"/>
              </a:rPr>
              <a:t>Maths:</a:t>
            </a:r>
          </a:p>
          <a:p>
            <a:r>
              <a:rPr lang="en-GB" b="1" u="sng" dirty="0">
                <a:latin typeface="Comic Sans MS" panose="030F0702030302020204" pitchFamily="66" charset="0"/>
              </a:rPr>
              <a:t>Objective: To multiply by 100.  </a:t>
            </a:r>
          </a:p>
        </p:txBody>
      </p:sp>
      <p:sp>
        <p:nvSpPr>
          <p:cNvPr id="6" name="TextBox 5">
            <a:extLst>
              <a:ext uri="{FF2B5EF4-FFF2-40B4-BE49-F238E27FC236}">
                <a16:creationId xmlns:a16="http://schemas.microsoft.com/office/drawing/2014/main" id="{CC5F122C-D3B9-4BA8-9BD4-0E21E45C9E85}"/>
              </a:ext>
            </a:extLst>
          </p:cNvPr>
          <p:cNvSpPr txBox="1"/>
          <p:nvPr/>
        </p:nvSpPr>
        <p:spPr>
          <a:xfrm>
            <a:off x="184150" y="3697172"/>
            <a:ext cx="6210300" cy="2308324"/>
          </a:xfrm>
          <a:prstGeom prst="rect">
            <a:avLst/>
          </a:prstGeom>
          <a:noFill/>
        </p:spPr>
        <p:txBody>
          <a:bodyPr wrap="square" rtlCol="0">
            <a:spAutoFit/>
          </a:bodyPr>
          <a:lstStyle/>
          <a:p>
            <a:r>
              <a:rPr lang="en-GB" dirty="0">
                <a:latin typeface="Comic Sans MS" panose="030F0702030302020204" pitchFamily="66" charset="0"/>
              </a:rPr>
              <a:t>Place your original digits in the correct place value column. Move all the digits two places to the left, like the example provided. </a:t>
            </a:r>
          </a:p>
          <a:p>
            <a:r>
              <a:rPr lang="en-GB" dirty="0">
                <a:latin typeface="Comic Sans MS" panose="030F0702030302020204" pitchFamily="66" charset="0"/>
              </a:rPr>
              <a:t>1* - See next slide for multiplying by 100 questions. </a:t>
            </a:r>
          </a:p>
          <a:p>
            <a:r>
              <a:rPr lang="en-GB" dirty="0">
                <a:latin typeface="Comic Sans MS" panose="030F0702030302020204" pitchFamily="66" charset="0"/>
              </a:rPr>
              <a:t>2* - Complete the White Rose Hub Questions. </a:t>
            </a:r>
          </a:p>
          <a:p>
            <a:r>
              <a:rPr lang="en-GB" dirty="0">
                <a:latin typeface="Comic Sans MS" panose="030F0702030302020204" pitchFamily="66" charset="0"/>
              </a:rPr>
              <a:t>3* - Complete the White Rose Hub Questions and then complete the true or false statement as an extension activity. </a:t>
            </a:r>
          </a:p>
        </p:txBody>
      </p:sp>
      <p:sp>
        <p:nvSpPr>
          <p:cNvPr id="7" name="TextBox 6">
            <a:extLst>
              <a:ext uri="{FF2B5EF4-FFF2-40B4-BE49-F238E27FC236}">
                <a16:creationId xmlns:a16="http://schemas.microsoft.com/office/drawing/2014/main" id="{061BE77F-6B89-4C08-9444-4AAE406220C2}"/>
              </a:ext>
            </a:extLst>
          </p:cNvPr>
          <p:cNvSpPr txBox="1"/>
          <p:nvPr/>
        </p:nvSpPr>
        <p:spPr>
          <a:xfrm>
            <a:off x="6657975" y="333375"/>
            <a:ext cx="5010149" cy="2308324"/>
          </a:xfrm>
          <a:prstGeom prst="rect">
            <a:avLst/>
          </a:prstGeom>
          <a:noFill/>
        </p:spPr>
        <p:txBody>
          <a:bodyPr wrap="square" rtlCol="0">
            <a:spAutoFit/>
          </a:bodyPr>
          <a:lstStyle/>
          <a:p>
            <a:r>
              <a:rPr lang="en-GB" b="1" dirty="0">
                <a:latin typeface="Comic Sans MS" panose="030F0702030302020204" pitchFamily="66" charset="0"/>
              </a:rPr>
              <a:t>Multiplying by 100! </a:t>
            </a:r>
          </a:p>
          <a:p>
            <a:endParaRPr lang="en-GB" dirty="0">
              <a:latin typeface="Comic Sans MS" panose="030F0702030302020204" pitchFamily="66" charset="0"/>
            </a:endParaRPr>
          </a:p>
          <a:p>
            <a:r>
              <a:rPr lang="en-GB" dirty="0">
                <a:latin typeface="Comic Sans MS" panose="030F0702030302020204" pitchFamily="66" charset="0"/>
              </a:rPr>
              <a:t>When you multiply by 100, move all the digits two places to the left, </a:t>
            </a:r>
            <a:r>
              <a:rPr lang="en-GB" b="1" dirty="0">
                <a:solidFill>
                  <a:srgbClr val="FF0000"/>
                </a:solidFill>
                <a:latin typeface="Comic Sans MS" panose="030F0702030302020204" pitchFamily="66" charset="0"/>
              </a:rPr>
              <a:t>putting a zero in the empty spaces</a:t>
            </a:r>
            <a:r>
              <a:rPr lang="en-GB" b="1" dirty="0">
                <a:latin typeface="Comic Sans MS" panose="030F0702030302020204" pitchFamily="66" charset="0"/>
              </a:rPr>
              <a:t>. </a:t>
            </a:r>
          </a:p>
          <a:p>
            <a:endParaRPr lang="en-GB" dirty="0">
              <a:latin typeface="Comic Sans MS" panose="030F0702030302020204" pitchFamily="66" charset="0"/>
            </a:endParaRPr>
          </a:p>
          <a:p>
            <a:r>
              <a:rPr lang="en-GB" dirty="0">
                <a:latin typeface="Comic Sans MS" panose="030F0702030302020204" pitchFamily="66" charset="0"/>
              </a:rPr>
              <a:t>E.G 69 x 100 = 6,900 Have a go at the questions below.</a:t>
            </a:r>
          </a:p>
        </p:txBody>
      </p:sp>
      <p:pic>
        <p:nvPicPr>
          <p:cNvPr id="3" name="Picture 2"/>
          <p:cNvPicPr>
            <a:picLocks noChangeAspect="1"/>
          </p:cNvPicPr>
          <p:nvPr/>
        </p:nvPicPr>
        <p:blipFill>
          <a:blip r:embed="rId2"/>
          <a:stretch>
            <a:fillRect/>
          </a:stretch>
        </p:blipFill>
        <p:spPr>
          <a:xfrm>
            <a:off x="1428317" y="1254914"/>
            <a:ext cx="2589501" cy="2219572"/>
          </a:xfrm>
          <a:prstGeom prst="rect">
            <a:avLst/>
          </a:prstGeom>
        </p:spPr>
      </p:pic>
      <p:pic>
        <p:nvPicPr>
          <p:cNvPr id="12" name="Picture 11"/>
          <p:cNvPicPr>
            <a:picLocks noChangeAspect="1"/>
          </p:cNvPicPr>
          <p:nvPr/>
        </p:nvPicPr>
        <p:blipFill>
          <a:blip r:embed="rId3"/>
          <a:stretch>
            <a:fillRect/>
          </a:stretch>
        </p:blipFill>
        <p:spPr>
          <a:xfrm>
            <a:off x="583911" y="1672252"/>
            <a:ext cx="1127413" cy="1454727"/>
          </a:xfrm>
          <a:prstGeom prst="rect">
            <a:avLst/>
          </a:prstGeom>
        </p:spPr>
      </p:pic>
      <p:pic>
        <p:nvPicPr>
          <p:cNvPr id="13" name="Picture 12"/>
          <p:cNvPicPr>
            <a:picLocks noChangeAspect="1"/>
          </p:cNvPicPr>
          <p:nvPr/>
        </p:nvPicPr>
        <p:blipFill>
          <a:blip r:embed="rId4"/>
          <a:stretch>
            <a:fillRect/>
          </a:stretch>
        </p:blipFill>
        <p:spPr>
          <a:xfrm>
            <a:off x="3558597" y="1680494"/>
            <a:ext cx="2746952" cy="1446485"/>
          </a:xfrm>
          <a:prstGeom prst="rect">
            <a:avLst/>
          </a:prstGeom>
        </p:spPr>
      </p:pic>
      <p:pic>
        <p:nvPicPr>
          <p:cNvPr id="14" name="Picture 13"/>
          <p:cNvPicPr>
            <a:picLocks noChangeAspect="1"/>
          </p:cNvPicPr>
          <p:nvPr/>
        </p:nvPicPr>
        <p:blipFill>
          <a:blip r:embed="rId5"/>
          <a:stretch>
            <a:fillRect/>
          </a:stretch>
        </p:blipFill>
        <p:spPr>
          <a:xfrm>
            <a:off x="6305549" y="2794806"/>
            <a:ext cx="5833576" cy="3061048"/>
          </a:xfrm>
          <a:prstGeom prst="rect">
            <a:avLst/>
          </a:prstGeom>
        </p:spPr>
      </p:pic>
    </p:spTree>
    <p:extLst>
      <p:ext uri="{BB962C8B-B14F-4D97-AF65-F5344CB8AC3E}">
        <p14:creationId xmlns:p14="http://schemas.microsoft.com/office/powerpoint/2010/main" val="3770051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A792893-0356-4673-868B-447B40A15BDC}"/>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1 STAR TASK!</a:t>
            </a:r>
          </a:p>
        </p:txBody>
      </p:sp>
      <p:sp>
        <p:nvSpPr>
          <p:cNvPr id="6" name="TextBox 5">
            <a:extLst>
              <a:ext uri="{FF2B5EF4-FFF2-40B4-BE49-F238E27FC236}">
                <a16:creationId xmlns:a16="http://schemas.microsoft.com/office/drawing/2014/main" id="{98373A66-11D4-4EB3-9D84-990F3003277B}"/>
              </a:ext>
            </a:extLst>
          </p:cNvPr>
          <p:cNvSpPr txBox="1"/>
          <p:nvPr/>
        </p:nvSpPr>
        <p:spPr>
          <a:xfrm>
            <a:off x="5276849" y="85724"/>
            <a:ext cx="3219451" cy="369332"/>
          </a:xfrm>
          <a:prstGeom prst="rect">
            <a:avLst/>
          </a:prstGeom>
          <a:noFill/>
        </p:spPr>
        <p:txBody>
          <a:bodyPr wrap="square" rtlCol="0">
            <a:spAutoFit/>
          </a:bodyPr>
          <a:lstStyle/>
          <a:p>
            <a:r>
              <a:rPr lang="en-GB" b="1" dirty="0">
                <a:solidFill>
                  <a:srgbClr val="FF0000"/>
                </a:solidFill>
                <a:latin typeface="Comic Sans MS" panose="030F0702030302020204" pitchFamily="66" charset="0"/>
              </a:rPr>
              <a:t>3 STAR EXTRA TASK!</a:t>
            </a:r>
          </a:p>
        </p:txBody>
      </p:sp>
      <p:pic>
        <p:nvPicPr>
          <p:cNvPr id="2" name="Picture 1"/>
          <p:cNvPicPr>
            <a:picLocks noChangeAspect="1"/>
          </p:cNvPicPr>
          <p:nvPr/>
        </p:nvPicPr>
        <p:blipFill>
          <a:blip r:embed="rId2"/>
          <a:stretch>
            <a:fillRect/>
          </a:stretch>
        </p:blipFill>
        <p:spPr>
          <a:xfrm>
            <a:off x="193212" y="455056"/>
            <a:ext cx="4812898" cy="5835929"/>
          </a:xfrm>
          <a:prstGeom prst="rect">
            <a:avLst/>
          </a:prstGeom>
        </p:spPr>
      </p:pic>
      <p:pic>
        <p:nvPicPr>
          <p:cNvPr id="5" name="Picture 4"/>
          <p:cNvPicPr>
            <a:picLocks noChangeAspect="1"/>
          </p:cNvPicPr>
          <p:nvPr/>
        </p:nvPicPr>
        <p:blipFill>
          <a:blip r:embed="rId3"/>
          <a:stretch>
            <a:fillRect/>
          </a:stretch>
        </p:blipFill>
        <p:spPr>
          <a:xfrm>
            <a:off x="5006110" y="521278"/>
            <a:ext cx="7042353" cy="3154795"/>
          </a:xfrm>
          <a:prstGeom prst="rect">
            <a:avLst/>
          </a:prstGeom>
        </p:spPr>
      </p:pic>
    </p:spTree>
    <p:extLst>
      <p:ext uri="{BB962C8B-B14F-4D97-AF65-F5344CB8AC3E}">
        <p14:creationId xmlns:p14="http://schemas.microsoft.com/office/powerpoint/2010/main" val="14948393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717CBEA-B301-4B12-B730-0B18E049932A}"/>
              </a:ext>
            </a:extLst>
          </p:cNvPr>
          <p:cNvSpPr txBox="1"/>
          <p:nvPr/>
        </p:nvSpPr>
        <p:spPr>
          <a:xfrm>
            <a:off x="66675" y="85724"/>
            <a:ext cx="2247900" cy="369332"/>
          </a:xfrm>
          <a:prstGeom prst="rect">
            <a:avLst/>
          </a:prstGeom>
          <a:noFill/>
        </p:spPr>
        <p:txBody>
          <a:bodyPr wrap="square" rtlCol="0">
            <a:spAutoFit/>
          </a:bodyPr>
          <a:lstStyle/>
          <a:p>
            <a:r>
              <a:rPr lang="en-GB" b="1" dirty="0">
                <a:solidFill>
                  <a:srgbClr val="0070C0"/>
                </a:solidFill>
                <a:latin typeface="Comic Sans MS" panose="030F0702030302020204" pitchFamily="66" charset="0"/>
              </a:rPr>
              <a:t>2/3 STAR TASK!</a:t>
            </a:r>
          </a:p>
        </p:txBody>
      </p:sp>
      <p:pic>
        <p:nvPicPr>
          <p:cNvPr id="2" name="Picture 1"/>
          <p:cNvPicPr>
            <a:picLocks noChangeAspect="1"/>
          </p:cNvPicPr>
          <p:nvPr/>
        </p:nvPicPr>
        <p:blipFill>
          <a:blip r:embed="rId2"/>
          <a:stretch>
            <a:fillRect/>
          </a:stretch>
        </p:blipFill>
        <p:spPr>
          <a:xfrm>
            <a:off x="155285" y="455056"/>
            <a:ext cx="11879697" cy="6213599"/>
          </a:xfrm>
          <a:prstGeom prst="rect">
            <a:avLst/>
          </a:prstGeom>
        </p:spPr>
      </p:pic>
    </p:spTree>
    <p:extLst>
      <p:ext uri="{BB962C8B-B14F-4D97-AF65-F5344CB8AC3E}">
        <p14:creationId xmlns:p14="http://schemas.microsoft.com/office/powerpoint/2010/main" val="17842144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1148" y="157163"/>
            <a:ext cx="12028487" cy="6579008"/>
          </a:xfrm>
          <a:prstGeom prst="rect">
            <a:avLst/>
          </a:prstGeom>
        </p:spPr>
      </p:pic>
    </p:spTree>
    <p:extLst>
      <p:ext uri="{BB962C8B-B14F-4D97-AF65-F5344CB8AC3E}">
        <p14:creationId xmlns:p14="http://schemas.microsoft.com/office/powerpoint/2010/main" val="3565592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00810A-5758-4460-A300-891F4A2F72E1}"/>
              </a:ext>
            </a:extLst>
          </p:cNvPr>
          <p:cNvSpPr txBox="1"/>
          <p:nvPr/>
        </p:nvSpPr>
        <p:spPr>
          <a:xfrm>
            <a:off x="66675" y="85725"/>
            <a:ext cx="11953875" cy="923330"/>
          </a:xfrm>
          <a:prstGeom prst="rect">
            <a:avLst/>
          </a:prstGeom>
          <a:noFill/>
        </p:spPr>
        <p:txBody>
          <a:bodyPr wrap="square" rtlCol="0">
            <a:spAutoFit/>
          </a:bodyPr>
          <a:lstStyle/>
          <a:p>
            <a:r>
              <a:rPr lang="en-GB" b="1" u="sng" dirty="0">
                <a:latin typeface="Comic Sans MS" panose="030F0702030302020204" pitchFamily="66" charset="0"/>
              </a:rPr>
              <a:t>Reading:</a:t>
            </a:r>
            <a:r>
              <a:rPr lang="en-GB" b="1" dirty="0">
                <a:latin typeface="Comic Sans MS" panose="030F0702030302020204" pitchFamily="66" charset="0"/>
              </a:rPr>
              <a:t> </a:t>
            </a:r>
            <a:r>
              <a:rPr lang="en-GB" dirty="0">
                <a:latin typeface="Comic Sans MS" panose="030F0702030302020204" pitchFamily="66" charset="0"/>
              </a:rPr>
              <a:t>Every day the children will receive a new chapter from our book ‘The Boy Who Biked the World’. Please complete the following tasks after reading the chapter.</a:t>
            </a:r>
          </a:p>
          <a:p>
            <a:r>
              <a:rPr lang="en-GB" b="1" dirty="0">
                <a:solidFill>
                  <a:srgbClr val="FF0000"/>
                </a:solidFill>
                <a:latin typeface="Comic Sans MS" panose="030F0702030302020204" pitchFamily="66" charset="0"/>
              </a:rPr>
              <a:t>Objective: To create a fact file about the Sahara Desert.</a:t>
            </a:r>
          </a:p>
        </p:txBody>
      </p:sp>
      <p:sp>
        <p:nvSpPr>
          <p:cNvPr id="5" name="Content Placeholder 2">
            <a:extLst>
              <a:ext uri="{FF2B5EF4-FFF2-40B4-BE49-F238E27FC236}">
                <a16:creationId xmlns:a16="http://schemas.microsoft.com/office/drawing/2014/main" id="{D66E8C54-2017-4A85-BC04-E10F9FE60CE8}"/>
              </a:ext>
            </a:extLst>
          </p:cNvPr>
          <p:cNvSpPr txBox="1">
            <a:spLocks/>
          </p:cNvSpPr>
          <p:nvPr/>
        </p:nvSpPr>
        <p:spPr>
          <a:xfrm>
            <a:off x="6438900" y="1625600"/>
            <a:ext cx="5753100" cy="5232400"/>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000" u="sng" dirty="0">
                <a:latin typeface="Comic Sans MS" panose="030F0702030302020204" pitchFamily="66" charset="0"/>
              </a:rPr>
              <a:t>Task 2…</a:t>
            </a:r>
          </a:p>
          <a:p>
            <a:pPr marL="0" indent="0">
              <a:buFont typeface="Arial" panose="020B0604020202020204" pitchFamily="34" charset="0"/>
              <a:buNone/>
            </a:pPr>
            <a:endParaRPr lang="en-GB" sz="2000" u="sng" dirty="0">
              <a:latin typeface="Comic Sans MS" panose="030F0702030302020204" pitchFamily="66" charset="0"/>
            </a:endParaRPr>
          </a:p>
          <a:p>
            <a:pPr marL="0" indent="0">
              <a:buNone/>
            </a:pPr>
            <a:r>
              <a:rPr lang="en-GB" sz="2000" dirty="0">
                <a:latin typeface="Comic Sans MS" panose="030F0702030302020204" pitchFamily="66" charset="0"/>
              </a:rPr>
              <a:t>For Tom to reach his destination he must travel through the desert. </a:t>
            </a:r>
          </a:p>
          <a:p>
            <a:pPr marL="0" indent="0">
              <a:buNone/>
            </a:pPr>
            <a:r>
              <a:rPr lang="en-GB" sz="2000" dirty="0">
                <a:latin typeface="Comic Sans MS" panose="030F0702030302020204" pitchFamily="66" charset="0"/>
              </a:rPr>
              <a:t>2/3* - Create a detailed fact file about the </a:t>
            </a:r>
            <a:r>
              <a:rPr lang="en-GB" sz="2000" b="1" dirty="0">
                <a:solidFill>
                  <a:srgbClr val="FF0000"/>
                </a:solidFill>
                <a:latin typeface="Comic Sans MS" panose="030F0702030302020204" pitchFamily="66" charset="0"/>
              </a:rPr>
              <a:t>Sahara Desert</a:t>
            </a:r>
            <a:r>
              <a:rPr lang="en-GB" sz="2000" dirty="0">
                <a:latin typeface="Comic Sans MS" panose="030F0702030302020204" pitchFamily="66" charset="0"/>
              </a:rPr>
              <a:t>. You must include: </a:t>
            </a:r>
          </a:p>
          <a:p>
            <a:pPr marL="0" indent="0">
              <a:buNone/>
            </a:pPr>
            <a:r>
              <a:rPr lang="en-GB" sz="2000" b="1" dirty="0">
                <a:solidFill>
                  <a:srgbClr val="FF0000"/>
                </a:solidFill>
                <a:latin typeface="Comic Sans MS" panose="030F0702030302020204" pitchFamily="66" charset="0"/>
              </a:rPr>
              <a:t>How big is it?</a:t>
            </a:r>
          </a:p>
          <a:p>
            <a:pPr marL="0" indent="0">
              <a:buNone/>
            </a:pPr>
            <a:r>
              <a:rPr lang="en-GB" sz="2000" b="1" dirty="0">
                <a:solidFill>
                  <a:srgbClr val="FF0000"/>
                </a:solidFill>
                <a:latin typeface="Comic Sans MS" panose="030F0702030302020204" pitchFamily="66" charset="0"/>
              </a:rPr>
              <a:t>How hot does it get? </a:t>
            </a:r>
          </a:p>
          <a:p>
            <a:pPr marL="0" indent="0">
              <a:buNone/>
            </a:pPr>
            <a:r>
              <a:rPr lang="en-GB" sz="2000" b="1" dirty="0">
                <a:solidFill>
                  <a:srgbClr val="FF0000"/>
                </a:solidFill>
                <a:latin typeface="Comic Sans MS" panose="030F0702030302020204" pitchFamily="66" charset="0"/>
              </a:rPr>
              <a:t>Living in the desert. </a:t>
            </a:r>
          </a:p>
          <a:p>
            <a:pPr marL="0" indent="0">
              <a:buNone/>
            </a:pPr>
            <a:r>
              <a:rPr lang="en-GB" sz="2000" b="1" dirty="0">
                <a:solidFill>
                  <a:srgbClr val="FF0000"/>
                </a:solidFill>
                <a:latin typeface="Comic Sans MS" panose="030F0702030302020204" pitchFamily="66" charset="0"/>
              </a:rPr>
              <a:t>Interesting facts. </a:t>
            </a:r>
          </a:p>
          <a:p>
            <a:pPr marL="0" indent="0">
              <a:buNone/>
            </a:pPr>
            <a:r>
              <a:rPr lang="en-GB" sz="2000" dirty="0">
                <a:latin typeface="Comic Sans MS" panose="030F0702030302020204" pitchFamily="66" charset="0"/>
              </a:rPr>
              <a:t>All of your research must NOT be copied! </a:t>
            </a:r>
          </a:p>
          <a:p>
            <a:pPr marL="0" indent="0">
              <a:buNone/>
            </a:pPr>
            <a:r>
              <a:rPr lang="en-GB" sz="2000" dirty="0">
                <a:latin typeface="Comic Sans MS" panose="030F0702030302020204" pitchFamily="66" charset="0"/>
              </a:rPr>
              <a:t>You can add pictures and even your own added paragraphs (especially 3 stars). </a:t>
            </a:r>
          </a:p>
          <a:p>
            <a:pPr marL="0" indent="0">
              <a:buNone/>
            </a:pPr>
            <a:endParaRPr lang="en-GB" sz="2000" dirty="0">
              <a:latin typeface="Comic Sans MS" panose="030F0702030302020204" pitchFamily="66" charset="0"/>
            </a:endParaRPr>
          </a:p>
          <a:p>
            <a:pPr marL="0" indent="0">
              <a:buNone/>
            </a:pPr>
            <a:r>
              <a:rPr lang="en-GB" sz="2000" dirty="0">
                <a:latin typeface="Comic Sans MS" panose="030F0702030302020204" pitchFamily="66" charset="0"/>
              </a:rPr>
              <a:t>1* - Create a mind-map about the desert using the information provided. </a:t>
            </a:r>
          </a:p>
          <a:p>
            <a:pPr marL="0" indent="0">
              <a:buFont typeface="Arial" panose="020B0604020202020204" pitchFamily="34" charset="0"/>
              <a:buNone/>
            </a:pPr>
            <a:endParaRPr lang="en-GB" u="sng" dirty="0">
              <a:latin typeface="XCCW Joined 1a" panose="03050602040000000000" pitchFamily="66" charset="0"/>
            </a:endParaRPr>
          </a:p>
        </p:txBody>
      </p:sp>
      <p:sp>
        <p:nvSpPr>
          <p:cNvPr id="6" name="TextBox 5">
            <a:extLst>
              <a:ext uri="{FF2B5EF4-FFF2-40B4-BE49-F238E27FC236}">
                <a16:creationId xmlns:a16="http://schemas.microsoft.com/office/drawing/2014/main" id="{7F822D7E-EDF6-47FC-8463-B23CA8E29423}"/>
              </a:ext>
            </a:extLst>
          </p:cNvPr>
          <p:cNvSpPr txBox="1"/>
          <p:nvPr/>
        </p:nvSpPr>
        <p:spPr>
          <a:xfrm>
            <a:off x="466724" y="1625600"/>
            <a:ext cx="3476625" cy="707886"/>
          </a:xfrm>
          <a:prstGeom prst="rect">
            <a:avLst/>
          </a:prstGeom>
          <a:noFill/>
        </p:spPr>
        <p:txBody>
          <a:bodyPr wrap="square" rtlCol="0">
            <a:spAutoFit/>
          </a:bodyPr>
          <a:lstStyle/>
          <a:p>
            <a:r>
              <a:rPr lang="en-GB" sz="2000" u="sng" dirty="0">
                <a:latin typeface="Comic Sans MS" panose="030F0702030302020204" pitchFamily="66" charset="0"/>
              </a:rPr>
              <a:t>Task 1…</a:t>
            </a:r>
            <a:r>
              <a:rPr lang="en-GB" sz="2000" dirty="0">
                <a:latin typeface="Comic Sans MS" panose="030F0702030302020204" pitchFamily="66" charset="0"/>
              </a:rPr>
              <a:t>  Answer the following questions. </a:t>
            </a:r>
          </a:p>
        </p:txBody>
      </p:sp>
      <p:pic>
        <p:nvPicPr>
          <p:cNvPr id="3" name="Picture 2">
            <a:extLst>
              <a:ext uri="{FF2B5EF4-FFF2-40B4-BE49-F238E27FC236}">
                <a16:creationId xmlns:a16="http://schemas.microsoft.com/office/drawing/2014/main" id="{8F3F13B3-0930-4360-8E86-1165DC5CCFBA}"/>
              </a:ext>
            </a:extLst>
          </p:cNvPr>
          <p:cNvPicPr>
            <a:picLocks noChangeAspect="1"/>
          </p:cNvPicPr>
          <p:nvPr/>
        </p:nvPicPr>
        <p:blipFill>
          <a:blip r:embed="rId2"/>
          <a:stretch>
            <a:fillRect/>
          </a:stretch>
        </p:blipFill>
        <p:spPr>
          <a:xfrm>
            <a:off x="400049" y="2777798"/>
            <a:ext cx="5695951" cy="2928004"/>
          </a:xfrm>
          <a:prstGeom prst="rect">
            <a:avLst/>
          </a:prstGeom>
        </p:spPr>
      </p:pic>
    </p:spTree>
    <p:extLst>
      <p:ext uri="{BB962C8B-B14F-4D97-AF65-F5344CB8AC3E}">
        <p14:creationId xmlns:p14="http://schemas.microsoft.com/office/powerpoint/2010/main" val="421005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577359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TextBox 4"/>
          <p:cNvSpPr txBox="1"/>
          <p:nvPr/>
        </p:nvSpPr>
        <p:spPr>
          <a:xfrm>
            <a:off x="7519387" y="2941237"/>
            <a:ext cx="3769895" cy="3539430"/>
          </a:xfrm>
          <a:prstGeom prst="rect">
            <a:avLst/>
          </a:prstGeom>
          <a:noFill/>
        </p:spPr>
        <p:txBody>
          <a:bodyPr wrap="square" rtlCol="0">
            <a:spAutoFit/>
          </a:bodyPr>
          <a:lstStyle/>
          <a:p>
            <a:pPr algn="ctr"/>
            <a:r>
              <a:rPr lang="en-GB" sz="2800" b="1" u="sng" dirty="0">
                <a:solidFill>
                  <a:srgbClr val="FF0000"/>
                </a:solidFill>
                <a:latin typeface="XCCW Joined 1a" panose="03050602040000000000" pitchFamily="66" charset="0"/>
              </a:rPr>
              <a:t>DISCUSS… </a:t>
            </a:r>
          </a:p>
          <a:p>
            <a:pPr algn="ctr"/>
            <a:endParaRPr lang="en-GB" sz="2800" b="1" u="sng" dirty="0">
              <a:solidFill>
                <a:srgbClr val="FF0000"/>
              </a:solidFill>
              <a:latin typeface="XCCW Joined 1a" panose="03050602040000000000" pitchFamily="66" charset="0"/>
            </a:endParaRPr>
          </a:p>
          <a:p>
            <a:pPr algn="ctr"/>
            <a:r>
              <a:rPr lang="en-GB" sz="2800" b="1" dirty="0">
                <a:latin typeface="XCCW Joined 1a" panose="03050602040000000000" pitchFamily="66" charset="0"/>
              </a:rPr>
              <a:t>What do you think makes something one of the 7 wonders of the world?</a:t>
            </a:r>
          </a:p>
        </p:txBody>
      </p:sp>
    </p:spTree>
    <p:extLst>
      <p:ext uri="{BB962C8B-B14F-4D97-AF65-F5344CB8AC3E}">
        <p14:creationId xmlns:p14="http://schemas.microsoft.com/office/powerpoint/2010/main" val="36642314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209</TotalTime>
  <Words>669</Words>
  <Application>Microsoft Office PowerPoint</Application>
  <PresentationFormat>Widescreen</PresentationFormat>
  <Paragraphs>60</Paragraphs>
  <Slides>14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14</vt:i4>
      </vt:variant>
    </vt:vector>
  </HeadingPairs>
  <TitlesOfParts>
    <vt:vector size="23" baseType="lpstr">
      <vt:lpstr>Arial</vt:lpstr>
      <vt:lpstr>Calibri</vt:lpstr>
      <vt:lpstr>Calibri Light</vt:lpstr>
      <vt:lpstr>Comic Sans MS</vt:lpstr>
      <vt:lpstr>Twinkl</vt:lpstr>
      <vt:lpstr>Twinkl SemiBold</vt:lpstr>
      <vt:lpstr>XCCW Joined 1a</vt:lpstr>
      <vt:lpstr>Office Theme</vt:lpstr>
      <vt:lpstr>1_Office Theme</vt:lpstr>
      <vt:lpstr>PowerPoint Presentation</vt:lpstr>
      <vt:lpstr>Example of a Thank-you Letter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Jones, Eloise</dc:creator>
  <cp:lastModifiedBy>Jones, Eloise</cp:lastModifiedBy>
  <cp:revision>23</cp:revision>
  <dcterms:created xsi:type="dcterms:W3CDTF">2020-11-07T10:51:03Z</dcterms:created>
  <dcterms:modified xsi:type="dcterms:W3CDTF">2020-11-09T14:32:57Z</dcterms:modified>
</cp:coreProperties>
</file>