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305" r:id="rId4"/>
    <p:sldId id="291" r:id="rId5"/>
    <p:sldId id="292" r:id="rId6"/>
    <p:sldId id="293" r:id="rId7"/>
    <p:sldId id="259" r:id="rId8"/>
    <p:sldId id="281" r:id="rId9"/>
    <p:sldId id="287" r:id="rId10"/>
    <p:sldId id="295" r:id="rId11"/>
    <p:sldId id="260" r:id="rId12"/>
    <p:sldId id="298" r:id="rId13"/>
    <p:sldId id="299" r:id="rId14"/>
    <p:sldId id="300" r:id="rId15"/>
    <p:sldId id="301" r:id="rId16"/>
    <p:sldId id="302" r:id="rId17"/>
    <p:sldId id="303"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15/11/2020</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15/11/2020</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1200329"/>
          </a:xfrm>
          <a:prstGeom prst="rect">
            <a:avLst/>
          </a:prstGeom>
          <a:noFill/>
        </p:spPr>
        <p:txBody>
          <a:bodyPr wrap="square" rtlCol="0">
            <a:spAutoFit/>
          </a:bodyPr>
          <a:lstStyle/>
          <a:p>
            <a:r>
              <a:rPr lang="en-GB" b="1" u="sng" dirty="0">
                <a:latin typeface="Comic Sans MS" panose="030F0702030302020204" pitchFamily="66" charset="0"/>
              </a:rPr>
              <a:t>English:</a:t>
            </a:r>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Objective: To use possessive apostrophes. </a:t>
            </a:r>
          </a:p>
          <a:p>
            <a:r>
              <a:rPr lang="en-GB" dirty="0">
                <a:solidFill>
                  <a:srgbClr val="0070C0"/>
                </a:solidFill>
                <a:latin typeface="Comic Sans MS" panose="030F0702030302020204" pitchFamily="66" charset="0"/>
              </a:rPr>
              <a:t>This week we are going to focus on Spelling, Grammar and Punctuation tasks (SPAG). Each day, the children will look at a new skill for English with a task to support. </a:t>
            </a:r>
          </a:p>
        </p:txBody>
      </p:sp>
      <p:pic>
        <p:nvPicPr>
          <p:cNvPr id="3" name="Picture 2">
            <a:extLst>
              <a:ext uri="{FF2B5EF4-FFF2-40B4-BE49-F238E27FC236}">
                <a16:creationId xmlns:a16="http://schemas.microsoft.com/office/drawing/2014/main" id="{0AB802B6-F9BF-44FB-8F4C-B74776D29901}"/>
              </a:ext>
            </a:extLst>
          </p:cNvPr>
          <p:cNvPicPr>
            <a:picLocks noChangeAspect="1"/>
          </p:cNvPicPr>
          <p:nvPr/>
        </p:nvPicPr>
        <p:blipFill>
          <a:blip r:embed="rId2"/>
          <a:stretch>
            <a:fillRect/>
          </a:stretch>
        </p:blipFill>
        <p:spPr>
          <a:xfrm>
            <a:off x="66675" y="1457175"/>
            <a:ext cx="5943798" cy="5200799"/>
          </a:xfrm>
          <a:prstGeom prst="rect">
            <a:avLst/>
          </a:prstGeom>
        </p:spPr>
      </p:pic>
      <p:pic>
        <p:nvPicPr>
          <p:cNvPr id="4" name="Picture 3">
            <a:extLst>
              <a:ext uri="{FF2B5EF4-FFF2-40B4-BE49-F238E27FC236}">
                <a16:creationId xmlns:a16="http://schemas.microsoft.com/office/drawing/2014/main" id="{E0483CFB-5DA0-40E8-8E9F-284933F46356}"/>
              </a:ext>
            </a:extLst>
          </p:cNvPr>
          <p:cNvPicPr>
            <a:picLocks noChangeAspect="1"/>
          </p:cNvPicPr>
          <p:nvPr/>
        </p:nvPicPr>
        <p:blipFill>
          <a:blip r:embed="rId3"/>
          <a:stretch>
            <a:fillRect/>
          </a:stretch>
        </p:blipFill>
        <p:spPr>
          <a:xfrm>
            <a:off x="6010473" y="1457176"/>
            <a:ext cx="6114852" cy="5200798"/>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256" y="315405"/>
          <a:ext cx="11665820" cy="6217920"/>
        </p:xfrm>
        <a:graphic>
          <a:graphicData uri="http://schemas.openxmlformats.org/drawingml/2006/table">
            <a:tbl>
              <a:tblPr firstRow="1" bandRow="1">
                <a:tableStyleId>{5940675A-B579-460E-94D1-54222C63F5DA}</a:tableStyleId>
              </a:tblPr>
              <a:tblGrid>
                <a:gridCol w="5832910">
                  <a:extLst>
                    <a:ext uri="{9D8B030D-6E8A-4147-A177-3AD203B41FA5}">
                      <a16:colId xmlns:a16="http://schemas.microsoft.com/office/drawing/2014/main" val="3774556644"/>
                    </a:ext>
                  </a:extLst>
                </a:gridCol>
                <a:gridCol w="5832910">
                  <a:extLst>
                    <a:ext uri="{9D8B030D-6E8A-4147-A177-3AD203B41FA5}">
                      <a16:colId xmlns:a16="http://schemas.microsoft.com/office/drawing/2014/main" val="2150021545"/>
                    </a:ext>
                  </a:extLst>
                </a:gridCol>
              </a:tblGrid>
              <a:tr h="370840">
                <a:tc>
                  <a:txBody>
                    <a:bodyPr/>
                    <a:lstStyle/>
                    <a:p>
                      <a:pPr algn="ctr"/>
                      <a:r>
                        <a:rPr lang="en-GB" b="1" dirty="0">
                          <a:latin typeface="XCCW Joined 1a" panose="03050602040000000000" pitchFamily="66" charset="0"/>
                        </a:rPr>
                        <a:t>Tom Before </a:t>
                      </a:r>
                    </a:p>
                  </a:txBody>
                  <a:tcPr/>
                </a:tc>
                <a:tc>
                  <a:txBody>
                    <a:bodyPr/>
                    <a:lstStyle/>
                    <a:p>
                      <a:pPr algn="ctr"/>
                      <a:r>
                        <a:rPr lang="en-GB" b="1" dirty="0">
                          <a:latin typeface="XCCW Joined 1a" panose="03050602040000000000" pitchFamily="66" charset="0"/>
                        </a:rPr>
                        <a:t>Tom Now</a:t>
                      </a:r>
                    </a:p>
                    <a:p>
                      <a:pPr algn="ctr"/>
                      <a:endParaRPr lang="en-GB" b="1" dirty="0">
                        <a:latin typeface="XCCW Joined 1a" panose="03050602040000000000" pitchFamily="66" charset="0"/>
                      </a:endParaRPr>
                    </a:p>
                  </a:txBody>
                  <a:tcPr/>
                </a:tc>
                <a:extLst>
                  <a:ext uri="{0D108BD9-81ED-4DB2-BD59-A6C34878D82A}">
                    <a16:rowId xmlns:a16="http://schemas.microsoft.com/office/drawing/2014/main" val="3342969120"/>
                  </a:ext>
                </a:extLst>
              </a:tr>
              <a:tr h="370840">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1859295302"/>
                  </a:ext>
                </a:extLst>
              </a:tr>
            </a:tbl>
          </a:graphicData>
        </a:graphic>
      </p:graphicFrame>
    </p:spTree>
    <p:extLst>
      <p:ext uri="{BB962C8B-B14F-4D97-AF65-F5344CB8AC3E}">
        <p14:creationId xmlns:p14="http://schemas.microsoft.com/office/powerpoint/2010/main" val="835505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66675" y="0"/>
            <a:ext cx="12058650" cy="6772275"/>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9272" y="475672"/>
            <a:ext cx="7763483" cy="5822613"/>
          </a:xfrm>
          <a:prstGeom prst="rect">
            <a:avLst/>
          </a:prstGeom>
        </p:spPr>
      </p:pic>
    </p:spTree>
    <p:extLst>
      <p:ext uri="{BB962C8B-B14F-4D97-AF65-F5344CB8AC3E}">
        <p14:creationId xmlns:p14="http://schemas.microsoft.com/office/powerpoint/2010/main" val="75270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6218" y="0"/>
            <a:ext cx="9027006" cy="6770255"/>
          </a:xfrm>
          <a:prstGeom prst="rect">
            <a:avLst/>
          </a:prstGeom>
        </p:spPr>
      </p:pic>
    </p:spTree>
    <p:extLst>
      <p:ext uri="{BB962C8B-B14F-4D97-AF65-F5344CB8AC3E}">
        <p14:creationId xmlns:p14="http://schemas.microsoft.com/office/powerpoint/2010/main" val="2678762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0182" y="235526"/>
            <a:ext cx="8737600" cy="6553201"/>
          </a:xfrm>
          <a:prstGeom prst="rect">
            <a:avLst/>
          </a:prstGeom>
        </p:spPr>
      </p:pic>
    </p:spTree>
    <p:extLst>
      <p:ext uri="{BB962C8B-B14F-4D97-AF65-F5344CB8AC3E}">
        <p14:creationId xmlns:p14="http://schemas.microsoft.com/office/powerpoint/2010/main" val="156725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7055" y="177798"/>
            <a:ext cx="8642158" cy="6481620"/>
          </a:xfrm>
          <a:prstGeom prst="rect">
            <a:avLst/>
          </a:prstGeom>
        </p:spPr>
      </p:pic>
    </p:spTree>
    <p:extLst>
      <p:ext uri="{BB962C8B-B14F-4D97-AF65-F5344CB8AC3E}">
        <p14:creationId xmlns:p14="http://schemas.microsoft.com/office/powerpoint/2010/main" val="331550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0945" y="249381"/>
            <a:ext cx="8636000" cy="6477001"/>
          </a:xfrm>
          <a:prstGeom prst="rect">
            <a:avLst/>
          </a:prstGeom>
        </p:spPr>
      </p:pic>
    </p:spTree>
    <p:extLst>
      <p:ext uri="{BB962C8B-B14F-4D97-AF65-F5344CB8AC3E}">
        <p14:creationId xmlns:p14="http://schemas.microsoft.com/office/powerpoint/2010/main" val="104818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0182" y="34636"/>
            <a:ext cx="9005454" cy="6754091"/>
          </a:xfrm>
          <a:prstGeom prst="rect">
            <a:avLst/>
          </a:prstGeom>
        </p:spPr>
      </p:pic>
    </p:spTree>
    <p:extLst>
      <p:ext uri="{BB962C8B-B14F-4D97-AF65-F5344CB8AC3E}">
        <p14:creationId xmlns:p14="http://schemas.microsoft.com/office/powerpoint/2010/main" val="326851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9869" y="0"/>
            <a:ext cx="9187101" cy="6890326"/>
          </a:xfrm>
          <a:prstGeom prst="rect">
            <a:avLst/>
          </a:prstGeom>
        </p:spPr>
      </p:pic>
    </p:spTree>
    <p:extLst>
      <p:ext uri="{BB962C8B-B14F-4D97-AF65-F5344CB8AC3E}">
        <p14:creationId xmlns:p14="http://schemas.microsoft.com/office/powerpoint/2010/main" val="2850841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FC176D-639E-4EF3-A228-E79CD80C9D2F}"/>
              </a:ext>
            </a:extLst>
          </p:cNvPr>
          <p:cNvPicPr>
            <a:picLocks noChangeAspect="1"/>
          </p:cNvPicPr>
          <p:nvPr/>
        </p:nvPicPr>
        <p:blipFill>
          <a:blip r:embed="rId2"/>
          <a:stretch>
            <a:fillRect/>
          </a:stretch>
        </p:blipFill>
        <p:spPr>
          <a:xfrm>
            <a:off x="0" y="0"/>
            <a:ext cx="6359703" cy="6858000"/>
          </a:xfrm>
          <a:prstGeom prst="rect">
            <a:avLst/>
          </a:prstGeom>
        </p:spPr>
      </p:pic>
      <p:sp>
        <p:nvSpPr>
          <p:cNvPr id="5" name="TextBox 4">
            <a:extLst>
              <a:ext uri="{FF2B5EF4-FFF2-40B4-BE49-F238E27FC236}">
                <a16:creationId xmlns:a16="http://schemas.microsoft.com/office/drawing/2014/main" id="{7779B763-F96F-4E52-9F95-219207D111D3}"/>
              </a:ext>
            </a:extLst>
          </p:cNvPr>
          <p:cNvSpPr txBox="1"/>
          <p:nvPr/>
        </p:nvSpPr>
        <p:spPr>
          <a:xfrm>
            <a:off x="7000875" y="457200"/>
            <a:ext cx="5019675" cy="2523768"/>
          </a:xfrm>
          <a:prstGeom prst="rect">
            <a:avLst/>
          </a:prstGeom>
          <a:noFill/>
        </p:spPr>
        <p:txBody>
          <a:bodyPr wrap="square" rtlCol="0">
            <a:spAutoFit/>
          </a:bodyPr>
          <a:lstStyle/>
          <a:p>
            <a:r>
              <a:rPr lang="en-GB" sz="2800" dirty="0">
                <a:latin typeface="Comic Sans MS" panose="030F0702030302020204" pitchFamily="66" charset="0"/>
              </a:rPr>
              <a:t>On the website, pick your star level (answers are included)… </a:t>
            </a:r>
          </a:p>
          <a:p>
            <a:r>
              <a:rPr lang="en-GB" sz="2800" dirty="0">
                <a:latin typeface="Comic Sans MS" panose="030F0702030302020204" pitchFamily="66" charset="0"/>
              </a:rPr>
              <a:t>Complete the sentences with the correct missing word. </a:t>
            </a:r>
          </a:p>
          <a:p>
            <a:endParaRPr lang="en-GB" dirty="0"/>
          </a:p>
        </p:txBody>
      </p:sp>
    </p:spTree>
    <p:extLst>
      <p:ext uri="{BB962C8B-B14F-4D97-AF65-F5344CB8AC3E}">
        <p14:creationId xmlns:p14="http://schemas.microsoft.com/office/powerpoint/2010/main" val="209823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multiply and divide by 1 and itself.  </a:t>
            </a:r>
          </a:p>
        </p:txBody>
      </p:sp>
      <p:sp>
        <p:nvSpPr>
          <p:cNvPr id="6" name="TextBox 5">
            <a:extLst>
              <a:ext uri="{FF2B5EF4-FFF2-40B4-BE49-F238E27FC236}">
                <a16:creationId xmlns:a16="http://schemas.microsoft.com/office/drawing/2014/main" id="{CC5F122C-D3B9-4BA8-9BD4-0E21E45C9E85}"/>
              </a:ext>
            </a:extLst>
          </p:cNvPr>
          <p:cNvSpPr txBox="1"/>
          <p:nvPr/>
        </p:nvSpPr>
        <p:spPr>
          <a:xfrm>
            <a:off x="184150" y="3697172"/>
            <a:ext cx="6210300" cy="2862322"/>
          </a:xfrm>
          <a:prstGeom prst="rect">
            <a:avLst/>
          </a:prstGeom>
          <a:noFill/>
        </p:spPr>
        <p:txBody>
          <a:bodyPr wrap="square" rtlCol="0">
            <a:spAutoFit/>
          </a:bodyPr>
          <a:lstStyle/>
          <a:p>
            <a:r>
              <a:rPr lang="en-GB" dirty="0">
                <a:latin typeface="Comic Sans MS" panose="030F0702030302020204" pitchFamily="66" charset="0"/>
              </a:rPr>
              <a:t>During today’s learning children will explore what happens when you divide by 1 and itself. Children can demonstrate how both sharing and grouping can be used to divide by 1. </a:t>
            </a:r>
          </a:p>
          <a:p>
            <a:r>
              <a:rPr lang="en-GB" dirty="0">
                <a:latin typeface="Comic Sans MS" panose="030F0702030302020204" pitchFamily="66" charset="0"/>
              </a:rPr>
              <a:t>1* - See next slide for multiplying and dividing numbers by 1 and itself. </a:t>
            </a:r>
          </a:p>
          <a:p>
            <a:r>
              <a:rPr lang="en-GB" dirty="0">
                <a:latin typeface="Comic Sans MS" panose="030F0702030302020204" pitchFamily="66" charset="0"/>
              </a:rPr>
              <a:t>2* - Complete the White Rose Hub Questions. </a:t>
            </a:r>
          </a:p>
          <a:p>
            <a:r>
              <a:rPr lang="en-GB" dirty="0">
                <a:latin typeface="Comic Sans MS" panose="030F0702030302020204" pitchFamily="66" charset="0"/>
              </a:rPr>
              <a:t>3* - Complete the White Rose Hub Questions and then complete the grids focusing on multiplying and dividing by 1 . </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1200329"/>
          </a:xfrm>
          <a:prstGeom prst="rect">
            <a:avLst/>
          </a:prstGeom>
          <a:noFill/>
        </p:spPr>
        <p:txBody>
          <a:bodyPr wrap="square" rtlCol="0">
            <a:spAutoFit/>
          </a:bodyPr>
          <a:lstStyle/>
          <a:p>
            <a:r>
              <a:rPr lang="en-GB" b="1" dirty="0">
                <a:latin typeface="Comic Sans MS" panose="030F0702030302020204" pitchFamily="66" charset="0"/>
              </a:rPr>
              <a:t>To multiply and divide by 1 and itself!</a:t>
            </a:r>
          </a:p>
          <a:p>
            <a:r>
              <a:rPr lang="en-GB" b="1" dirty="0">
                <a:latin typeface="Comic Sans MS" panose="030F0702030302020204" pitchFamily="66" charset="0"/>
              </a:rPr>
              <a:t>What does sharing mean?</a:t>
            </a:r>
          </a:p>
          <a:p>
            <a:r>
              <a:rPr lang="en-GB" b="1" dirty="0">
                <a:latin typeface="Comic Sans MS" panose="030F0702030302020204" pitchFamily="66" charset="0"/>
              </a:rPr>
              <a:t>What does grouping mean?</a:t>
            </a:r>
          </a:p>
          <a:p>
            <a:endParaRPr lang="en-GB"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184150" y="732056"/>
            <a:ext cx="5541386" cy="2965116"/>
          </a:xfrm>
          <a:prstGeom prst="rect">
            <a:avLst/>
          </a:prstGeom>
        </p:spPr>
      </p:pic>
      <p:pic>
        <p:nvPicPr>
          <p:cNvPr id="4" name="Picture 3"/>
          <p:cNvPicPr>
            <a:picLocks noChangeAspect="1"/>
          </p:cNvPicPr>
          <p:nvPr/>
        </p:nvPicPr>
        <p:blipFill>
          <a:blip r:embed="rId3"/>
          <a:stretch>
            <a:fillRect/>
          </a:stretch>
        </p:blipFill>
        <p:spPr>
          <a:xfrm>
            <a:off x="6394450" y="3439567"/>
            <a:ext cx="5238267" cy="3100532"/>
          </a:xfrm>
          <a:prstGeom prst="rect">
            <a:avLst/>
          </a:prstGeom>
        </p:spPr>
      </p:pic>
      <p:pic>
        <p:nvPicPr>
          <p:cNvPr id="8" name="Picture 7"/>
          <p:cNvPicPr>
            <a:picLocks noChangeAspect="1"/>
          </p:cNvPicPr>
          <p:nvPr/>
        </p:nvPicPr>
        <p:blipFill>
          <a:blip r:embed="rId4"/>
          <a:stretch>
            <a:fillRect/>
          </a:stretch>
        </p:blipFill>
        <p:spPr>
          <a:xfrm>
            <a:off x="6800850" y="1289220"/>
            <a:ext cx="4236604" cy="2150347"/>
          </a:xfrm>
          <a:prstGeom prst="rect">
            <a:avLst/>
          </a:prstGeom>
        </p:spPr>
      </p:pic>
    </p:spTree>
    <p:extLst>
      <p:ext uri="{BB962C8B-B14F-4D97-AF65-F5344CB8AC3E}">
        <p14:creationId xmlns:p14="http://schemas.microsoft.com/office/powerpoint/2010/main" val="3136381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4" y="85724"/>
            <a:ext cx="6435725" cy="646331"/>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 Have a go at multiplying and dividing numbers by 1!</a:t>
            </a:r>
          </a:p>
        </p:txBody>
      </p:sp>
      <p:sp>
        <p:nvSpPr>
          <p:cNvPr id="6" name="TextBox 5">
            <a:extLst>
              <a:ext uri="{FF2B5EF4-FFF2-40B4-BE49-F238E27FC236}">
                <a16:creationId xmlns:a16="http://schemas.microsoft.com/office/drawing/2014/main" id="{98373A66-11D4-4EB3-9D84-990F3003277B}"/>
              </a:ext>
            </a:extLst>
          </p:cNvPr>
          <p:cNvSpPr txBox="1"/>
          <p:nvPr/>
        </p:nvSpPr>
        <p:spPr>
          <a:xfrm>
            <a:off x="7335612" y="224223"/>
            <a:ext cx="3219451" cy="369332"/>
          </a:xfrm>
          <a:prstGeom prst="rect">
            <a:avLst/>
          </a:prstGeom>
          <a:noFill/>
        </p:spPr>
        <p:txBody>
          <a:bodyPr wrap="square" rtlCol="0">
            <a:spAutoFit/>
          </a:bodyPr>
          <a:lstStyle/>
          <a:p>
            <a:r>
              <a:rPr lang="en-GB" b="1" dirty="0">
                <a:solidFill>
                  <a:srgbClr val="FF0000"/>
                </a:solidFill>
                <a:latin typeface="Comic Sans MS" panose="030F0702030302020204" pitchFamily="66" charset="0"/>
              </a:rPr>
              <a:t>3 STAR EXTRA TASK!</a:t>
            </a:r>
          </a:p>
        </p:txBody>
      </p:sp>
      <p:pic>
        <p:nvPicPr>
          <p:cNvPr id="2" name="Picture 1"/>
          <p:cNvPicPr>
            <a:picLocks noChangeAspect="1"/>
          </p:cNvPicPr>
          <p:nvPr/>
        </p:nvPicPr>
        <p:blipFill>
          <a:blip r:embed="rId2"/>
          <a:stretch>
            <a:fillRect/>
          </a:stretch>
        </p:blipFill>
        <p:spPr>
          <a:xfrm>
            <a:off x="149656" y="732055"/>
            <a:ext cx="4773325" cy="5114563"/>
          </a:xfrm>
          <a:prstGeom prst="rect">
            <a:avLst/>
          </a:prstGeom>
        </p:spPr>
      </p:pic>
      <p:pic>
        <p:nvPicPr>
          <p:cNvPr id="5" name="Picture 4"/>
          <p:cNvPicPr>
            <a:picLocks noChangeAspect="1"/>
          </p:cNvPicPr>
          <p:nvPr/>
        </p:nvPicPr>
        <p:blipFill>
          <a:blip r:embed="rId3"/>
          <a:stretch>
            <a:fillRect/>
          </a:stretch>
        </p:blipFill>
        <p:spPr>
          <a:xfrm>
            <a:off x="4689332" y="1023071"/>
            <a:ext cx="7308706" cy="4213947"/>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2/3 STAR TASK!</a:t>
            </a:r>
          </a:p>
        </p:txBody>
      </p:sp>
      <p:pic>
        <p:nvPicPr>
          <p:cNvPr id="2" name="Picture 1"/>
          <p:cNvPicPr>
            <a:picLocks noChangeAspect="1"/>
          </p:cNvPicPr>
          <p:nvPr/>
        </p:nvPicPr>
        <p:blipFill>
          <a:blip r:embed="rId2"/>
          <a:stretch>
            <a:fillRect/>
          </a:stretch>
        </p:blipFill>
        <p:spPr>
          <a:xfrm>
            <a:off x="205220" y="455056"/>
            <a:ext cx="11635798" cy="6241308"/>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7927" y="129309"/>
            <a:ext cx="11499273" cy="6594764"/>
          </a:xfrm>
          <a:prstGeom prst="rect">
            <a:avLst/>
          </a:prstGeom>
        </p:spPr>
      </p:pic>
    </p:spTree>
    <p:extLst>
      <p:ext uri="{BB962C8B-B14F-4D97-AF65-F5344CB8AC3E}">
        <p14:creationId xmlns:p14="http://schemas.microsoft.com/office/powerpoint/2010/main" val="148120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Reading: </a:t>
            </a:r>
          </a:p>
          <a:p>
            <a:r>
              <a:rPr lang="en-GB" b="1" dirty="0">
                <a:solidFill>
                  <a:srgbClr val="FF0000"/>
                </a:solidFill>
                <a:latin typeface="Comic Sans MS" panose="030F0702030302020204" pitchFamily="66" charset="0"/>
              </a:rPr>
              <a:t>Objective: To compare Tom from the start of the story with now. </a:t>
            </a:r>
          </a:p>
        </p:txBody>
      </p:sp>
      <p:sp>
        <p:nvSpPr>
          <p:cNvPr id="5" name="Content Placeholder 2">
            <a:extLst>
              <a:ext uri="{FF2B5EF4-FFF2-40B4-BE49-F238E27FC236}">
                <a16:creationId xmlns:a16="http://schemas.microsoft.com/office/drawing/2014/main" id="{D66E8C54-2017-4A85-BC04-E10F9FE60CE8}"/>
              </a:ext>
            </a:extLst>
          </p:cNvPr>
          <p:cNvSpPr txBox="1">
            <a:spLocks/>
          </p:cNvSpPr>
          <p:nvPr/>
        </p:nvSpPr>
        <p:spPr>
          <a:xfrm>
            <a:off x="6438900" y="968375"/>
            <a:ext cx="5753100" cy="52324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latin typeface="Comic Sans MS" panose="030F0702030302020204" pitchFamily="66" charset="0"/>
              </a:rPr>
              <a:t>Task 2…</a:t>
            </a:r>
          </a:p>
          <a:p>
            <a:pPr marL="0" indent="0">
              <a:buNone/>
            </a:pPr>
            <a:r>
              <a:rPr lang="en-GB" sz="2000" dirty="0">
                <a:solidFill>
                  <a:srgbClr val="7030A0"/>
                </a:solidFill>
                <a:latin typeface="Comic Sans MS" panose="030F0702030302020204" pitchFamily="66" charset="0"/>
              </a:rPr>
              <a:t>Tom has changed a lot during his trip so far. Physically, his hair has grown and he is dirtier than usual. Tom doesn’t have access to washing facilities all the time. He is fitter with all his biking around the world.</a:t>
            </a:r>
            <a:endParaRPr kumimoji="0" lang="en-GB" sz="2000" b="0" i="0" u="none" strike="noStrike" kern="1200" cap="none" spc="0" normalizeH="0" baseline="0" noProof="0" dirty="0">
              <a:ln>
                <a:noFill/>
              </a:ln>
              <a:solidFill>
                <a:srgbClr val="7030A0"/>
              </a:solidFill>
              <a:effectLst/>
              <a:uLnTx/>
              <a:uFillTx/>
              <a:latin typeface="Comic Sans MS" panose="030F0702030302020204" pitchFamily="66" charset="0"/>
            </a:endParaRPr>
          </a:p>
          <a:p>
            <a:pPr marL="0" indent="0">
              <a:buFont typeface="Arial" panose="020B0604020202020204" pitchFamily="34" charset="0"/>
              <a:buNone/>
            </a:pPr>
            <a:endParaRPr lang="en-GB" sz="2000" dirty="0">
              <a:latin typeface="Comic Sans MS" panose="030F0702030302020204" pitchFamily="66" charset="0"/>
            </a:endParaRPr>
          </a:p>
          <a:p>
            <a:pPr marL="0" indent="0">
              <a:buFont typeface="Arial" panose="020B0604020202020204" pitchFamily="34" charset="0"/>
              <a:buNone/>
            </a:pPr>
            <a:r>
              <a:rPr lang="en-GB" sz="2000" dirty="0">
                <a:latin typeface="Comic Sans MS" panose="030F0702030302020204" pitchFamily="66" charset="0"/>
              </a:rPr>
              <a:t>Draw 2 boxes on a page or split your page in half (landscape).</a:t>
            </a:r>
          </a:p>
          <a:p>
            <a:pPr marL="0" indent="0">
              <a:buNone/>
            </a:pPr>
            <a:r>
              <a:rPr lang="en-GB" sz="2000" dirty="0">
                <a:latin typeface="Comic Sans MS" panose="030F0702030302020204" pitchFamily="66" charset="0"/>
              </a:rPr>
              <a:t>In one box, draw a picture of Tom at the start of his journey. </a:t>
            </a:r>
          </a:p>
          <a:p>
            <a:pPr marL="0" indent="0">
              <a:buNone/>
            </a:pPr>
            <a:r>
              <a:rPr lang="en-GB" sz="2000" dirty="0">
                <a:latin typeface="Comic Sans MS" panose="030F0702030302020204" pitchFamily="66" charset="0"/>
              </a:rPr>
              <a:t>In the second box, draw a picture of Tom currently. </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2/3* - Write a paragraph explaining how he is different. </a:t>
            </a:r>
          </a:p>
          <a:p>
            <a:pPr marL="0" indent="0">
              <a:buNone/>
            </a:pPr>
            <a:r>
              <a:rPr lang="en-GB" sz="2000" dirty="0">
                <a:latin typeface="Comic Sans MS" panose="030F0702030302020204" pitchFamily="66" charset="0"/>
              </a:rPr>
              <a:t>1* - Write 2 or 3 sentences on what has changed with Tom. </a:t>
            </a:r>
          </a:p>
          <a:p>
            <a:pPr marL="0" indent="0">
              <a:buNone/>
            </a:pPr>
            <a:endParaRPr lang="en-GB" sz="2000" dirty="0">
              <a:latin typeface="Comic Sans MS" panose="030F0702030302020204" pitchFamily="66" charset="0"/>
            </a:endParaRPr>
          </a:p>
          <a:p>
            <a:pPr marL="0" indent="0">
              <a:buNone/>
            </a:pPr>
            <a:endParaRPr lang="en-GB" sz="2000" dirty="0">
              <a:latin typeface="Comic Sans MS" panose="030F0702030302020204" pitchFamily="66" charset="0"/>
            </a:endParaRPr>
          </a:p>
          <a:p>
            <a:pPr marL="0" indent="0">
              <a:buFont typeface="Arial" panose="020B0604020202020204" pitchFamily="34" charset="0"/>
              <a:buNone/>
            </a:pPr>
            <a:endParaRPr lang="en-GB" u="sng" dirty="0">
              <a:latin typeface="XCCW Joined 1a" panose="03050602040000000000" pitchFamily="66" charset="0"/>
            </a:endParaRPr>
          </a:p>
        </p:txBody>
      </p:sp>
      <p:sp>
        <p:nvSpPr>
          <p:cNvPr id="6" name="TextBox 5">
            <a:extLst>
              <a:ext uri="{FF2B5EF4-FFF2-40B4-BE49-F238E27FC236}">
                <a16:creationId xmlns:a16="http://schemas.microsoft.com/office/drawing/2014/main" id="{7F822D7E-EDF6-47FC-8463-B23CA8E29423}"/>
              </a:ext>
            </a:extLst>
          </p:cNvPr>
          <p:cNvSpPr txBox="1"/>
          <p:nvPr/>
        </p:nvSpPr>
        <p:spPr>
          <a:xfrm>
            <a:off x="361949" y="1050410"/>
            <a:ext cx="3476625" cy="707886"/>
          </a:xfrm>
          <a:prstGeom prst="rect">
            <a:avLst/>
          </a:prstGeom>
          <a:noFill/>
        </p:spPr>
        <p:txBody>
          <a:bodyPr wrap="square" rtlCol="0">
            <a:spAutoFit/>
          </a:bodyPr>
          <a:lstStyle/>
          <a:p>
            <a:r>
              <a:rPr lang="en-GB" sz="2000" u="sng" dirty="0">
                <a:latin typeface="Comic Sans MS" panose="030F0702030302020204" pitchFamily="66" charset="0"/>
              </a:rPr>
              <a:t>Task 1…</a:t>
            </a:r>
            <a:r>
              <a:rPr lang="en-GB" sz="2000" dirty="0">
                <a:latin typeface="Comic Sans MS" panose="030F0702030302020204" pitchFamily="66" charset="0"/>
              </a:rPr>
              <a:t>  Answer the following questions. </a:t>
            </a:r>
          </a:p>
        </p:txBody>
      </p:sp>
      <p:pic>
        <p:nvPicPr>
          <p:cNvPr id="3" name="Picture 2">
            <a:extLst>
              <a:ext uri="{FF2B5EF4-FFF2-40B4-BE49-F238E27FC236}">
                <a16:creationId xmlns:a16="http://schemas.microsoft.com/office/drawing/2014/main" id="{8D4900F7-E7AB-4520-9C53-0266DE602975}"/>
              </a:ext>
            </a:extLst>
          </p:cNvPr>
          <p:cNvPicPr>
            <a:picLocks noChangeAspect="1"/>
          </p:cNvPicPr>
          <p:nvPr/>
        </p:nvPicPr>
        <p:blipFill>
          <a:blip r:embed="rId2"/>
          <a:stretch>
            <a:fillRect/>
          </a:stretch>
        </p:blipFill>
        <p:spPr>
          <a:xfrm>
            <a:off x="175158" y="2001578"/>
            <a:ext cx="5920842" cy="2854843"/>
          </a:xfrm>
          <a:prstGeom prst="rect">
            <a:avLst/>
          </a:prstGeom>
        </p:spPr>
      </p:pic>
    </p:spTree>
    <p:extLst>
      <p:ext uri="{BB962C8B-B14F-4D97-AF65-F5344CB8AC3E}">
        <p14:creationId xmlns:p14="http://schemas.microsoft.com/office/powerpoint/2010/main" val="42100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735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211378" y="4760412"/>
            <a:ext cx="3769895" cy="1815882"/>
          </a:xfrm>
          <a:prstGeom prst="rect">
            <a:avLst/>
          </a:prstGeom>
          <a:noFill/>
        </p:spPr>
        <p:txBody>
          <a:bodyPr wrap="square" rtlCol="0">
            <a:spAutoFit/>
          </a:bodyPr>
          <a:lstStyle/>
          <a:p>
            <a:pPr algn="ctr"/>
            <a:r>
              <a:rPr lang="en-GB" sz="2800" b="1" u="sng" dirty="0">
                <a:solidFill>
                  <a:srgbClr val="FF0000"/>
                </a:solidFill>
                <a:latin typeface="XCCW Joined 1a" panose="03050602040000000000" pitchFamily="66" charset="0"/>
              </a:rPr>
              <a:t>DISCUSS…</a:t>
            </a:r>
          </a:p>
          <a:p>
            <a:pPr algn="ctr"/>
            <a:r>
              <a:rPr lang="en-GB" sz="2800" b="1" u="sng" dirty="0">
                <a:solidFill>
                  <a:srgbClr val="FF0000"/>
                </a:solidFill>
                <a:latin typeface="XCCW Joined 1a" panose="03050602040000000000" pitchFamily="66" charset="0"/>
              </a:rPr>
              <a:t> </a:t>
            </a:r>
          </a:p>
          <a:p>
            <a:pPr algn="ctr"/>
            <a:r>
              <a:rPr lang="en-GB" sz="2800" b="1" dirty="0">
                <a:latin typeface="XCCW Joined 1a" panose="03050602040000000000" pitchFamily="66" charset="0"/>
              </a:rPr>
              <a:t>Why was his bike heavier?</a:t>
            </a:r>
          </a:p>
        </p:txBody>
      </p:sp>
    </p:spTree>
    <p:extLst>
      <p:ext uri="{BB962C8B-B14F-4D97-AF65-F5344CB8AC3E}">
        <p14:creationId xmlns:p14="http://schemas.microsoft.com/office/powerpoint/2010/main" val="3664231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359</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Comic Sans MS</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12</cp:revision>
  <dcterms:created xsi:type="dcterms:W3CDTF">2020-11-12T10:55:07Z</dcterms:created>
  <dcterms:modified xsi:type="dcterms:W3CDTF">2020-11-15T11:53:52Z</dcterms:modified>
</cp:coreProperties>
</file>