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4" r:id="rId3"/>
    <p:sldId id="311" r:id="rId4"/>
    <p:sldId id="312" r:id="rId5"/>
    <p:sldId id="305" r:id="rId6"/>
    <p:sldId id="291" r:id="rId7"/>
    <p:sldId id="313" r:id="rId8"/>
    <p:sldId id="259" r:id="rId9"/>
    <p:sldId id="296" r:id="rId10"/>
    <p:sldId id="309" r:id="rId11"/>
    <p:sldId id="281" r:id="rId12"/>
    <p:sldId id="297" r:id="rId13"/>
    <p:sldId id="307" r:id="rId14"/>
    <p:sldId id="308" r:id="rId15"/>
    <p:sldId id="287" r:id="rId16"/>
    <p:sldId id="306" r:id="rId17"/>
    <p:sldId id="31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FD1B-4331-4718-8E52-120664D85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99E627-FF9D-4D63-851D-3757C73294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F2A707-E86D-4D80-B41A-019CC25922D4}"/>
              </a:ext>
            </a:extLst>
          </p:cNvPr>
          <p:cNvSpPr>
            <a:spLocks noGrp="1"/>
          </p:cNvSpPr>
          <p:nvPr>
            <p:ph type="dt" sz="half" idx="10"/>
          </p:nvPr>
        </p:nvSpPr>
        <p:spPr/>
        <p:txBody>
          <a:bodyPr/>
          <a:lstStyle/>
          <a:p>
            <a:fld id="{33799D9D-2001-41FC-AA96-7F212C2C199A}" type="datetimeFigureOut">
              <a:rPr lang="en-GB" smtClean="0"/>
              <a:t>04/12/2020</a:t>
            </a:fld>
            <a:endParaRPr lang="en-GB"/>
          </a:p>
        </p:txBody>
      </p:sp>
      <p:sp>
        <p:nvSpPr>
          <p:cNvPr id="5" name="Footer Placeholder 4">
            <a:extLst>
              <a:ext uri="{FF2B5EF4-FFF2-40B4-BE49-F238E27FC236}">
                <a16:creationId xmlns:a16="http://schemas.microsoft.com/office/drawing/2014/main" id="{7FE3082A-6E5E-4FBF-9F59-D73B3908A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96EFFA-FC45-4C8A-B01A-1ED246F3D5BA}"/>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76277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FA2B-4EDD-444A-B58D-DBB2D5E8E4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832A95-A28B-4078-BF53-453ADAF57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D8CAE9-F432-427A-8072-58F6F8ED433D}"/>
              </a:ext>
            </a:extLst>
          </p:cNvPr>
          <p:cNvSpPr>
            <a:spLocks noGrp="1"/>
          </p:cNvSpPr>
          <p:nvPr>
            <p:ph type="dt" sz="half" idx="10"/>
          </p:nvPr>
        </p:nvSpPr>
        <p:spPr/>
        <p:txBody>
          <a:bodyPr/>
          <a:lstStyle/>
          <a:p>
            <a:fld id="{33799D9D-2001-41FC-AA96-7F212C2C199A}" type="datetimeFigureOut">
              <a:rPr lang="en-GB" smtClean="0"/>
              <a:t>04/12/2020</a:t>
            </a:fld>
            <a:endParaRPr lang="en-GB"/>
          </a:p>
        </p:txBody>
      </p:sp>
      <p:sp>
        <p:nvSpPr>
          <p:cNvPr id="5" name="Footer Placeholder 4">
            <a:extLst>
              <a:ext uri="{FF2B5EF4-FFF2-40B4-BE49-F238E27FC236}">
                <a16:creationId xmlns:a16="http://schemas.microsoft.com/office/drawing/2014/main" id="{6D36272C-2F59-427E-A389-C8D9F501A6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E06C6A-A29A-4D30-BDE7-3E8ED60A8629}"/>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05905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1F85C-510E-469E-874B-D4B825AD8C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E1CD19-2739-45DA-90FD-2F36909079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440C82-6810-4863-8E38-85AA90679C6E}"/>
              </a:ext>
            </a:extLst>
          </p:cNvPr>
          <p:cNvSpPr>
            <a:spLocks noGrp="1"/>
          </p:cNvSpPr>
          <p:nvPr>
            <p:ph type="dt" sz="half" idx="10"/>
          </p:nvPr>
        </p:nvSpPr>
        <p:spPr/>
        <p:txBody>
          <a:bodyPr/>
          <a:lstStyle/>
          <a:p>
            <a:fld id="{33799D9D-2001-41FC-AA96-7F212C2C199A}" type="datetimeFigureOut">
              <a:rPr lang="en-GB" smtClean="0"/>
              <a:t>04/12/2020</a:t>
            </a:fld>
            <a:endParaRPr lang="en-GB"/>
          </a:p>
        </p:txBody>
      </p:sp>
      <p:sp>
        <p:nvSpPr>
          <p:cNvPr id="5" name="Footer Placeholder 4">
            <a:extLst>
              <a:ext uri="{FF2B5EF4-FFF2-40B4-BE49-F238E27FC236}">
                <a16:creationId xmlns:a16="http://schemas.microsoft.com/office/drawing/2014/main" id="{DE7E5F1C-5D99-4E94-B765-13260290D2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DC7A35-30A4-4525-9166-CF4DDD52F67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2034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DCD0-02C6-4EBA-9FE5-D8F6A38397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E8B705-F1F3-4EC4-A550-32D100729E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0AE59-4412-4C75-9728-C0DE227B4014}"/>
              </a:ext>
            </a:extLst>
          </p:cNvPr>
          <p:cNvSpPr>
            <a:spLocks noGrp="1"/>
          </p:cNvSpPr>
          <p:nvPr>
            <p:ph type="dt" sz="half" idx="10"/>
          </p:nvPr>
        </p:nvSpPr>
        <p:spPr/>
        <p:txBody>
          <a:bodyPr/>
          <a:lstStyle/>
          <a:p>
            <a:fld id="{33799D9D-2001-41FC-AA96-7F212C2C199A}" type="datetimeFigureOut">
              <a:rPr lang="en-GB" smtClean="0"/>
              <a:t>04/12/2020</a:t>
            </a:fld>
            <a:endParaRPr lang="en-GB"/>
          </a:p>
        </p:txBody>
      </p:sp>
      <p:sp>
        <p:nvSpPr>
          <p:cNvPr id="5" name="Footer Placeholder 4">
            <a:extLst>
              <a:ext uri="{FF2B5EF4-FFF2-40B4-BE49-F238E27FC236}">
                <a16:creationId xmlns:a16="http://schemas.microsoft.com/office/drawing/2014/main" id="{1F8D1906-D756-4F80-A381-7C5B19A6AE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816AE-C510-40F2-B2DF-986FBA02B3F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5465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DF82-332F-4ACE-ACE7-B088BC1AAA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AD48D9-15E9-4AFB-B63D-8BE83A668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0899F7-4C94-44C7-94AC-8AC47154927E}"/>
              </a:ext>
            </a:extLst>
          </p:cNvPr>
          <p:cNvSpPr>
            <a:spLocks noGrp="1"/>
          </p:cNvSpPr>
          <p:nvPr>
            <p:ph type="dt" sz="half" idx="10"/>
          </p:nvPr>
        </p:nvSpPr>
        <p:spPr/>
        <p:txBody>
          <a:bodyPr/>
          <a:lstStyle/>
          <a:p>
            <a:fld id="{33799D9D-2001-41FC-AA96-7F212C2C199A}" type="datetimeFigureOut">
              <a:rPr lang="en-GB" smtClean="0"/>
              <a:t>04/12/2020</a:t>
            </a:fld>
            <a:endParaRPr lang="en-GB"/>
          </a:p>
        </p:txBody>
      </p:sp>
      <p:sp>
        <p:nvSpPr>
          <p:cNvPr id="5" name="Footer Placeholder 4">
            <a:extLst>
              <a:ext uri="{FF2B5EF4-FFF2-40B4-BE49-F238E27FC236}">
                <a16:creationId xmlns:a16="http://schemas.microsoft.com/office/drawing/2014/main" id="{D9A7AA5C-EFA8-46BC-BACF-4B12F92AF2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6DFA63-2EC9-4171-93FD-44D1E31425B7}"/>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51664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C8DF4-100C-4213-801D-1BD9232EDC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8F6A9A-9526-4AD1-8AF1-3FEC7A6AE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AE4BE8-D64C-47EA-849D-945B4876D9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20E4E3-9948-418E-9517-3D1713427065}"/>
              </a:ext>
            </a:extLst>
          </p:cNvPr>
          <p:cNvSpPr>
            <a:spLocks noGrp="1"/>
          </p:cNvSpPr>
          <p:nvPr>
            <p:ph type="dt" sz="half" idx="10"/>
          </p:nvPr>
        </p:nvSpPr>
        <p:spPr/>
        <p:txBody>
          <a:bodyPr/>
          <a:lstStyle/>
          <a:p>
            <a:fld id="{33799D9D-2001-41FC-AA96-7F212C2C199A}" type="datetimeFigureOut">
              <a:rPr lang="en-GB" smtClean="0"/>
              <a:t>04/12/2020</a:t>
            </a:fld>
            <a:endParaRPr lang="en-GB"/>
          </a:p>
        </p:txBody>
      </p:sp>
      <p:sp>
        <p:nvSpPr>
          <p:cNvPr id="6" name="Footer Placeholder 5">
            <a:extLst>
              <a:ext uri="{FF2B5EF4-FFF2-40B4-BE49-F238E27FC236}">
                <a16:creationId xmlns:a16="http://schemas.microsoft.com/office/drawing/2014/main" id="{DAFB54CD-7811-4324-A44A-D0B4DFBFA0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AFBAC7-11BE-4C0E-91E7-E77B8E474298}"/>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46192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754D-F169-4E0D-9A1A-6DA56776BC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CD80A5-8981-4045-B955-3F5D323391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E9DA3E-C5B9-4F20-9094-E827EB4046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F54156-45EE-44C0-8BFF-C60B42E94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E4AD7B-B4DA-476A-BCF9-BB95EECBD0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067DDB-B594-466A-81C5-D31B93EA0E27}"/>
              </a:ext>
            </a:extLst>
          </p:cNvPr>
          <p:cNvSpPr>
            <a:spLocks noGrp="1"/>
          </p:cNvSpPr>
          <p:nvPr>
            <p:ph type="dt" sz="half" idx="10"/>
          </p:nvPr>
        </p:nvSpPr>
        <p:spPr/>
        <p:txBody>
          <a:bodyPr/>
          <a:lstStyle/>
          <a:p>
            <a:fld id="{33799D9D-2001-41FC-AA96-7F212C2C199A}" type="datetimeFigureOut">
              <a:rPr lang="en-GB" smtClean="0"/>
              <a:t>04/12/2020</a:t>
            </a:fld>
            <a:endParaRPr lang="en-GB"/>
          </a:p>
        </p:txBody>
      </p:sp>
      <p:sp>
        <p:nvSpPr>
          <p:cNvPr id="8" name="Footer Placeholder 7">
            <a:extLst>
              <a:ext uri="{FF2B5EF4-FFF2-40B4-BE49-F238E27FC236}">
                <a16:creationId xmlns:a16="http://schemas.microsoft.com/office/drawing/2014/main" id="{C592ED49-DF0A-461C-863A-C7536E719A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E8CE73-1597-4EAE-A7D1-7ECB3EB415D2}"/>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54579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3D1D-2DC7-4502-AC6A-FAECF558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0F83E2-62E1-44A0-B88E-8C8275871174}"/>
              </a:ext>
            </a:extLst>
          </p:cNvPr>
          <p:cNvSpPr>
            <a:spLocks noGrp="1"/>
          </p:cNvSpPr>
          <p:nvPr>
            <p:ph type="dt" sz="half" idx="10"/>
          </p:nvPr>
        </p:nvSpPr>
        <p:spPr/>
        <p:txBody>
          <a:bodyPr/>
          <a:lstStyle/>
          <a:p>
            <a:fld id="{33799D9D-2001-41FC-AA96-7F212C2C199A}" type="datetimeFigureOut">
              <a:rPr lang="en-GB" smtClean="0"/>
              <a:t>04/12/2020</a:t>
            </a:fld>
            <a:endParaRPr lang="en-GB"/>
          </a:p>
        </p:txBody>
      </p:sp>
      <p:sp>
        <p:nvSpPr>
          <p:cNvPr id="4" name="Footer Placeholder 3">
            <a:extLst>
              <a:ext uri="{FF2B5EF4-FFF2-40B4-BE49-F238E27FC236}">
                <a16:creationId xmlns:a16="http://schemas.microsoft.com/office/drawing/2014/main" id="{D78843D8-A8D1-42F5-9DDC-F174A50B05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26E6F0-F252-4CC5-9635-40C6998344D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85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5E1413-C1DF-4398-A78A-7040F9608537}"/>
              </a:ext>
            </a:extLst>
          </p:cNvPr>
          <p:cNvSpPr>
            <a:spLocks noGrp="1"/>
          </p:cNvSpPr>
          <p:nvPr>
            <p:ph type="dt" sz="half" idx="10"/>
          </p:nvPr>
        </p:nvSpPr>
        <p:spPr/>
        <p:txBody>
          <a:bodyPr/>
          <a:lstStyle/>
          <a:p>
            <a:fld id="{33799D9D-2001-41FC-AA96-7F212C2C199A}" type="datetimeFigureOut">
              <a:rPr lang="en-GB" smtClean="0"/>
              <a:t>04/12/2020</a:t>
            </a:fld>
            <a:endParaRPr lang="en-GB"/>
          </a:p>
        </p:txBody>
      </p:sp>
      <p:sp>
        <p:nvSpPr>
          <p:cNvPr id="3" name="Footer Placeholder 2">
            <a:extLst>
              <a:ext uri="{FF2B5EF4-FFF2-40B4-BE49-F238E27FC236}">
                <a16:creationId xmlns:a16="http://schemas.microsoft.com/office/drawing/2014/main" id="{F25B5965-EA9B-482C-84EC-88ED52E4D3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0B9DBD-818D-4177-B892-291315E3FCA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63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1628-211E-4A79-94A6-DDA87ADA3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0A5E2B-DEBD-4CFA-B66A-2F16E7739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212547-588F-4624-9B49-B7703A22D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3D6E5-30C4-473B-98BA-A5B1230AF6D3}"/>
              </a:ext>
            </a:extLst>
          </p:cNvPr>
          <p:cNvSpPr>
            <a:spLocks noGrp="1"/>
          </p:cNvSpPr>
          <p:nvPr>
            <p:ph type="dt" sz="half" idx="10"/>
          </p:nvPr>
        </p:nvSpPr>
        <p:spPr/>
        <p:txBody>
          <a:bodyPr/>
          <a:lstStyle/>
          <a:p>
            <a:fld id="{33799D9D-2001-41FC-AA96-7F212C2C199A}" type="datetimeFigureOut">
              <a:rPr lang="en-GB" smtClean="0"/>
              <a:t>04/12/2020</a:t>
            </a:fld>
            <a:endParaRPr lang="en-GB"/>
          </a:p>
        </p:txBody>
      </p:sp>
      <p:sp>
        <p:nvSpPr>
          <p:cNvPr id="6" name="Footer Placeholder 5">
            <a:extLst>
              <a:ext uri="{FF2B5EF4-FFF2-40B4-BE49-F238E27FC236}">
                <a16:creationId xmlns:a16="http://schemas.microsoft.com/office/drawing/2014/main" id="{628124AE-11EA-4FE2-9FC2-FD0F67C3E9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A6E84D-C3B1-4A00-B13A-76D9AE595D3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7281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DAC7-D9E4-4069-9957-B461C0BD7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EB1784-06D6-4EC9-A872-54C5B38417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BBA0D2-0559-41EA-8238-1ABC7A155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02930-532D-4DA9-8A17-821685546B03}"/>
              </a:ext>
            </a:extLst>
          </p:cNvPr>
          <p:cNvSpPr>
            <a:spLocks noGrp="1"/>
          </p:cNvSpPr>
          <p:nvPr>
            <p:ph type="dt" sz="half" idx="10"/>
          </p:nvPr>
        </p:nvSpPr>
        <p:spPr/>
        <p:txBody>
          <a:bodyPr/>
          <a:lstStyle/>
          <a:p>
            <a:fld id="{33799D9D-2001-41FC-AA96-7F212C2C199A}" type="datetimeFigureOut">
              <a:rPr lang="en-GB" smtClean="0"/>
              <a:t>04/12/2020</a:t>
            </a:fld>
            <a:endParaRPr lang="en-GB"/>
          </a:p>
        </p:txBody>
      </p:sp>
      <p:sp>
        <p:nvSpPr>
          <p:cNvPr id="6" name="Footer Placeholder 5">
            <a:extLst>
              <a:ext uri="{FF2B5EF4-FFF2-40B4-BE49-F238E27FC236}">
                <a16:creationId xmlns:a16="http://schemas.microsoft.com/office/drawing/2014/main" id="{4DDC92C5-2B96-4C48-9F26-C40EA05E75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DA0E1C-1C75-48DA-9640-16A264F564D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77950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2B6FF0-9F65-4CA9-8D61-3C20D5909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7315BB-792F-45FF-8F46-AEE22E320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90086D-05A9-4D82-A8D4-E5DB15F13F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99D9D-2001-41FC-AA96-7F212C2C199A}" type="datetimeFigureOut">
              <a:rPr lang="en-GB" smtClean="0"/>
              <a:t>04/12/2020</a:t>
            </a:fld>
            <a:endParaRPr lang="en-GB"/>
          </a:p>
        </p:txBody>
      </p:sp>
      <p:sp>
        <p:nvSpPr>
          <p:cNvPr id="5" name="Footer Placeholder 4">
            <a:extLst>
              <a:ext uri="{FF2B5EF4-FFF2-40B4-BE49-F238E27FC236}">
                <a16:creationId xmlns:a16="http://schemas.microsoft.com/office/drawing/2014/main" id="{E2E0D0B1-4103-4166-8E09-A4CA29AAB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02BA0A-A9D7-41D1-89E6-F11A332A4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D5544-F780-4D72-805F-9CF8A4B73E45}" type="slidenum">
              <a:rPr lang="en-GB" smtClean="0"/>
              <a:t>‹#›</a:t>
            </a:fld>
            <a:endParaRPr lang="en-GB"/>
          </a:p>
        </p:txBody>
      </p:sp>
    </p:spTree>
    <p:extLst>
      <p:ext uri="{BB962C8B-B14F-4D97-AF65-F5344CB8AC3E}">
        <p14:creationId xmlns:p14="http://schemas.microsoft.com/office/powerpoint/2010/main" val="1188688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greenpeace.org/international/publication/18455/the-final-countdown-forests-indonesia-palm-oi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646331"/>
          </a:xfrm>
          <a:prstGeom prst="rect">
            <a:avLst/>
          </a:prstGeom>
          <a:noFill/>
        </p:spPr>
        <p:txBody>
          <a:bodyPr wrap="square" rtlCol="0">
            <a:spAutoFit/>
          </a:bodyPr>
          <a:lstStyle/>
          <a:p>
            <a:r>
              <a:rPr lang="en-GB" b="1" u="sng" dirty="0">
                <a:latin typeface="Comic Sans MS" panose="030F0702030302020204" pitchFamily="66" charset="0"/>
              </a:rPr>
              <a:t>English:</a:t>
            </a:r>
            <a:endParaRPr lang="en-GB" dirty="0">
              <a:latin typeface="Comic Sans MS" panose="030F0702030302020204" pitchFamily="66" charset="0"/>
            </a:endParaRPr>
          </a:p>
          <a:p>
            <a:r>
              <a:rPr lang="en-GB" b="1" dirty="0">
                <a:solidFill>
                  <a:srgbClr val="FF0000"/>
                </a:solidFill>
                <a:latin typeface="Comic Sans MS" panose="030F0702030302020204" pitchFamily="66" charset="0"/>
              </a:rPr>
              <a:t>Objective: To make notes for or against. </a:t>
            </a:r>
          </a:p>
        </p:txBody>
      </p:sp>
      <p:pic>
        <p:nvPicPr>
          <p:cNvPr id="5" name="Picture 4">
            <a:extLst>
              <a:ext uri="{FF2B5EF4-FFF2-40B4-BE49-F238E27FC236}">
                <a16:creationId xmlns:a16="http://schemas.microsoft.com/office/drawing/2014/main" id="{7C11EF41-374B-4C10-9882-D6AE27BD573E}"/>
              </a:ext>
            </a:extLst>
          </p:cNvPr>
          <p:cNvPicPr>
            <a:picLocks noChangeAspect="1"/>
          </p:cNvPicPr>
          <p:nvPr/>
        </p:nvPicPr>
        <p:blipFill>
          <a:blip r:embed="rId2"/>
          <a:stretch>
            <a:fillRect/>
          </a:stretch>
        </p:blipFill>
        <p:spPr>
          <a:xfrm>
            <a:off x="66675" y="732055"/>
            <a:ext cx="5430057" cy="6040219"/>
          </a:xfrm>
          <a:prstGeom prst="rect">
            <a:avLst/>
          </a:prstGeom>
        </p:spPr>
      </p:pic>
      <p:sp>
        <p:nvSpPr>
          <p:cNvPr id="6" name="TextBox 5">
            <a:extLst>
              <a:ext uri="{FF2B5EF4-FFF2-40B4-BE49-F238E27FC236}">
                <a16:creationId xmlns:a16="http://schemas.microsoft.com/office/drawing/2014/main" id="{9FD66355-C0E8-45EC-B6D6-D38FD5BA7794}"/>
              </a:ext>
            </a:extLst>
          </p:cNvPr>
          <p:cNvSpPr txBox="1"/>
          <p:nvPr/>
        </p:nvSpPr>
        <p:spPr>
          <a:xfrm>
            <a:off x="5800725" y="732055"/>
            <a:ext cx="6096000" cy="5355312"/>
          </a:xfrm>
          <a:prstGeom prst="rect">
            <a:avLst/>
          </a:prstGeom>
          <a:noFill/>
        </p:spPr>
        <p:txBody>
          <a:bodyPr wrap="square" rtlCol="0">
            <a:spAutoFit/>
          </a:bodyPr>
          <a:lstStyle/>
          <a:p>
            <a:r>
              <a:rPr lang="en-GB" dirty="0">
                <a:latin typeface="Comic Sans MS" panose="030F0702030302020204" pitchFamily="66" charset="0"/>
              </a:rPr>
              <a:t>Yesterday, we had a class debate about the use of palm oil in our goods. For example… shampoo and chocolate. </a:t>
            </a:r>
          </a:p>
          <a:p>
            <a:r>
              <a:rPr lang="en-GB" dirty="0">
                <a:latin typeface="Comic Sans MS" panose="030F0702030302020204" pitchFamily="66" charset="0"/>
              </a:rPr>
              <a:t>The children were fantastic at arguing the points! </a:t>
            </a:r>
          </a:p>
          <a:p>
            <a:r>
              <a:rPr lang="en-GB" dirty="0">
                <a:latin typeface="Comic Sans MS" panose="030F0702030302020204" pitchFamily="66" charset="0"/>
              </a:rPr>
              <a:t>I would like the children to decide if they are </a:t>
            </a:r>
            <a:r>
              <a:rPr lang="en-GB" b="1" dirty="0">
                <a:solidFill>
                  <a:srgbClr val="FF0000"/>
                </a:solidFill>
                <a:latin typeface="Comic Sans MS" panose="030F0702030302020204" pitchFamily="66" charset="0"/>
              </a:rPr>
              <a:t>FOR</a:t>
            </a:r>
            <a:r>
              <a:rPr lang="en-GB" dirty="0">
                <a:latin typeface="Comic Sans MS" panose="030F0702030302020204" pitchFamily="66" charset="0"/>
              </a:rPr>
              <a:t> using palm oil or </a:t>
            </a:r>
            <a:r>
              <a:rPr lang="en-GB" b="1" dirty="0">
                <a:solidFill>
                  <a:srgbClr val="FF0000"/>
                </a:solidFill>
                <a:latin typeface="Comic Sans MS" panose="030F0702030302020204" pitchFamily="66" charset="0"/>
              </a:rPr>
              <a:t>AGAINST</a:t>
            </a:r>
            <a:r>
              <a:rPr lang="en-GB" dirty="0">
                <a:latin typeface="Comic Sans MS" panose="030F0702030302020204" pitchFamily="66" charset="0"/>
              </a:rPr>
              <a:t> it. </a:t>
            </a:r>
          </a:p>
          <a:p>
            <a:endParaRPr lang="en-GB" dirty="0">
              <a:latin typeface="Comic Sans MS" panose="030F0702030302020204" pitchFamily="66" charset="0"/>
            </a:endParaRPr>
          </a:p>
          <a:p>
            <a:r>
              <a:rPr lang="en-GB" dirty="0">
                <a:latin typeface="Comic Sans MS" panose="030F0702030302020204" pitchFamily="66" charset="0"/>
              </a:rPr>
              <a:t>Using the research provided and your own research, make a list of points that support your side. </a:t>
            </a:r>
          </a:p>
          <a:p>
            <a:endParaRPr lang="en-GB" dirty="0">
              <a:latin typeface="Comic Sans MS" panose="030F0702030302020204" pitchFamily="66" charset="0"/>
            </a:endParaRPr>
          </a:p>
          <a:p>
            <a:r>
              <a:rPr lang="en-GB" dirty="0">
                <a:latin typeface="Comic Sans MS" panose="030F0702030302020204" pitchFamily="66" charset="0"/>
              </a:rPr>
              <a:t>3* - Write 8-10 points that support FOR or AGAINST. </a:t>
            </a:r>
          </a:p>
          <a:p>
            <a:r>
              <a:rPr lang="en-GB" dirty="0">
                <a:latin typeface="Comic Sans MS" panose="030F0702030302020204" pitchFamily="66" charset="0"/>
              </a:rPr>
              <a:t>2* - Write 6-8 points that support FOR or AGAINST. </a:t>
            </a:r>
          </a:p>
          <a:p>
            <a:r>
              <a:rPr lang="en-GB" dirty="0">
                <a:latin typeface="Comic Sans MS" panose="030F0702030302020204" pitchFamily="66" charset="0"/>
              </a:rPr>
              <a:t>1* - Write 4-6 points that support FOR or AGAINST. </a:t>
            </a:r>
          </a:p>
          <a:p>
            <a:endParaRPr lang="en-GB" b="1" dirty="0">
              <a:solidFill>
                <a:srgbClr val="0070C0"/>
              </a:solidFill>
              <a:latin typeface="Comic Sans MS" panose="030F0702030302020204" pitchFamily="66" charset="0"/>
            </a:endParaRPr>
          </a:p>
          <a:p>
            <a:r>
              <a:rPr lang="en-GB" b="1" dirty="0">
                <a:solidFill>
                  <a:srgbClr val="0070C0"/>
                </a:solidFill>
                <a:latin typeface="Comic Sans MS" panose="030F0702030302020204" pitchFamily="66" charset="0"/>
              </a:rPr>
              <a:t>If you pick FOR, you are saying, you are happy to use palm oil. </a:t>
            </a:r>
          </a:p>
          <a:p>
            <a:endParaRPr lang="en-GB" dirty="0">
              <a:latin typeface="Comic Sans MS" panose="030F0702030302020204" pitchFamily="66" charset="0"/>
            </a:endParaRPr>
          </a:p>
          <a:p>
            <a:r>
              <a:rPr lang="en-GB" b="1" dirty="0">
                <a:solidFill>
                  <a:srgbClr val="00B050"/>
                </a:solidFill>
                <a:latin typeface="Comic Sans MS" panose="030F0702030302020204" pitchFamily="66" charset="0"/>
              </a:rPr>
              <a:t>If you pick AGAINST, you are saying, you are NOT happy to use palm oil. </a:t>
            </a:r>
          </a:p>
        </p:txBody>
      </p:sp>
    </p:spTree>
    <p:extLst>
      <p:ext uri="{BB962C8B-B14F-4D97-AF65-F5344CB8AC3E}">
        <p14:creationId xmlns:p14="http://schemas.microsoft.com/office/powerpoint/2010/main" val="1591036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5700D7-E1F9-45E6-A1E5-0F6D3217775E}"/>
              </a:ext>
            </a:extLst>
          </p:cNvPr>
          <p:cNvSpPr txBox="1"/>
          <p:nvPr/>
        </p:nvSpPr>
        <p:spPr>
          <a:xfrm>
            <a:off x="71388" y="80891"/>
            <a:ext cx="1538337" cy="1200329"/>
          </a:xfrm>
          <a:prstGeom prst="rect">
            <a:avLst/>
          </a:prstGeom>
          <a:noFill/>
        </p:spPr>
        <p:txBody>
          <a:bodyPr wrap="square" rtlCol="0">
            <a:spAutoFit/>
          </a:bodyPr>
          <a:lstStyle/>
          <a:p>
            <a:r>
              <a:rPr lang="en-GB" sz="2400" dirty="0">
                <a:solidFill>
                  <a:srgbClr val="0070C0"/>
                </a:solidFill>
                <a:latin typeface="Comic Sans MS" panose="030F0702030302020204" pitchFamily="66" charset="0"/>
              </a:rPr>
              <a:t>1 Star Scaffold…</a:t>
            </a:r>
          </a:p>
        </p:txBody>
      </p:sp>
      <p:pic>
        <p:nvPicPr>
          <p:cNvPr id="3" name="Picture 2">
            <a:extLst>
              <a:ext uri="{FF2B5EF4-FFF2-40B4-BE49-F238E27FC236}">
                <a16:creationId xmlns:a16="http://schemas.microsoft.com/office/drawing/2014/main" id="{65D59CA0-97FB-498B-9E9E-BAD5222E5876}"/>
              </a:ext>
            </a:extLst>
          </p:cNvPr>
          <p:cNvPicPr>
            <a:picLocks noChangeAspect="1"/>
          </p:cNvPicPr>
          <p:nvPr/>
        </p:nvPicPr>
        <p:blipFill>
          <a:blip r:embed="rId2"/>
          <a:stretch>
            <a:fillRect/>
          </a:stretch>
        </p:blipFill>
        <p:spPr>
          <a:xfrm>
            <a:off x="1905000" y="0"/>
            <a:ext cx="10287001" cy="6858000"/>
          </a:xfrm>
          <a:prstGeom prst="rect">
            <a:avLst/>
          </a:prstGeom>
        </p:spPr>
      </p:pic>
    </p:spTree>
    <p:extLst>
      <p:ext uri="{BB962C8B-B14F-4D97-AF65-F5344CB8AC3E}">
        <p14:creationId xmlns:p14="http://schemas.microsoft.com/office/powerpoint/2010/main" val="4055007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7359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4978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72285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87530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365382" y="2161592"/>
            <a:ext cx="3769895" cy="2246769"/>
          </a:xfrm>
          <a:prstGeom prst="rect">
            <a:avLst/>
          </a:prstGeom>
          <a:noFill/>
        </p:spPr>
        <p:txBody>
          <a:bodyPr wrap="square" rtlCol="0">
            <a:spAutoFit/>
          </a:bodyPr>
          <a:lstStyle/>
          <a:p>
            <a:pPr algn="ctr"/>
            <a:r>
              <a:rPr lang="en-GB" sz="2800" b="1" u="sng" dirty="0">
                <a:solidFill>
                  <a:srgbClr val="FF0000"/>
                </a:solidFill>
                <a:latin typeface="XCCW Joined 1a" panose="03050602040000000000" pitchFamily="66" charset="0"/>
              </a:rPr>
              <a:t>DISCUSS…</a:t>
            </a:r>
          </a:p>
          <a:p>
            <a:pPr algn="ctr"/>
            <a:r>
              <a:rPr lang="en-GB" sz="2800" b="1" u="sng" dirty="0">
                <a:solidFill>
                  <a:srgbClr val="FF0000"/>
                </a:solidFill>
                <a:latin typeface="XCCW Joined 1a" panose="03050602040000000000" pitchFamily="66" charset="0"/>
              </a:rPr>
              <a:t> </a:t>
            </a:r>
          </a:p>
          <a:p>
            <a:pPr algn="ctr"/>
            <a:r>
              <a:rPr lang="en-GB" sz="2800" b="1" dirty="0">
                <a:latin typeface="XCCW Joined 1a" panose="03050602040000000000" pitchFamily="66" charset="0"/>
              </a:rPr>
              <a:t>What do you know about the equator?</a:t>
            </a:r>
          </a:p>
        </p:txBody>
      </p:sp>
    </p:spTree>
    <p:extLst>
      <p:ext uri="{BB962C8B-B14F-4D97-AF65-F5344CB8AC3E}">
        <p14:creationId xmlns:p14="http://schemas.microsoft.com/office/powerpoint/2010/main" val="3664231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D8C7F3-4A44-4C31-8637-C663D1032793}"/>
              </a:ext>
            </a:extLst>
          </p:cNvPr>
          <p:cNvSpPr txBox="1"/>
          <p:nvPr/>
        </p:nvSpPr>
        <p:spPr>
          <a:xfrm>
            <a:off x="0" y="0"/>
            <a:ext cx="11953875" cy="1200329"/>
          </a:xfrm>
          <a:prstGeom prst="rect">
            <a:avLst/>
          </a:prstGeom>
          <a:noFill/>
        </p:spPr>
        <p:txBody>
          <a:bodyPr wrap="square" rtlCol="0">
            <a:spAutoFit/>
          </a:bodyPr>
          <a:lstStyle/>
          <a:p>
            <a:r>
              <a:rPr lang="en-GB" b="1" u="sng" dirty="0">
                <a:latin typeface="Comic Sans MS" panose="030F0702030302020204" pitchFamily="66" charset="0"/>
              </a:rPr>
              <a:t>Other:</a:t>
            </a:r>
          </a:p>
          <a:p>
            <a:r>
              <a:rPr lang="en-GB" b="1" u="sng" dirty="0">
                <a:solidFill>
                  <a:srgbClr val="FF0000"/>
                </a:solidFill>
                <a:latin typeface="Comic Sans MS" panose="030F0702030302020204" pitchFamily="66" charset="0"/>
              </a:rPr>
              <a:t>Objective: To use a stimulus to write creatively.</a:t>
            </a:r>
          </a:p>
          <a:p>
            <a:endParaRPr lang="en-GB" b="1" u="sng" dirty="0">
              <a:solidFill>
                <a:srgbClr val="FF0000"/>
              </a:solidFill>
              <a:latin typeface="Comic Sans MS" panose="030F0702030302020204" pitchFamily="66" charset="0"/>
            </a:endParaRPr>
          </a:p>
          <a:p>
            <a:r>
              <a:rPr lang="en-GB" b="1" dirty="0">
                <a:solidFill>
                  <a:schemeClr val="accent2">
                    <a:lumMod val="75000"/>
                  </a:schemeClr>
                </a:solidFill>
                <a:latin typeface="Comic Sans MS" panose="030F0702030302020204" pitchFamily="66" charset="0"/>
              </a:rPr>
              <a:t>Look at the next slide for some writing ideas!</a:t>
            </a:r>
            <a:r>
              <a:rPr lang="en-GB" b="1" u="sng" dirty="0">
                <a:solidFill>
                  <a:schemeClr val="accent2">
                    <a:lumMod val="75000"/>
                  </a:schemeClr>
                </a:solidFill>
                <a:latin typeface="Comic Sans MS" panose="030F0702030302020204" pitchFamily="66" charset="0"/>
              </a:rPr>
              <a:t> </a:t>
            </a:r>
          </a:p>
        </p:txBody>
      </p:sp>
      <p:pic>
        <p:nvPicPr>
          <p:cNvPr id="5" name="Picture 2" descr="image of the day">
            <a:extLst>
              <a:ext uri="{FF2B5EF4-FFF2-40B4-BE49-F238E27FC236}">
                <a16:creationId xmlns:a16="http://schemas.microsoft.com/office/drawing/2014/main" id="{6F20FA64-9C51-4C62-8193-F3878541A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1125"/>
            <a:ext cx="12192000" cy="547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643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02931" y="423512"/>
            <a:ext cx="5284269" cy="4801314"/>
          </a:xfrm>
          <a:prstGeom prst="rect">
            <a:avLst/>
          </a:prstGeom>
          <a:noFill/>
        </p:spPr>
        <p:txBody>
          <a:bodyPr wrap="square" rtlCol="0">
            <a:spAutoFit/>
          </a:bodyPr>
          <a:lstStyle/>
          <a:p>
            <a:r>
              <a:rPr lang="en-GB" sz="1600" b="1" u="sng" dirty="0">
                <a:latin typeface="XCCW Joined 1a" panose="03050602040000000000" pitchFamily="66" charset="0"/>
              </a:rPr>
              <a:t>Free Writing Friday! </a:t>
            </a:r>
          </a:p>
          <a:p>
            <a:r>
              <a:rPr lang="en-GB" sz="1600" dirty="0">
                <a:latin typeface="XCCW Joined 1a" panose="03050602040000000000" pitchFamily="66" charset="0"/>
              </a:rPr>
              <a:t>Use the picture as a prompt for your writing today. </a:t>
            </a:r>
          </a:p>
          <a:p>
            <a:endParaRPr lang="en-GB" sz="1600" dirty="0">
              <a:latin typeface="XCCW Joined 1a" panose="03050602040000000000" pitchFamily="66" charset="0"/>
            </a:endParaRPr>
          </a:p>
          <a:p>
            <a:r>
              <a:rPr lang="en-GB" sz="1600" u="sng" dirty="0">
                <a:latin typeface="XCCW Joined 1a" panose="03050602040000000000" pitchFamily="66" charset="0"/>
              </a:rPr>
              <a:t>Here are some ideas: </a:t>
            </a:r>
          </a:p>
          <a:p>
            <a:endParaRPr lang="en-GB" dirty="0"/>
          </a:p>
          <a:p>
            <a:r>
              <a:rPr lang="en-GB" sz="1600" dirty="0">
                <a:latin typeface="XCCW Joined 1a" panose="03050602040000000000" pitchFamily="66" charset="0"/>
              </a:rPr>
              <a:t>Write an explanation for why the moon is egg shaped. </a:t>
            </a:r>
          </a:p>
          <a:p>
            <a:endParaRPr lang="en-GB" sz="1600" dirty="0">
              <a:latin typeface="XCCW Joined 1a" panose="03050602040000000000" pitchFamily="66" charset="0"/>
            </a:endParaRPr>
          </a:p>
          <a:p>
            <a:r>
              <a:rPr lang="en-GB" sz="1600" dirty="0">
                <a:latin typeface="XCCW Joined 1a" panose="03050602040000000000" pitchFamily="66" charset="0"/>
              </a:rPr>
              <a:t>Write a prediction for what will happen to the 3 girls now the moon is a different shape. </a:t>
            </a:r>
          </a:p>
          <a:p>
            <a:endParaRPr lang="en-GB" sz="1600" dirty="0">
              <a:latin typeface="XCCW Joined 1a" panose="03050602040000000000" pitchFamily="66" charset="0"/>
            </a:endParaRPr>
          </a:p>
          <a:p>
            <a:r>
              <a:rPr lang="en-GB" sz="1600" dirty="0">
                <a:latin typeface="XCCW Joined 1a" panose="03050602040000000000" pitchFamily="66" charset="0"/>
              </a:rPr>
              <a:t>Write the story before they noticed the moon was a different shape. </a:t>
            </a:r>
          </a:p>
          <a:p>
            <a:endParaRPr lang="en-GB" sz="1600" dirty="0">
              <a:latin typeface="XCCW Joined 1a" panose="03050602040000000000" pitchFamily="66" charset="0"/>
            </a:endParaRPr>
          </a:p>
          <a:p>
            <a:r>
              <a:rPr lang="en-GB" sz="1600" dirty="0">
                <a:latin typeface="XCCW Joined 1a" panose="03050602040000000000" pitchFamily="66" charset="0"/>
              </a:rPr>
              <a:t>Imagine something woke the girls up, write an alternative image they could see out of the window. </a:t>
            </a:r>
          </a:p>
        </p:txBody>
      </p:sp>
      <p:pic>
        <p:nvPicPr>
          <p:cNvPr id="6" name="Picture 2" descr="image of the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4539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542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049453-966B-44E1-B41F-EB2FCA2C144E}"/>
              </a:ext>
            </a:extLst>
          </p:cNvPr>
          <p:cNvSpPr txBox="1"/>
          <p:nvPr/>
        </p:nvSpPr>
        <p:spPr>
          <a:xfrm>
            <a:off x="95250" y="112034"/>
            <a:ext cx="11753850" cy="5901808"/>
          </a:xfrm>
          <a:prstGeom prst="rect">
            <a:avLst/>
          </a:prstGeom>
          <a:noFill/>
        </p:spPr>
        <p:txBody>
          <a:bodyPr wrap="square">
            <a:spAutoFit/>
          </a:bodyPr>
          <a:lstStyle/>
          <a:p>
            <a:pPr>
              <a:lnSpc>
                <a:spcPct val="107000"/>
              </a:lnSpc>
              <a:spcBef>
                <a:spcPts val="2250"/>
              </a:spcBef>
              <a:spcAft>
                <a:spcPts val="1500"/>
              </a:spcAft>
            </a:pPr>
            <a:r>
              <a:rPr lang="en-GB" sz="2400" b="1" kern="1800" dirty="0">
                <a:effectLst/>
                <a:latin typeface="Times New Roman" panose="02020603050405020304" pitchFamily="18" charset="0"/>
                <a:ea typeface="Times New Roman" panose="02020603050405020304" pitchFamily="18" charset="0"/>
                <a:cs typeface="Times New Roman" panose="02020603050405020304" pitchFamily="18" charset="0"/>
              </a:rPr>
              <a:t>Why is palm oil so popular?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Palm oil has many advantages. It is the highest-yielding vegetable oil crop, which makes it very efficient, and very popular. It needs less than half the land required by other crops (such as sunflower, soybean or rapeseed) to produce the same amount of oil. This makes palm oil the least expensive vegetable oil in the world.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In most palm oil producing countries, including Nigeria, Thailand, Colombia, Ecuador, Papua New Guinea, Ivory Coast, and Brazil, palm oil trade has contributed significantly to economic growth and poverty reduction.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In Indonesia and Malaysia combined, approximately 4.5 million people earn a living from palm oil. Palm oil is a unique ingredient in many products because it has great cooking properties which are maintained even under high temperatures. It has a smooth and creamy texture and is odourless, making it a perfect ingredient for many recipes. It also has a natural preservative effect which extends the shelf life of food products.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250"/>
              </a:spcBef>
              <a:spcAft>
                <a:spcPts val="1500"/>
              </a:spcAft>
            </a:pPr>
            <a:r>
              <a:rPr lang="en-GB" sz="2400" b="1" kern="1800" dirty="0">
                <a:effectLst/>
                <a:latin typeface="Times New Roman" panose="02020603050405020304" pitchFamily="18" charset="0"/>
                <a:ea typeface="Times New Roman" panose="02020603050405020304" pitchFamily="18" charset="0"/>
                <a:cs typeface="Times New Roman" panose="02020603050405020304" pitchFamily="18" charset="0"/>
              </a:rPr>
              <a:t>What are the benefits of palm oil compared to other crops?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Oil palm is the most efficient among all oil crops, producing 4 to 10 times more oil per hectare in comparison. Economically, it is also the cheapest vegetable oil to be produced and is highly versatile. Although palm oil is quite often the focus of its many detractors, the fact is that if consumers stop using palm oil, industries will need to switch to alternative oil crops which are likely to cause 4 to 10 times more social and environmental damage, due to the increasing demand for vegetable oil but low yields produced by these other crops.</a:t>
            </a:r>
            <a:b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This is where sustainable palm oil plays a major role in lowering or eliminating environmental and social impacts while continuing to produce the world's most demanded and cost-effective vegetable oil.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8239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92FD6B-8051-43AD-B31D-9FE3BDA1537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49" y="0"/>
            <a:ext cx="5368925" cy="6831965"/>
          </a:xfrm>
          <a:prstGeom prst="rect">
            <a:avLst/>
          </a:prstGeom>
          <a:noFill/>
          <a:ln>
            <a:noFill/>
          </a:ln>
        </p:spPr>
      </p:pic>
      <p:sp>
        <p:nvSpPr>
          <p:cNvPr id="4" name="TextBox 3">
            <a:extLst>
              <a:ext uri="{FF2B5EF4-FFF2-40B4-BE49-F238E27FC236}">
                <a16:creationId xmlns:a16="http://schemas.microsoft.com/office/drawing/2014/main" id="{37C2F583-7193-47A9-A1D4-CF8141BB0F13}"/>
              </a:ext>
            </a:extLst>
          </p:cNvPr>
          <p:cNvSpPr txBox="1"/>
          <p:nvPr/>
        </p:nvSpPr>
        <p:spPr>
          <a:xfrm>
            <a:off x="5534025" y="293940"/>
            <a:ext cx="6096000" cy="6060570"/>
          </a:xfrm>
          <a:prstGeom prst="rect">
            <a:avLst/>
          </a:prstGeom>
          <a:noFill/>
        </p:spPr>
        <p:txBody>
          <a:bodyPr wrap="square">
            <a:spAutoFit/>
          </a:bodyPr>
          <a:lstStyle/>
          <a:p>
            <a:pPr fontAlgn="base">
              <a:lnSpc>
                <a:spcPct val="107000"/>
              </a:lnSpc>
              <a:spcAft>
                <a:spcPts val="800"/>
              </a:spcAft>
            </a:pPr>
            <a:r>
              <a:rPr lang="en-GB" sz="2800" b="1" dirty="0">
                <a:solidFill>
                  <a:srgbClr val="000000"/>
                </a:solidFill>
                <a:effectLst/>
                <a:latin typeface="inherit"/>
                <a:ea typeface="Times New Roman" panose="02020603050405020304" pitchFamily="18" charset="0"/>
                <a:cs typeface="Times New Roman" panose="02020603050405020304" pitchFamily="18" charset="0"/>
              </a:rPr>
              <a:t>1. Palm oil is cheap – and we’re using way too much of it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Palm oil is a vegetable oil – like sunflower or olive oil. It’s made from the fruit of oil palm trees – </a:t>
            </a:r>
            <a:r>
              <a:rPr lang="en-GB" sz="1800" i="1" dirty="0" err="1">
                <a:solidFill>
                  <a:srgbClr val="000000"/>
                </a:solidFill>
                <a:effectLst/>
                <a:latin typeface="inherit"/>
                <a:ea typeface="Times New Roman" panose="02020603050405020304" pitchFamily="18" charset="0"/>
                <a:cs typeface="Times New Roman" panose="02020603050405020304" pitchFamily="18" charset="0"/>
              </a:rPr>
              <a:t>Elaeis</a:t>
            </a:r>
            <a:r>
              <a:rPr lang="en-GB" sz="1800" i="1" dirty="0">
                <a:solidFill>
                  <a:srgbClr val="000000"/>
                </a:solidFill>
                <a:effectLst/>
                <a:latin typeface="inherit"/>
                <a:ea typeface="Times New Roman" panose="02020603050405020304" pitchFamily="18" charset="0"/>
                <a:cs typeface="Times New Roman" panose="02020603050405020304" pitchFamily="18" charset="0"/>
              </a:rPr>
              <a:t> </a:t>
            </a:r>
            <a:r>
              <a:rPr lang="en-GB" sz="1800" i="1" dirty="0" err="1">
                <a:solidFill>
                  <a:srgbClr val="000000"/>
                </a:solidFill>
                <a:effectLst/>
                <a:latin typeface="inherit"/>
                <a:ea typeface="Times New Roman" panose="02020603050405020304" pitchFamily="18" charset="0"/>
                <a:cs typeface="Times New Roman" panose="02020603050405020304" pitchFamily="18" charset="0"/>
              </a:rPr>
              <a:t>guineensis</a:t>
            </a:r>
            <a:r>
              <a:rPr lang="en-GB" sz="18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 which come from West Africa but were taken to Southeast Asia in the 1960s. Palm oil can be produced sustainably – but a lot of it isn’t.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1200"/>
              </a:spcBef>
              <a:spcAft>
                <a:spcPts val="800"/>
              </a:spcAft>
            </a:pPr>
            <a:r>
              <a:rPr lang="en-GB" sz="18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Palm oil is great for big food and cosmetics companies, because it’s cheap and versatile. It’s used in many of the things we use or eat every day: shampoo, bread, toothpaste, detergent and even snacks and chocolate bars.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1200"/>
              </a:spcBef>
              <a:spcAft>
                <a:spcPts val="800"/>
              </a:spcAft>
            </a:pPr>
            <a:r>
              <a:rPr lang="en-GB" sz="18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Not only do roughly half of the processed goods in the supermarket contain palm oil, but millions of tonnes of palm oil are going into the tanks of people’s cars. More than 50% of palm oil coming into Europe (but not the UK) is for biofuel.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450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8DED89-9100-4F7E-B631-A72793E4B836}"/>
              </a:ext>
            </a:extLst>
          </p:cNvPr>
          <p:cNvSpPr txBox="1"/>
          <p:nvPr/>
        </p:nvSpPr>
        <p:spPr>
          <a:xfrm>
            <a:off x="0" y="618133"/>
            <a:ext cx="6096000" cy="5621732"/>
          </a:xfrm>
          <a:prstGeom prst="rect">
            <a:avLst/>
          </a:prstGeom>
          <a:noFill/>
        </p:spPr>
        <p:txBody>
          <a:bodyPr wrap="square">
            <a:spAutoFit/>
          </a:bodyPr>
          <a:lstStyle/>
          <a:p>
            <a:pPr fontAlgn="base">
              <a:lnSpc>
                <a:spcPct val="107000"/>
              </a:lnSpc>
              <a:spcAft>
                <a:spcPts val="800"/>
              </a:spcAft>
            </a:pPr>
            <a:r>
              <a:rPr lang="en-GB" sz="2800" b="1" dirty="0">
                <a:solidFill>
                  <a:srgbClr val="000000"/>
                </a:solidFill>
                <a:effectLst/>
                <a:latin typeface="inherit"/>
                <a:ea typeface="Times New Roman" panose="02020603050405020304" pitchFamily="18" charset="0"/>
                <a:cs typeface="Times New Roman" panose="02020603050405020304" pitchFamily="18" charset="0"/>
              </a:rPr>
              <a:t>2. Palm oil is a major cause of forest destruction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1200"/>
              </a:spcBef>
              <a:spcAft>
                <a:spcPts val="800"/>
              </a:spcAft>
            </a:pPr>
            <a:r>
              <a:rPr lang="en-GB" sz="18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The palm oil industry has been a disaster for the world’s forests, wildlife and climate. Palm oil is mostly grown in Indonesia and Malaysia, two tropical countries with large areas of rainforest home to tigers, orangutans and other species that are found nowhere else on earth.</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1200"/>
              </a:spcBef>
              <a:spcAft>
                <a:spcPts val="800"/>
              </a:spcAft>
            </a:pPr>
            <a:r>
              <a:rPr lang="en-GB" sz="18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Palm oil companies have been destroying these rainforests because they want more land to grow oil palm trees.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1200"/>
              </a:spcBef>
              <a:spcAft>
                <a:spcPts val="800"/>
              </a:spcAft>
            </a:pPr>
            <a:r>
              <a:rPr lang="en-GB" sz="18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Around 24 million hectares of rainforest were destroyed in Indonesia between 1990 and 2015, according to official figures from the Indonesian government. That’s an area the size of the UK. Palm oil and paper companies are the main causes of this destruction.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C5E4E47-B0D8-4983-BA50-1CB441705C06}"/>
              </a:ext>
            </a:extLst>
          </p:cNvPr>
          <p:cNvSpPr txBox="1"/>
          <p:nvPr/>
        </p:nvSpPr>
        <p:spPr>
          <a:xfrm>
            <a:off x="6096000" y="516343"/>
            <a:ext cx="6096000" cy="5825313"/>
          </a:xfrm>
          <a:prstGeom prst="rect">
            <a:avLst/>
          </a:prstGeom>
          <a:noFill/>
        </p:spPr>
        <p:txBody>
          <a:bodyPr wrap="square">
            <a:spAutoFit/>
          </a:bodyPr>
          <a:lstStyle/>
          <a:p>
            <a:pPr fontAlgn="base">
              <a:lnSpc>
                <a:spcPct val="107000"/>
              </a:lnSpc>
              <a:spcAft>
                <a:spcPts val="800"/>
              </a:spcAft>
            </a:pPr>
            <a:r>
              <a:rPr lang="en-GB" sz="2400" b="1" dirty="0">
                <a:solidFill>
                  <a:srgbClr val="000000"/>
                </a:solidFill>
                <a:latin typeface="inherit"/>
                <a:ea typeface="Times New Roman" panose="02020603050405020304" pitchFamily="18" charset="0"/>
                <a:cs typeface="Times New Roman" panose="02020603050405020304" pitchFamily="18" charset="0"/>
              </a:rPr>
              <a:t>3</a:t>
            </a:r>
            <a:r>
              <a:rPr lang="en-GB" sz="2400" b="1" dirty="0">
                <a:solidFill>
                  <a:srgbClr val="000000"/>
                </a:solidFill>
                <a:effectLst/>
                <a:latin typeface="inherit"/>
                <a:ea typeface="Times New Roman" panose="02020603050405020304" pitchFamily="18" charset="0"/>
                <a:cs typeface="Times New Roman" panose="02020603050405020304" pitchFamily="18" charset="0"/>
              </a:rPr>
              <a:t>. ‘Certified sustainable’ palm oil is a con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1200"/>
              </a:spcBef>
              <a:spcAft>
                <a:spcPts val="800"/>
              </a:spcAft>
            </a:pPr>
            <a:r>
              <a:rPr lang="en-GB" sz="16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In 2004, the palm oil industry set up the Roundtable on Sustainable Palm Oil (RSPO). RSPO members have their palm oil ‘certified sustainable’ and brands using this palm oil get to claim that their palm oil is ‘sustainable’.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1200"/>
              </a:spcBef>
              <a:spcAft>
                <a:spcPts val="800"/>
              </a:spcAft>
            </a:pPr>
            <a:r>
              <a:rPr lang="en-GB" sz="16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Most supermarkets in the UK and many consumer brands like Nestlé and Mondelez use RSPO palm oil in their products.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6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But the RSPO is about as much use as a chocolate teapot. It took 14 years for the RSPO to ban its members from destroying forests – which it finally did in November 2018. It still hasn’t enforced this new rule – and RSPO members are </a:t>
            </a:r>
            <a:r>
              <a:rPr lang="en-GB" sz="1600" dirty="0">
                <a:solidFill>
                  <a:srgbClr val="0000FF"/>
                </a:solidFill>
                <a:effectLst/>
                <a:latin typeface="inherit"/>
                <a:ea typeface="Times New Roman" panose="02020603050405020304" pitchFamily="18" charset="0"/>
                <a:cs typeface="Times New Roman" panose="02020603050405020304" pitchFamily="18" charset="0"/>
                <a:hlinkClick r:id="rId2"/>
              </a:rPr>
              <a:t>still destroying forests</a:t>
            </a:r>
            <a:r>
              <a:rPr lang="en-GB" sz="16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and getting away with it.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ts val="1200"/>
              </a:spcBef>
              <a:spcAft>
                <a:spcPts val="800"/>
              </a:spcAft>
            </a:pPr>
            <a:r>
              <a:rPr lang="en-GB" sz="16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RSPO members were right at the centre of Indonesia’s 2015 forest fires crisis. This year, the fires returned – and roughly three-quarters of the fires linked to palm oil companies were on RSPO members’ land. This means that so-called ‘sustainable’ palm oil growers are – in some cases – at the forefront of Indonesia’s environmental crisis.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9611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646331"/>
          </a:xfrm>
          <a:prstGeom prst="rect">
            <a:avLst/>
          </a:prstGeom>
          <a:noFill/>
        </p:spPr>
        <p:txBody>
          <a:bodyPr wrap="square" rtlCol="0">
            <a:spAutoFit/>
          </a:bodyPr>
          <a:lstStyle/>
          <a:p>
            <a:r>
              <a:rPr lang="en-GB" b="1" u="sng" dirty="0">
                <a:latin typeface="Comic Sans MS" panose="030F0702030302020204" pitchFamily="66" charset="0"/>
              </a:rPr>
              <a:t>Maths:</a:t>
            </a:r>
          </a:p>
          <a:p>
            <a:r>
              <a:rPr lang="en-GB" b="1" u="sng" dirty="0">
                <a:latin typeface="Comic Sans MS" panose="030F0702030302020204" pitchFamily="66" charset="0"/>
              </a:rPr>
              <a:t>Objective: To use a formal method for short multiplication.  </a:t>
            </a:r>
          </a:p>
        </p:txBody>
      </p:sp>
      <p:pic>
        <p:nvPicPr>
          <p:cNvPr id="5" name="Picture 4">
            <a:extLst>
              <a:ext uri="{FF2B5EF4-FFF2-40B4-BE49-F238E27FC236}">
                <a16:creationId xmlns:a16="http://schemas.microsoft.com/office/drawing/2014/main" id="{ECF5B194-8E5E-41DB-817C-51F1328BA19F}"/>
              </a:ext>
            </a:extLst>
          </p:cNvPr>
          <p:cNvPicPr>
            <a:picLocks noChangeAspect="1"/>
          </p:cNvPicPr>
          <p:nvPr/>
        </p:nvPicPr>
        <p:blipFill>
          <a:blip r:embed="rId2"/>
          <a:stretch>
            <a:fillRect/>
          </a:stretch>
        </p:blipFill>
        <p:spPr>
          <a:xfrm>
            <a:off x="152400" y="909637"/>
            <a:ext cx="6086475" cy="4167187"/>
          </a:xfrm>
          <a:prstGeom prst="rect">
            <a:avLst/>
          </a:prstGeom>
        </p:spPr>
      </p:pic>
      <p:sp>
        <p:nvSpPr>
          <p:cNvPr id="9" name="TextBox 8">
            <a:extLst>
              <a:ext uri="{FF2B5EF4-FFF2-40B4-BE49-F238E27FC236}">
                <a16:creationId xmlns:a16="http://schemas.microsoft.com/office/drawing/2014/main" id="{B3A4B600-3388-42E5-8907-F08375C51075}"/>
              </a:ext>
            </a:extLst>
          </p:cNvPr>
          <p:cNvSpPr txBox="1"/>
          <p:nvPr/>
        </p:nvSpPr>
        <p:spPr>
          <a:xfrm>
            <a:off x="219075" y="5209698"/>
            <a:ext cx="6191250" cy="1200329"/>
          </a:xfrm>
          <a:prstGeom prst="rect">
            <a:avLst/>
          </a:prstGeom>
          <a:noFill/>
        </p:spPr>
        <p:txBody>
          <a:bodyPr wrap="square" rtlCol="0">
            <a:spAutoFit/>
          </a:bodyPr>
          <a:lstStyle/>
          <a:p>
            <a:r>
              <a:rPr lang="en-GB" dirty="0">
                <a:latin typeface="Comic Sans MS" panose="030F0702030302020204" pitchFamily="66" charset="0"/>
              </a:rPr>
              <a:t>The children have been using the method above this week. Complete as many questions on the next slide as you can. </a:t>
            </a:r>
          </a:p>
          <a:p>
            <a:r>
              <a:rPr lang="en-GB" dirty="0">
                <a:latin typeface="Comic Sans MS" panose="030F0702030302020204" pitchFamily="66" charset="0"/>
              </a:rPr>
              <a:t>Use the times tables chart on this slide to support you. </a:t>
            </a:r>
          </a:p>
        </p:txBody>
      </p:sp>
      <p:pic>
        <p:nvPicPr>
          <p:cNvPr id="10" name="Picture 9">
            <a:extLst>
              <a:ext uri="{FF2B5EF4-FFF2-40B4-BE49-F238E27FC236}">
                <a16:creationId xmlns:a16="http://schemas.microsoft.com/office/drawing/2014/main" id="{F2BB2282-9D7B-4EB2-8DA2-77859CE72101}"/>
              </a:ext>
            </a:extLst>
          </p:cNvPr>
          <p:cNvPicPr>
            <a:picLocks noChangeAspect="1"/>
          </p:cNvPicPr>
          <p:nvPr/>
        </p:nvPicPr>
        <p:blipFill>
          <a:blip r:embed="rId3"/>
          <a:stretch>
            <a:fillRect/>
          </a:stretch>
        </p:blipFill>
        <p:spPr>
          <a:xfrm>
            <a:off x="6518266" y="909637"/>
            <a:ext cx="5143667" cy="5124450"/>
          </a:xfrm>
          <a:prstGeom prst="rect">
            <a:avLst/>
          </a:prstGeom>
        </p:spPr>
      </p:pic>
    </p:spTree>
    <p:extLst>
      <p:ext uri="{BB962C8B-B14F-4D97-AF65-F5344CB8AC3E}">
        <p14:creationId xmlns:p14="http://schemas.microsoft.com/office/powerpoint/2010/main" val="3136381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A64CE7-C131-4BD7-A4A6-FD336191F9B3}"/>
              </a:ext>
            </a:extLst>
          </p:cNvPr>
          <p:cNvPicPr>
            <a:picLocks noChangeAspect="1"/>
          </p:cNvPicPr>
          <p:nvPr/>
        </p:nvPicPr>
        <p:blipFill rotWithShape="1">
          <a:blip r:embed="rId2"/>
          <a:srcRect b="21497"/>
          <a:stretch/>
        </p:blipFill>
        <p:spPr>
          <a:xfrm>
            <a:off x="204787" y="100013"/>
            <a:ext cx="5438775" cy="4643438"/>
          </a:xfrm>
          <a:prstGeom prst="rect">
            <a:avLst/>
          </a:prstGeom>
        </p:spPr>
      </p:pic>
      <p:cxnSp>
        <p:nvCxnSpPr>
          <p:cNvPr id="8" name="Straight Connector 7">
            <a:extLst>
              <a:ext uri="{FF2B5EF4-FFF2-40B4-BE49-F238E27FC236}">
                <a16:creationId xmlns:a16="http://schemas.microsoft.com/office/drawing/2014/main" id="{90846869-E65B-457C-8463-D54073B6A8E7}"/>
              </a:ext>
            </a:extLst>
          </p:cNvPr>
          <p:cNvCxnSpPr/>
          <p:nvPr/>
        </p:nvCxnSpPr>
        <p:spPr>
          <a:xfrm>
            <a:off x="5953125"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150336F-0BE5-4259-A395-3092173B6122}"/>
              </a:ext>
            </a:extLst>
          </p:cNvPr>
          <p:cNvSpPr txBox="1"/>
          <p:nvPr/>
        </p:nvSpPr>
        <p:spPr>
          <a:xfrm>
            <a:off x="481020" y="4729162"/>
            <a:ext cx="4886308" cy="369332"/>
          </a:xfrm>
          <a:prstGeom prst="rect">
            <a:avLst/>
          </a:prstGeom>
          <a:noFill/>
        </p:spPr>
        <p:txBody>
          <a:bodyPr wrap="square" rtlCol="0">
            <a:spAutoFit/>
          </a:bodyPr>
          <a:lstStyle/>
          <a:p>
            <a:pPr algn="ctr"/>
            <a:r>
              <a:rPr lang="en-GB" b="1" dirty="0">
                <a:solidFill>
                  <a:srgbClr val="FF0000"/>
                </a:solidFill>
              </a:rPr>
              <a:t>1 STAR</a:t>
            </a:r>
          </a:p>
        </p:txBody>
      </p:sp>
      <p:sp>
        <p:nvSpPr>
          <p:cNvPr id="10" name="TextBox 9">
            <a:extLst>
              <a:ext uri="{FF2B5EF4-FFF2-40B4-BE49-F238E27FC236}">
                <a16:creationId xmlns:a16="http://schemas.microsoft.com/office/drawing/2014/main" id="{7AC2B9B6-F395-4C4B-85F7-684656E8CA76}"/>
              </a:ext>
            </a:extLst>
          </p:cNvPr>
          <p:cNvSpPr txBox="1"/>
          <p:nvPr/>
        </p:nvSpPr>
        <p:spPr>
          <a:xfrm>
            <a:off x="6238876" y="6015037"/>
            <a:ext cx="4886308" cy="369332"/>
          </a:xfrm>
          <a:prstGeom prst="rect">
            <a:avLst/>
          </a:prstGeom>
          <a:noFill/>
        </p:spPr>
        <p:txBody>
          <a:bodyPr wrap="square" rtlCol="0">
            <a:spAutoFit/>
          </a:bodyPr>
          <a:lstStyle/>
          <a:p>
            <a:pPr algn="ctr"/>
            <a:r>
              <a:rPr lang="en-GB" b="1" dirty="0">
                <a:solidFill>
                  <a:srgbClr val="FF0000"/>
                </a:solidFill>
              </a:rPr>
              <a:t>2 STAR</a:t>
            </a:r>
          </a:p>
        </p:txBody>
      </p:sp>
      <p:sp>
        <p:nvSpPr>
          <p:cNvPr id="11" name="Rectangle 10">
            <a:extLst>
              <a:ext uri="{FF2B5EF4-FFF2-40B4-BE49-F238E27FC236}">
                <a16:creationId xmlns:a16="http://schemas.microsoft.com/office/drawing/2014/main" id="{DF610B0C-B876-4B30-8A9E-F106A7669C63}"/>
              </a:ext>
            </a:extLst>
          </p:cNvPr>
          <p:cNvSpPr/>
          <p:nvPr/>
        </p:nvSpPr>
        <p:spPr>
          <a:xfrm>
            <a:off x="457200" y="238125"/>
            <a:ext cx="285750"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F309B2E-AAB5-4AF0-84CD-7239793E3975}"/>
              </a:ext>
            </a:extLst>
          </p:cNvPr>
          <p:cNvSpPr/>
          <p:nvPr/>
        </p:nvSpPr>
        <p:spPr>
          <a:xfrm>
            <a:off x="1838325" y="228600"/>
            <a:ext cx="285750"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0C069EF-7D35-4093-903C-785D73E01B18}"/>
              </a:ext>
            </a:extLst>
          </p:cNvPr>
          <p:cNvSpPr/>
          <p:nvPr/>
        </p:nvSpPr>
        <p:spPr>
          <a:xfrm>
            <a:off x="3267075" y="228600"/>
            <a:ext cx="285750"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CA43DFB-83D1-4E7D-975F-711E23D2F061}"/>
              </a:ext>
            </a:extLst>
          </p:cNvPr>
          <p:cNvSpPr/>
          <p:nvPr/>
        </p:nvSpPr>
        <p:spPr>
          <a:xfrm>
            <a:off x="4695825" y="228600"/>
            <a:ext cx="285750"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1803B89-8797-45BF-B2DB-4E0E95EF386B}"/>
              </a:ext>
            </a:extLst>
          </p:cNvPr>
          <p:cNvSpPr/>
          <p:nvPr/>
        </p:nvSpPr>
        <p:spPr>
          <a:xfrm>
            <a:off x="4695825" y="1762125"/>
            <a:ext cx="285750"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7C734E7-6AA4-4298-A3FA-8B4CF1F61274}"/>
              </a:ext>
            </a:extLst>
          </p:cNvPr>
          <p:cNvSpPr/>
          <p:nvPr/>
        </p:nvSpPr>
        <p:spPr>
          <a:xfrm>
            <a:off x="3314700" y="1790700"/>
            <a:ext cx="285750"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1C2800B-328D-4E53-B03F-76AF41741012}"/>
              </a:ext>
            </a:extLst>
          </p:cNvPr>
          <p:cNvSpPr/>
          <p:nvPr/>
        </p:nvSpPr>
        <p:spPr>
          <a:xfrm>
            <a:off x="1847850" y="1819275"/>
            <a:ext cx="285750"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936BFCF-4274-4F95-A18D-CAED5F5DB6D5}"/>
              </a:ext>
            </a:extLst>
          </p:cNvPr>
          <p:cNvSpPr/>
          <p:nvPr/>
        </p:nvSpPr>
        <p:spPr>
          <a:xfrm>
            <a:off x="457200" y="1819275"/>
            <a:ext cx="285750"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1E1B837-9B54-45EC-98A5-8CA2C06B3D12}"/>
              </a:ext>
            </a:extLst>
          </p:cNvPr>
          <p:cNvSpPr/>
          <p:nvPr/>
        </p:nvSpPr>
        <p:spPr>
          <a:xfrm>
            <a:off x="428625" y="3390900"/>
            <a:ext cx="285750"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84DD574-BD18-4A56-9DB0-30C48553480D}"/>
              </a:ext>
            </a:extLst>
          </p:cNvPr>
          <p:cNvSpPr/>
          <p:nvPr/>
        </p:nvSpPr>
        <p:spPr>
          <a:xfrm>
            <a:off x="1838325" y="3375541"/>
            <a:ext cx="285750"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EF2015D-7E0F-41CD-954F-5F24E9F689C1}"/>
              </a:ext>
            </a:extLst>
          </p:cNvPr>
          <p:cNvSpPr/>
          <p:nvPr/>
        </p:nvSpPr>
        <p:spPr>
          <a:xfrm>
            <a:off x="3267075" y="3429000"/>
            <a:ext cx="285750"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06EB886-5932-4F72-996D-AC678D4FC85F}"/>
              </a:ext>
            </a:extLst>
          </p:cNvPr>
          <p:cNvSpPr/>
          <p:nvPr/>
        </p:nvSpPr>
        <p:spPr>
          <a:xfrm>
            <a:off x="4695825" y="3429000"/>
            <a:ext cx="285750"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252A41AA-DB33-46F5-BA79-660665F11A61}"/>
              </a:ext>
            </a:extLst>
          </p:cNvPr>
          <p:cNvPicPr>
            <a:picLocks noChangeAspect="1"/>
          </p:cNvPicPr>
          <p:nvPr/>
        </p:nvPicPr>
        <p:blipFill>
          <a:blip r:embed="rId3"/>
          <a:stretch>
            <a:fillRect/>
          </a:stretch>
        </p:blipFill>
        <p:spPr>
          <a:xfrm>
            <a:off x="6286500" y="147637"/>
            <a:ext cx="5476875" cy="5819775"/>
          </a:xfrm>
          <a:prstGeom prst="rect">
            <a:avLst/>
          </a:prstGeom>
        </p:spPr>
      </p:pic>
    </p:spTree>
    <p:extLst>
      <p:ext uri="{BB962C8B-B14F-4D97-AF65-F5344CB8AC3E}">
        <p14:creationId xmlns:p14="http://schemas.microsoft.com/office/powerpoint/2010/main" val="149483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0846869-E65B-457C-8463-D54073B6A8E7}"/>
              </a:ext>
            </a:extLst>
          </p:cNvPr>
          <p:cNvCxnSpPr/>
          <p:nvPr/>
        </p:nvCxnSpPr>
        <p:spPr>
          <a:xfrm>
            <a:off x="5953125"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150336F-0BE5-4259-A395-3092173B6122}"/>
              </a:ext>
            </a:extLst>
          </p:cNvPr>
          <p:cNvSpPr txBox="1"/>
          <p:nvPr/>
        </p:nvSpPr>
        <p:spPr>
          <a:xfrm>
            <a:off x="485775" y="6016109"/>
            <a:ext cx="4886308" cy="369332"/>
          </a:xfrm>
          <a:prstGeom prst="rect">
            <a:avLst/>
          </a:prstGeom>
          <a:noFill/>
        </p:spPr>
        <p:txBody>
          <a:bodyPr wrap="square" rtlCol="0">
            <a:spAutoFit/>
          </a:bodyPr>
          <a:lstStyle/>
          <a:p>
            <a:pPr algn="ctr"/>
            <a:r>
              <a:rPr lang="en-GB" b="1" dirty="0">
                <a:solidFill>
                  <a:srgbClr val="FF0000"/>
                </a:solidFill>
              </a:rPr>
              <a:t>3 STAR</a:t>
            </a:r>
          </a:p>
        </p:txBody>
      </p:sp>
      <p:sp>
        <p:nvSpPr>
          <p:cNvPr id="10" name="TextBox 9">
            <a:extLst>
              <a:ext uri="{FF2B5EF4-FFF2-40B4-BE49-F238E27FC236}">
                <a16:creationId xmlns:a16="http://schemas.microsoft.com/office/drawing/2014/main" id="{7AC2B9B6-F395-4C4B-85F7-684656E8CA76}"/>
              </a:ext>
            </a:extLst>
          </p:cNvPr>
          <p:cNvSpPr txBox="1"/>
          <p:nvPr/>
        </p:nvSpPr>
        <p:spPr>
          <a:xfrm>
            <a:off x="6238876" y="6015037"/>
            <a:ext cx="4886308" cy="369332"/>
          </a:xfrm>
          <a:prstGeom prst="rect">
            <a:avLst/>
          </a:prstGeom>
          <a:noFill/>
        </p:spPr>
        <p:txBody>
          <a:bodyPr wrap="square" rtlCol="0">
            <a:spAutoFit/>
          </a:bodyPr>
          <a:lstStyle/>
          <a:p>
            <a:pPr algn="ctr"/>
            <a:r>
              <a:rPr lang="en-GB" b="1" dirty="0">
                <a:solidFill>
                  <a:srgbClr val="FF0000"/>
                </a:solidFill>
              </a:rPr>
              <a:t>3 STAR CHALLENGE</a:t>
            </a:r>
          </a:p>
        </p:txBody>
      </p:sp>
      <p:pic>
        <p:nvPicPr>
          <p:cNvPr id="2" name="Picture 1">
            <a:extLst>
              <a:ext uri="{FF2B5EF4-FFF2-40B4-BE49-F238E27FC236}">
                <a16:creationId xmlns:a16="http://schemas.microsoft.com/office/drawing/2014/main" id="{5AB280C5-F118-43EE-9A2E-14C4B48CC087}"/>
              </a:ext>
            </a:extLst>
          </p:cNvPr>
          <p:cNvPicPr>
            <a:picLocks noChangeAspect="1"/>
          </p:cNvPicPr>
          <p:nvPr/>
        </p:nvPicPr>
        <p:blipFill>
          <a:blip r:embed="rId2"/>
          <a:stretch>
            <a:fillRect/>
          </a:stretch>
        </p:blipFill>
        <p:spPr>
          <a:xfrm>
            <a:off x="280987" y="185737"/>
            <a:ext cx="5457825" cy="5829300"/>
          </a:xfrm>
          <a:prstGeom prst="rect">
            <a:avLst/>
          </a:prstGeom>
        </p:spPr>
      </p:pic>
      <p:pic>
        <p:nvPicPr>
          <p:cNvPr id="3" name="Picture 2">
            <a:extLst>
              <a:ext uri="{FF2B5EF4-FFF2-40B4-BE49-F238E27FC236}">
                <a16:creationId xmlns:a16="http://schemas.microsoft.com/office/drawing/2014/main" id="{7842E2F5-4A42-4956-BF8A-03C07A8795A2}"/>
              </a:ext>
            </a:extLst>
          </p:cNvPr>
          <p:cNvPicPr>
            <a:picLocks noChangeAspect="1"/>
          </p:cNvPicPr>
          <p:nvPr/>
        </p:nvPicPr>
        <p:blipFill>
          <a:blip r:embed="rId3"/>
          <a:stretch>
            <a:fillRect/>
          </a:stretch>
        </p:blipFill>
        <p:spPr>
          <a:xfrm>
            <a:off x="6167439" y="714374"/>
            <a:ext cx="5968841" cy="4314825"/>
          </a:xfrm>
          <a:prstGeom prst="rect">
            <a:avLst/>
          </a:prstGeom>
        </p:spPr>
      </p:pic>
    </p:spTree>
    <p:extLst>
      <p:ext uri="{BB962C8B-B14F-4D97-AF65-F5344CB8AC3E}">
        <p14:creationId xmlns:p14="http://schemas.microsoft.com/office/powerpoint/2010/main" val="2607325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646331"/>
          </a:xfrm>
          <a:prstGeom prst="rect">
            <a:avLst/>
          </a:prstGeom>
          <a:noFill/>
        </p:spPr>
        <p:txBody>
          <a:bodyPr wrap="square" rtlCol="0">
            <a:spAutoFit/>
          </a:bodyPr>
          <a:lstStyle/>
          <a:p>
            <a:r>
              <a:rPr lang="en-GB" b="1" u="sng" dirty="0">
                <a:latin typeface="Comic Sans MS" panose="030F0702030302020204" pitchFamily="66" charset="0"/>
              </a:rPr>
              <a:t>Reading: Read the Chapter… Into Ethiopia.</a:t>
            </a:r>
          </a:p>
          <a:p>
            <a:r>
              <a:rPr lang="en-GB" b="1" dirty="0">
                <a:solidFill>
                  <a:srgbClr val="FF0000"/>
                </a:solidFill>
                <a:latin typeface="Comic Sans MS" panose="030F0702030302020204" pitchFamily="66" charset="0"/>
              </a:rPr>
              <a:t>Objective: To write a diary entry. </a:t>
            </a:r>
          </a:p>
        </p:txBody>
      </p:sp>
      <p:sp>
        <p:nvSpPr>
          <p:cNvPr id="5" name="Content Placeholder 2">
            <a:extLst>
              <a:ext uri="{FF2B5EF4-FFF2-40B4-BE49-F238E27FC236}">
                <a16:creationId xmlns:a16="http://schemas.microsoft.com/office/drawing/2014/main" id="{D66E8C54-2017-4A85-BC04-E10F9FE60CE8}"/>
              </a:ext>
            </a:extLst>
          </p:cNvPr>
          <p:cNvSpPr txBox="1">
            <a:spLocks/>
          </p:cNvSpPr>
          <p:nvPr/>
        </p:nvSpPr>
        <p:spPr>
          <a:xfrm>
            <a:off x="6438900" y="968375"/>
            <a:ext cx="5753100" cy="523240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u="sng" dirty="0">
                <a:latin typeface="Comic Sans MS" panose="030F0702030302020204" pitchFamily="66" charset="0"/>
              </a:rPr>
              <a:t>Task 2…</a:t>
            </a:r>
          </a:p>
          <a:p>
            <a:pPr marL="0" indent="0">
              <a:buFont typeface="Arial" panose="020B0604020202020204" pitchFamily="34" charset="0"/>
              <a:buNone/>
            </a:pPr>
            <a:r>
              <a:rPr lang="en-GB" sz="2000" dirty="0">
                <a:latin typeface="Comic Sans MS" panose="030F0702030302020204" pitchFamily="66" charset="0"/>
              </a:rPr>
              <a:t>After every day, Tom writes a diary to explain what he has done that day. </a:t>
            </a:r>
          </a:p>
          <a:p>
            <a:pPr marL="0" indent="0">
              <a:buFont typeface="Arial" panose="020B0604020202020204" pitchFamily="34" charset="0"/>
              <a:buNone/>
            </a:pPr>
            <a:r>
              <a:rPr lang="en-GB" sz="2000" dirty="0">
                <a:latin typeface="Comic Sans MS" panose="030F0702030302020204" pitchFamily="66" charset="0"/>
              </a:rPr>
              <a:t>Tom didn’t include a diary for his time in Ethiopia. </a:t>
            </a:r>
          </a:p>
          <a:p>
            <a:pPr marL="0" indent="0">
              <a:buFont typeface="Arial" panose="020B0604020202020204" pitchFamily="34" charset="0"/>
              <a:buNone/>
            </a:pPr>
            <a:endParaRPr lang="en-GB" sz="2000" dirty="0">
              <a:latin typeface="Comic Sans MS" panose="030F0702030302020204" pitchFamily="66" charset="0"/>
            </a:endParaRPr>
          </a:p>
          <a:p>
            <a:pPr marL="0" indent="0">
              <a:buFont typeface="Arial" panose="020B0604020202020204" pitchFamily="34" charset="0"/>
              <a:buNone/>
            </a:pPr>
            <a:r>
              <a:rPr lang="en-GB" sz="2000" dirty="0">
                <a:latin typeface="Comic Sans MS" panose="030F0702030302020204" pitchFamily="66" charset="0"/>
              </a:rPr>
              <a:t>2/3* - Write a diary using the chapter for your ideas. Look at the poster for some support on what you need to include. </a:t>
            </a:r>
          </a:p>
          <a:p>
            <a:pPr marL="0" indent="0">
              <a:buFont typeface="Arial" panose="020B0604020202020204" pitchFamily="34" charset="0"/>
              <a:buNone/>
            </a:pPr>
            <a:r>
              <a:rPr lang="en-GB" sz="2000" dirty="0">
                <a:latin typeface="Comic Sans MS" panose="030F0702030302020204" pitchFamily="66" charset="0"/>
              </a:rPr>
              <a:t>3 Stars – Aim for 3 paragraphs </a:t>
            </a:r>
          </a:p>
          <a:p>
            <a:pPr marL="0" indent="0">
              <a:buFont typeface="Arial" panose="020B0604020202020204" pitchFamily="34" charset="0"/>
              <a:buNone/>
            </a:pPr>
            <a:r>
              <a:rPr lang="en-GB" sz="2000" dirty="0">
                <a:latin typeface="Comic Sans MS" panose="030F0702030302020204" pitchFamily="66" charset="0"/>
              </a:rPr>
              <a:t>2 Stars – Aim for 2-3 paragraphs. </a:t>
            </a:r>
          </a:p>
          <a:p>
            <a:pPr marL="0" indent="0">
              <a:buFont typeface="Arial" panose="020B0604020202020204" pitchFamily="34" charset="0"/>
              <a:buNone/>
            </a:pPr>
            <a:endParaRPr lang="en-GB" sz="2000" dirty="0">
              <a:latin typeface="Comic Sans MS" panose="030F0702030302020204" pitchFamily="66" charset="0"/>
            </a:endParaRPr>
          </a:p>
          <a:p>
            <a:pPr marL="0" indent="0">
              <a:buFont typeface="Arial" panose="020B0604020202020204" pitchFamily="34" charset="0"/>
              <a:buNone/>
            </a:pPr>
            <a:r>
              <a:rPr lang="en-GB" sz="2000" dirty="0">
                <a:latin typeface="Comic Sans MS" panose="030F0702030302020204" pitchFamily="66" charset="0"/>
              </a:rPr>
              <a:t>1* - Use the diary scaffold to complete your own diary for Ethiopia. </a:t>
            </a:r>
          </a:p>
          <a:p>
            <a:pPr marL="0" indent="0">
              <a:buFont typeface="Arial" panose="020B0604020202020204" pitchFamily="34" charset="0"/>
              <a:buNone/>
            </a:pPr>
            <a:endParaRPr lang="en-GB" sz="2000" dirty="0">
              <a:latin typeface="Comic Sans MS" panose="030F0702030302020204" pitchFamily="66" charset="0"/>
            </a:endParaRPr>
          </a:p>
          <a:p>
            <a:pPr marL="0" indent="0">
              <a:buFont typeface="Arial" panose="020B0604020202020204" pitchFamily="34" charset="0"/>
              <a:buNone/>
            </a:pPr>
            <a:r>
              <a:rPr lang="en-GB" sz="2000" b="1" dirty="0">
                <a:solidFill>
                  <a:srgbClr val="7030A0"/>
                </a:solidFill>
                <a:latin typeface="Comic Sans MS" panose="030F0702030302020204" pitchFamily="66" charset="0"/>
              </a:rPr>
              <a:t>All – Remember, you are Tom!</a:t>
            </a:r>
          </a:p>
          <a:p>
            <a:pPr marL="0" indent="0">
              <a:buNone/>
            </a:pPr>
            <a:endParaRPr lang="en-GB" sz="2000" dirty="0">
              <a:latin typeface="Comic Sans MS" panose="030F0702030302020204" pitchFamily="66" charset="0"/>
            </a:endParaRPr>
          </a:p>
          <a:p>
            <a:pPr marL="0" indent="0">
              <a:buNone/>
            </a:pPr>
            <a:endParaRPr lang="en-GB" sz="2000" dirty="0">
              <a:latin typeface="Comic Sans MS" panose="030F0702030302020204" pitchFamily="66" charset="0"/>
            </a:endParaRPr>
          </a:p>
          <a:p>
            <a:pPr marL="0" indent="0">
              <a:buFont typeface="Arial" panose="020B0604020202020204" pitchFamily="34" charset="0"/>
              <a:buNone/>
            </a:pPr>
            <a:endParaRPr lang="en-GB" u="sng" dirty="0">
              <a:latin typeface="XCCW Joined 1a" panose="03050602040000000000" pitchFamily="66" charset="0"/>
            </a:endParaRPr>
          </a:p>
        </p:txBody>
      </p:sp>
      <p:sp>
        <p:nvSpPr>
          <p:cNvPr id="6" name="TextBox 5">
            <a:extLst>
              <a:ext uri="{FF2B5EF4-FFF2-40B4-BE49-F238E27FC236}">
                <a16:creationId xmlns:a16="http://schemas.microsoft.com/office/drawing/2014/main" id="{7F822D7E-EDF6-47FC-8463-B23CA8E29423}"/>
              </a:ext>
            </a:extLst>
          </p:cNvPr>
          <p:cNvSpPr txBox="1"/>
          <p:nvPr/>
        </p:nvSpPr>
        <p:spPr>
          <a:xfrm>
            <a:off x="361949" y="1050410"/>
            <a:ext cx="3476625" cy="707886"/>
          </a:xfrm>
          <a:prstGeom prst="rect">
            <a:avLst/>
          </a:prstGeom>
          <a:noFill/>
        </p:spPr>
        <p:txBody>
          <a:bodyPr wrap="square" rtlCol="0">
            <a:spAutoFit/>
          </a:bodyPr>
          <a:lstStyle/>
          <a:p>
            <a:r>
              <a:rPr lang="en-GB" sz="2000" u="sng" dirty="0">
                <a:latin typeface="Comic Sans MS" panose="030F0702030302020204" pitchFamily="66" charset="0"/>
              </a:rPr>
              <a:t>Task 1…</a:t>
            </a:r>
            <a:r>
              <a:rPr lang="en-GB" sz="2000" dirty="0">
                <a:latin typeface="Comic Sans MS" panose="030F0702030302020204" pitchFamily="66" charset="0"/>
              </a:rPr>
              <a:t>  Answer the following questions. </a:t>
            </a:r>
          </a:p>
        </p:txBody>
      </p:sp>
      <p:pic>
        <p:nvPicPr>
          <p:cNvPr id="4" name="Picture 3">
            <a:extLst>
              <a:ext uri="{FF2B5EF4-FFF2-40B4-BE49-F238E27FC236}">
                <a16:creationId xmlns:a16="http://schemas.microsoft.com/office/drawing/2014/main" id="{15D0F05C-29B5-4494-A2D3-714D9D7C193A}"/>
              </a:ext>
            </a:extLst>
          </p:cNvPr>
          <p:cNvPicPr>
            <a:picLocks noChangeAspect="1"/>
          </p:cNvPicPr>
          <p:nvPr/>
        </p:nvPicPr>
        <p:blipFill>
          <a:blip r:embed="rId2"/>
          <a:stretch>
            <a:fillRect/>
          </a:stretch>
        </p:blipFill>
        <p:spPr>
          <a:xfrm>
            <a:off x="66675" y="1994615"/>
            <a:ext cx="6029325" cy="3348910"/>
          </a:xfrm>
          <a:prstGeom prst="rect">
            <a:avLst/>
          </a:prstGeom>
        </p:spPr>
      </p:pic>
    </p:spTree>
    <p:extLst>
      <p:ext uri="{BB962C8B-B14F-4D97-AF65-F5344CB8AC3E}">
        <p14:creationId xmlns:p14="http://schemas.microsoft.com/office/powerpoint/2010/main" val="421005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A89458-48F3-4805-A7B0-F8A703EFF096}"/>
              </a:ext>
            </a:extLst>
          </p:cNvPr>
          <p:cNvPicPr>
            <a:picLocks noChangeAspect="1"/>
          </p:cNvPicPr>
          <p:nvPr/>
        </p:nvPicPr>
        <p:blipFill>
          <a:blip r:embed="rId2"/>
          <a:stretch>
            <a:fillRect/>
          </a:stretch>
        </p:blipFill>
        <p:spPr>
          <a:xfrm>
            <a:off x="6543677" y="318562"/>
            <a:ext cx="5029417" cy="6001051"/>
          </a:xfrm>
          <a:prstGeom prst="rect">
            <a:avLst/>
          </a:prstGeom>
        </p:spPr>
      </p:pic>
      <p:sp>
        <p:nvSpPr>
          <p:cNvPr id="4" name="TextBox 3">
            <a:extLst>
              <a:ext uri="{FF2B5EF4-FFF2-40B4-BE49-F238E27FC236}">
                <a16:creationId xmlns:a16="http://schemas.microsoft.com/office/drawing/2014/main" id="{2ADE8615-9284-4B1C-A5FD-020A271E17F5}"/>
              </a:ext>
            </a:extLst>
          </p:cNvPr>
          <p:cNvSpPr txBox="1"/>
          <p:nvPr/>
        </p:nvSpPr>
        <p:spPr>
          <a:xfrm>
            <a:off x="309513" y="1426262"/>
            <a:ext cx="6140918" cy="378565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GB" sz="2400" dirty="0">
                <a:solidFill>
                  <a:prstClr val="black"/>
                </a:solidFill>
                <a:latin typeface="Comic Sans MS" panose="030F0702030302020204" pitchFamily="66" charset="0"/>
              </a:rPr>
              <a:t>Dear Diary, </a:t>
            </a:r>
          </a:p>
          <a:p>
            <a:pPr marR="0" lvl="0" algn="l" defTabSz="914400" rtl="0" eaLnBrk="1" fontAlgn="auto" latinLnBrk="0" hangingPunct="1">
              <a:lnSpc>
                <a:spcPct val="100000"/>
              </a:lnSpc>
              <a:spcBef>
                <a:spcPts val="0"/>
              </a:spcBef>
              <a:spcAft>
                <a:spcPts val="0"/>
              </a:spcAft>
              <a:buClrTx/>
              <a:buSzTx/>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ndParaRPr>
          </a:p>
          <a:p>
            <a:pPr marR="0" lvl="0" algn="l" defTabSz="914400" rtl="0" eaLnBrk="1" fontAlgn="auto" latinLnBrk="0" hangingPunct="1">
              <a:lnSpc>
                <a:spcPct val="100000"/>
              </a:lnSpc>
              <a:spcBef>
                <a:spcPts val="0"/>
              </a:spcBef>
              <a:spcAft>
                <a:spcPts val="0"/>
              </a:spcAft>
              <a:buClrTx/>
              <a:buSzTx/>
              <a:tabLst/>
              <a:defRPr/>
            </a:pPr>
            <a:r>
              <a:rPr lang="en-GB" sz="2400" dirty="0">
                <a:solidFill>
                  <a:prstClr val="black"/>
                </a:solidFill>
                <a:latin typeface="Comic Sans MS" panose="030F0702030302020204" pitchFamily="66" charset="0"/>
              </a:rPr>
              <a:t>I made it to Ethiopia! What a beautiful place… I am almost at the end of Africa. I cannot believe that I made it this far. I was upset today because I really miss my family. Surprisingly, the children of Ethiopia don’t speak English and I don’t speak Amharic. This made trying to ask for anything really difficult. </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ndParaRPr>
          </a:p>
        </p:txBody>
      </p:sp>
      <p:sp>
        <p:nvSpPr>
          <p:cNvPr id="5" name="TextBox 4">
            <a:extLst>
              <a:ext uri="{FF2B5EF4-FFF2-40B4-BE49-F238E27FC236}">
                <a16:creationId xmlns:a16="http://schemas.microsoft.com/office/drawing/2014/main" id="{AD03FE60-32F6-4AB9-B388-C5106106B509}"/>
              </a:ext>
            </a:extLst>
          </p:cNvPr>
          <p:cNvSpPr txBox="1"/>
          <p:nvPr/>
        </p:nvSpPr>
        <p:spPr>
          <a:xfrm>
            <a:off x="309513" y="538091"/>
            <a:ext cx="5338812" cy="461665"/>
          </a:xfrm>
          <a:prstGeom prst="rect">
            <a:avLst/>
          </a:prstGeom>
          <a:noFill/>
        </p:spPr>
        <p:txBody>
          <a:bodyPr wrap="square" rtlCol="0">
            <a:spAutoFit/>
          </a:bodyPr>
          <a:lstStyle/>
          <a:p>
            <a:r>
              <a:rPr lang="en-GB" sz="2400" dirty="0">
                <a:solidFill>
                  <a:srgbClr val="0070C0"/>
                </a:solidFill>
                <a:latin typeface="Comic Sans MS" panose="030F0702030302020204" pitchFamily="66" charset="0"/>
              </a:rPr>
              <a:t>Example Below…</a:t>
            </a:r>
          </a:p>
        </p:txBody>
      </p:sp>
    </p:spTree>
    <p:extLst>
      <p:ext uri="{BB962C8B-B14F-4D97-AF65-F5344CB8AC3E}">
        <p14:creationId xmlns:p14="http://schemas.microsoft.com/office/powerpoint/2010/main" val="895843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1350</Words>
  <Application>Microsoft Office PowerPoint</Application>
  <PresentationFormat>Widescreen</PresentationFormat>
  <Paragraphs>82</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Comic Sans MS</vt:lpstr>
      <vt:lpstr>inherit</vt:lpstr>
      <vt:lpstr>Times New Roman</vt:lpstr>
      <vt:lpstr>Trebuchet MS</vt:lpstr>
      <vt:lpstr>XCCW Joined 1a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Eloise</dc:creator>
  <cp:lastModifiedBy>Jones, Eloise</cp:lastModifiedBy>
  <cp:revision>18</cp:revision>
  <dcterms:created xsi:type="dcterms:W3CDTF">2020-11-12T10:55:07Z</dcterms:created>
  <dcterms:modified xsi:type="dcterms:W3CDTF">2020-12-04T08:24:05Z</dcterms:modified>
</cp:coreProperties>
</file>