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298" r:id="rId4"/>
    <p:sldId id="299" r:id="rId5"/>
    <p:sldId id="258" r:id="rId6"/>
    <p:sldId id="303" r:id="rId7"/>
    <p:sldId id="291" r:id="rId8"/>
    <p:sldId id="292" r:id="rId9"/>
    <p:sldId id="301" r:id="rId10"/>
    <p:sldId id="302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Following on from the letters the children have written focusing on the use of palm oil and its dangers, I would like the children to think about other types of persuasive letters they could write.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Objective: To write a persuasive letter to Santa. </a:t>
            </a:r>
          </a:p>
          <a:p>
            <a:r>
              <a:rPr lang="en-GB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Here is an example of a persuasive letter to Santa:</a:t>
            </a:r>
          </a:p>
          <a:p>
            <a:endParaRPr lang="en-GB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Think carefully about identifying and explaining why</a:t>
            </a:r>
          </a:p>
          <a:p>
            <a:r>
              <a:rPr lang="en-GB" b="1" dirty="0">
                <a:solidFill>
                  <a:srgbClr val="0000FF"/>
                </a:solidFill>
                <a:latin typeface="Comic Sans MS" panose="030F0702030302020204" pitchFamily="66" charset="0"/>
              </a:rPr>
              <a:t>y</a:t>
            </a:r>
            <a:r>
              <a:rPr lang="en-GB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ou would like the gifts you have listed and how</a:t>
            </a:r>
          </a:p>
          <a:p>
            <a:r>
              <a:rPr lang="en-GB" b="1" dirty="0">
                <a:solidFill>
                  <a:srgbClr val="0000FF"/>
                </a:solidFill>
                <a:latin typeface="Comic Sans MS" panose="030F0702030302020204" pitchFamily="66" charset="0"/>
              </a:rPr>
              <a:t>c</a:t>
            </a:r>
            <a:r>
              <a:rPr lang="en-GB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ould you persuade Santa to deliver them to you</a:t>
            </a:r>
          </a:p>
          <a:p>
            <a:r>
              <a:rPr lang="en-GB" b="1" dirty="0">
                <a:solidFill>
                  <a:srgbClr val="0000FF"/>
                </a:solidFill>
                <a:latin typeface="Comic Sans MS" panose="030F0702030302020204" pitchFamily="66" charset="0"/>
              </a:rPr>
              <a:t>o</a:t>
            </a:r>
            <a:r>
              <a:rPr lang="en-GB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 Christmas Eve.</a:t>
            </a:r>
          </a:p>
          <a:p>
            <a:endParaRPr lang="en-GB" sz="1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DE341-F5D3-404A-B8D4-BAF3C14003AF}"/>
              </a:ext>
            </a:extLst>
          </p:cNvPr>
          <p:cNvSpPr txBox="1"/>
          <p:nvPr/>
        </p:nvSpPr>
        <p:spPr>
          <a:xfrm>
            <a:off x="66675" y="3730022"/>
            <a:ext cx="4972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618" y="815410"/>
            <a:ext cx="5477165" cy="5971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1" y="2607074"/>
            <a:ext cx="5959330" cy="417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19" y="189778"/>
            <a:ext cx="4429125" cy="3171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745" y="3648364"/>
            <a:ext cx="116926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Here is the answer sheet for the 2*/3* so you can check your children’s answers. Please award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 yourselves 10 House Points for every word problem they have got right as these questions were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 really tricky.</a:t>
            </a: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Well done 4NJ!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5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109" y="461818"/>
            <a:ext cx="10761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Task: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1* Task: Read the information focusing on Christmas traditions and answer the following questions.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6" y="1099636"/>
            <a:ext cx="4907762" cy="5709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508" y="1108149"/>
            <a:ext cx="577215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8073" y="4969164"/>
            <a:ext cx="608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Please answer the following questions on the next slide.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5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84" y="256164"/>
            <a:ext cx="5273098" cy="6430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489527"/>
            <a:ext cx="5725680" cy="378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58" y="605414"/>
            <a:ext cx="5710815" cy="6063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834" y="652172"/>
            <a:ext cx="5756420" cy="59697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1092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Reading Task: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2*/3* Task</a:t>
            </a:r>
            <a:r>
              <a:rPr lang="en-GB" dirty="0">
                <a:latin typeface="Comic Sans MS" panose="030F0702030302020204" pitchFamily="66" charset="0"/>
              </a:rPr>
              <a:t>: Read the information focusing on Christmas traditions and answer the following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20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32" y="311871"/>
            <a:ext cx="5452486" cy="6546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416" y="386916"/>
            <a:ext cx="5788602" cy="5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16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18" y="360218"/>
            <a:ext cx="11642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Your Topic task this afternoon will focus on the varying types of weather that occur within the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Tropics and the UK.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170" y="1172585"/>
            <a:ext cx="8963025" cy="534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235" y="122959"/>
            <a:ext cx="9134475" cy="66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05" y="78798"/>
            <a:ext cx="9029700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07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686" y="152400"/>
            <a:ext cx="91059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75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223" y="142009"/>
            <a:ext cx="88773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5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218" y="757382"/>
            <a:ext cx="5126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 Star Task: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 the Mixed Up Christmas letter and either print it out and cut it up and re-arrange it in the correct order or have a go at re-writing it in the correct order.</a:t>
            </a:r>
          </a:p>
          <a:p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Extension Task: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this letter as a model to write your own Christmas letter.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207" y="125412"/>
            <a:ext cx="6251576" cy="67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689" y="133350"/>
            <a:ext cx="88201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97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141" y="143164"/>
            <a:ext cx="89535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17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981" y="151245"/>
            <a:ext cx="88296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35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90487"/>
            <a:ext cx="892492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20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47625"/>
            <a:ext cx="886777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19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152400"/>
            <a:ext cx="900112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41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128587"/>
            <a:ext cx="898207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1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7091" y="665018"/>
            <a:ext cx="51446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2*/3* Task: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Read Santa’s letter carefully and look at all of the colour coded sections which give you a good example of all of the accurate spelling, grammar and punctuation needed to write a letter to Santa.</a:t>
            </a: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Think about your use of persuasive language too.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Use the template on the following slide to help you write your letter and set it out.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855" y="157018"/>
            <a:ext cx="5921453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509" y="554182"/>
            <a:ext cx="5615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Enjoy using this paper to help you set out your letter to Santa and enjoy decorating it once you have completed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383" y="0"/>
            <a:ext cx="5535060" cy="6659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5" y="1619231"/>
            <a:ext cx="6334847" cy="504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Maths: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Objective: To </a:t>
            </a:r>
            <a:r>
              <a:rPr lang="en-GB" b="1" u="sng" dirty="0" smtClean="0">
                <a:latin typeface="Comic Sans MS" panose="030F0702030302020204" pitchFamily="66" charset="0"/>
              </a:rPr>
              <a:t>use your knowledge of the formal methods</a:t>
            </a:r>
          </a:p>
          <a:p>
            <a:r>
              <a:rPr lang="en-GB" b="1" u="sng" dirty="0">
                <a:latin typeface="Comic Sans MS" panose="030F0702030302020204" pitchFamily="66" charset="0"/>
              </a:rPr>
              <a:t>o</a:t>
            </a:r>
            <a:r>
              <a:rPr lang="en-GB" b="1" u="sng" dirty="0" smtClean="0">
                <a:latin typeface="Comic Sans MS" panose="030F0702030302020204" pitchFamily="66" charset="0"/>
              </a:rPr>
              <a:t>f multiplying and dividing to solve word problems. 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85750" y="4826660"/>
            <a:ext cx="6210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</a:t>
            </a:r>
            <a:r>
              <a:rPr lang="en-GB" dirty="0">
                <a:latin typeface="Comic Sans MS" panose="030F0702030302020204" pitchFamily="66" charset="0"/>
              </a:rPr>
              <a:t>* - See next slide for </a:t>
            </a:r>
            <a:r>
              <a:rPr lang="en-GB" dirty="0" smtClean="0">
                <a:latin typeface="Comic Sans MS" panose="030F0702030302020204" pitchFamily="66" charset="0"/>
              </a:rPr>
              <a:t>the Christmas division and multiplication word problems.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*/3* - The children will be need to think carefully about using the column method to multiply or bus stop method to divide in order to help them solve their </a:t>
            </a:r>
          </a:p>
          <a:p>
            <a:r>
              <a:rPr lang="en-GB" dirty="0">
                <a:latin typeface="Comic Sans MS" panose="030F0702030302020204" pitchFamily="66" charset="0"/>
              </a:rPr>
              <a:t>w</a:t>
            </a:r>
            <a:r>
              <a:rPr lang="en-GB" dirty="0" smtClean="0">
                <a:latin typeface="Comic Sans MS" panose="030F0702030302020204" pitchFamily="66" charset="0"/>
              </a:rPr>
              <a:t>ord problems.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BE77F-6B89-4C08-9444-4AAE406220C2}"/>
              </a:ext>
            </a:extLst>
          </p:cNvPr>
          <p:cNvSpPr txBox="1"/>
          <p:nvPr/>
        </p:nvSpPr>
        <p:spPr>
          <a:xfrm>
            <a:off x="6657975" y="333375"/>
            <a:ext cx="50101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latin typeface="Comic Sans MS" panose="030F0702030302020204" pitchFamily="66" charset="0"/>
              </a:rPr>
              <a:t> </a:t>
            </a:r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sz="16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Use the RUCSAC method to help you solve your word problems</a:t>
            </a:r>
            <a:endParaRPr lang="en-GB" sz="1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968297"/>
            <a:ext cx="4539671" cy="2390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847" y="1605298"/>
            <a:ext cx="2019592" cy="17635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246" y="1112955"/>
            <a:ext cx="3467100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86732" y="3672498"/>
            <a:ext cx="5033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This week you have used the column </a:t>
            </a:r>
          </a:p>
          <a:p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ethod of multiplication and the bus stop method for division to help you solve multiplication and division sums.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Use this knowledge you have learnt to help you solve your Christmas word problems today.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23" y="3062302"/>
            <a:ext cx="57531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792893-0356-4673-868B-447B40A15BDC}"/>
              </a:ext>
            </a:extLst>
          </p:cNvPr>
          <p:cNvSpPr txBox="1"/>
          <p:nvPr/>
        </p:nvSpPr>
        <p:spPr>
          <a:xfrm>
            <a:off x="66674" y="85724"/>
            <a:ext cx="349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1* 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STAR TASK!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1" y="3607232"/>
            <a:ext cx="4581525" cy="3171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834" y="3607233"/>
            <a:ext cx="4524375" cy="3171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210" y="330633"/>
            <a:ext cx="4619625" cy="3276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674" y="7876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Using the RUCSAC method of:</a:t>
            </a:r>
          </a:p>
          <a:p>
            <a:r>
              <a:rPr lang="en-GB" dirty="0">
                <a:latin typeface="Comic Sans MS" panose="030F0702030302020204" pitchFamily="66" charset="0"/>
              </a:rPr>
              <a:t>Read, Understand, Choose, Solve, Answer and check,</a:t>
            </a:r>
          </a:p>
          <a:p>
            <a:r>
              <a:rPr lang="en-GB" dirty="0">
                <a:latin typeface="Comic Sans MS" panose="030F0702030302020204" pitchFamily="66" charset="0"/>
              </a:rPr>
              <a:t>Have a go at solving these word problems.</a:t>
            </a:r>
          </a:p>
          <a:p>
            <a:r>
              <a:rPr lang="en-GB" dirty="0">
                <a:latin typeface="Comic Sans MS" panose="030F0702030302020204" pitchFamily="66" charset="0"/>
              </a:rPr>
              <a:t>Remember </a:t>
            </a:r>
            <a:r>
              <a:rPr lang="en-GB" dirty="0" smtClean="0">
                <a:latin typeface="Comic Sans MS" panose="030F0702030302020204" pitchFamily="66" charset="0"/>
              </a:rPr>
              <a:t>to show your working out and </a:t>
            </a:r>
            <a:r>
              <a:rPr lang="en-GB" dirty="0">
                <a:latin typeface="Comic Sans MS" panose="030F0702030302020204" pitchFamily="66" charset="0"/>
              </a:rPr>
              <a:t>use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 methods </a:t>
            </a:r>
            <a:r>
              <a:rPr lang="en-GB" dirty="0">
                <a:latin typeface="Comic Sans MS" panose="030F0702030302020204" pitchFamily="66" charset="0"/>
              </a:rPr>
              <a:t>of </a:t>
            </a:r>
            <a:r>
              <a:rPr lang="en-GB" dirty="0" smtClean="0">
                <a:latin typeface="Comic Sans MS" panose="030F0702030302020204" pitchFamily="66" charset="0"/>
              </a:rPr>
              <a:t>multiplication </a:t>
            </a:r>
            <a:r>
              <a:rPr lang="en-GB" dirty="0">
                <a:latin typeface="Comic Sans MS" panose="030F0702030302020204" pitchFamily="66" charset="0"/>
              </a:rPr>
              <a:t>and 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Division that you have learnt </a:t>
            </a:r>
            <a:r>
              <a:rPr lang="en-GB" dirty="0">
                <a:latin typeface="Comic Sans MS" panose="030F0702030302020204" pitchFamily="66" charset="0"/>
              </a:rPr>
              <a:t>to help you solve </a:t>
            </a:r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dirty="0">
                <a:latin typeface="Comic Sans MS" panose="030F0702030302020204" pitchFamily="66" charset="0"/>
              </a:rPr>
              <a:t>problems.</a:t>
            </a:r>
          </a:p>
        </p:txBody>
      </p:sp>
    </p:spTree>
    <p:extLst>
      <p:ext uri="{BB962C8B-B14F-4D97-AF65-F5344CB8AC3E}">
        <p14:creationId xmlns:p14="http://schemas.microsoft.com/office/powerpoint/2010/main" val="52690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92893-0356-4673-868B-447B40A15BDC}"/>
              </a:ext>
            </a:extLst>
          </p:cNvPr>
          <p:cNvSpPr txBox="1"/>
          <p:nvPr/>
        </p:nvSpPr>
        <p:spPr>
          <a:xfrm>
            <a:off x="66674" y="85724"/>
            <a:ext cx="349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2*/3* 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STAR TASK!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675" y="445819"/>
            <a:ext cx="64636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Using the RUCSAC method of: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Read, Understand, Choose, Solve, Answer and check,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Have a go at solving these word problems.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R</a:t>
            </a:r>
            <a:r>
              <a:rPr lang="en-GB" sz="2000" dirty="0" smtClean="0">
                <a:latin typeface="Comic Sans MS" panose="030F0702030302020204" pitchFamily="66" charset="0"/>
              </a:rPr>
              <a:t>emember to use the formal methods of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m</a:t>
            </a:r>
            <a:r>
              <a:rPr lang="en-GB" sz="2000" dirty="0" smtClean="0">
                <a:latin typeface="Comic Sans MS" panose="030F0702030302020204" pitchFamily="66" charset="0"/>
              </a:rPr>
              <a:t>ultiplication and division to help you solve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the problems.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28" y="2745336"/>
            <a:ext cx="5059363" cy="3627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524" y="166542"/>
            <a:ext cx="4964827" cy="3491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525" y="3657599"/>
            <a:ext cx="4964826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2/3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" y="341745"/>
            <a:ext cx="11728161" cy="65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80" y="125124"/>
            <a:ext cx="10030402" cy="3486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80" y="3524105"/>
            <a:ext cx="5079711" cy="3171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0981" y="3906982"/>
            <a:ext cx="6917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hope you have enjoyed using the formal methods</a:t>
            </a: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nd the RUCSAC method to help you solve the problems.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7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616</Words>
  <Application>Microsoft Office PowerPoint</Application>
  <PresentationFormat>Widescreen</PresentationFormat>
  <Paragraphs>64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Jukes, Natalie</cp:lastModifiedBy>
  <cp:revision>62</cp:revision>
  <dcterms:created xsi:type="dcterms:W3CDTF">2020-11-07T10:51:03Z</dcterms:created>
  <dcterms:modified xsi:type="dcterms:W3CDTF">2020-12-08T14:07:42Z</dcterms:modified>
</cp:coreProperties>
</file>