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64" r:id="rId3"/>
    <p:sldId id="268" r:id="rId4"/>
    <p:sldId id="269" r:id="rId5"/>
    <p:sldId id="270" r:id="rId6"/>
    <p:sldId id="271" r:id="rId7"/>
    <p:sldId id="272" r:id="rId8"/>
    <p:sldId id="273" r:id="rId9"/>
    <p:sldId id="274" r:id="rId10"/>
    <p:sldId id="275" r:id="rId11"/>
    <p:sldId id="276" r:id="rId12"/>
    <p:sldId id="278" r:id="rId13"/>
    <p:sldId id="277" r:id="rId14"/>
    <p:sldId id="267" r:id="rId15"/>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Twinkl" panose="020B0604020202020204"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02" autoAdjust="0"/>
    <p:restoredTop sz="94660"/>
  </p:normalViewPr>
  <p:slideViewPr>
    <p:cSldViewPr snapToGrid="0" showGuides="1">
      <p:cViewPr varScale="1">
        <p:scale>
          <a:sx n="69" d="100"/>
          <a:sy n="69" d="100"/>
        </p:scale>
        <p:origin x="1396" y="4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eystage2-ks2/ks2-topics/ks2-topics-black-histor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twinkl.co.uk/resources/keystage2-ks2/ks2-topics/ks2-topics-black-history"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twinkl.co.uk/resources/keystage2-ks2/ks2-topics/ks2-topics-black-history"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hyperlink" Target="https://www.twinkl.co.uk/resources/keystage2-ks2/ks2-topics/ks2-topics-black-history" TargetMode="Externa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9.xml"/><Relationship Id="rId7" Type="http://schemas.openxmlformats.org/officeDocument/2006/relationships/slide" Target="slide12.xml"/><Relationship Id="rId2" Type="http://schemas.openxmlformats.org/officeDocument/2006/relationships/hyperlink" Target="https://www.twinkl.co.uk/resources/keystage2-ks2/ks2-topics/ks2-topics-black-history" TargetMode="External"/><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slide" Target="slide8.xml"/><Relationship Id="rId4" Type="http://schemas.openxmlformats.org/officeDocument/2006/relationships/slide" Target="slide3.xml"/></Relationships>
</file>

<file path=ppt/slides/_rels/slide14.xml.rels><?xml version="1.0" encoding="UTF-8" standalone="yes"?>
<Relationships xmlns="http://schemas.openxmlformats.org/package/2006/relationships"><Relationship Id="rId2" Type="http://schemas.openxmlformats.org/officeDocument/2006/relationships/hyperlink" Target="https://www.twinkl.co.uk/resources/keystage2-ks2/ks2-topics/ks2-topics-black-history"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hyperlink" Target="https://www.twinkl.co.uk/resources/keystage2-ks2/ks2-topics/ks2-topics-black-history" TargetMode="External"/><Relationship Id="rId3" Type="http://schemas.openxmlformats.org/officeDocument/2006/relationships/slide" Target="slide6.xml"/><Relationship Id="rId7" Type="http://schemas.openxmlformats.org/officeDocument/2006/relationships/image" Target="../media/image5.png"/><Relationship Id="rId2" Type="http://schemas.openxmlformats.org/officeDocument/2006/relationships/slide" Target="slide13.xml"/><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slide" Target="slide1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13.xml"/><Relationship Id="rId1" Type="http://schemas.openxmlformats.org/officeDocument/2006/relationships/slideLayout" Target="../slideLayouts/slideLayout3.xml"/><Relationship Id="rId4" Type="http://schemas.openxmlformats.org/officeDocument/2006/relationships/hyperlink" Target="https://www.twinkl.co.uk/resources/keystage2-ks2/ks2-topics/ks2-topics-black-histor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twinkl.co.uk/resources/keystage2-ks2/ks2-topics/ks2-topics-black-history" TargetMode="Externa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twinkl.co.uk/resources/keystage2-ks2/ks2-topics/ks2-topics-black-history" TargetMode="Externa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twinkl.co.uk/resources/keystage2-ks2/ks2-topics/ks2-topics-black-history" TargetMode="Externa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slide" Target="slide13.xml"/></Relationships>
</file>

<file path=ppt/slides/_rels/slide9.xml.rels><?xml version="1.0" encoding="UTF-8" standalone="yes"?>
<Relationships xmlns="http://schemas.openxmlformats.org/package/2006/relationships"><Relationship Id="rId3" Type="http://schemas.openxmlformats.org/officeDocument/2006/relationships/hyperlink" Target="https://www.twinkl.co.uk/resources/keystage2-ks2/ks2-topics/ks2-topics-black-history" TargetMode="External"/><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5F59AB49-80CC-4666-874B-FB799A6F031A}"/>
              </a:ext>
            </a:extLst>
          </p:cNvPr>
          <p:cNvSpPr/>
          <p:nvPr/>
        </p:nvSpPr>
        <p:spPr>
          <a:xfrm>
            <a:off x="3699545" y="5318620"/>
            <a:ext cx="1719743" cy="1006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Women’s Suffrage</a:t>
            </a:r>
          </a:p>
        </p:txBody>
      </p:sp>
      <p:sp>
        <p:nvSpPr>
          <p:cNvPr id="19" name="Rectangle 18">
            <a:hlinkClick r:id="rId2"/>
            <a:extLst>
              <a:ext uri="{FF2B5EF4-FFF2-40B4-BE49-F238E27FC236}">
                <a16:creationId xmlns:a16="http://schemas.microsoft.com/office/drawing/2014/main" id="{830B11DE-0FE8-40E4-9CE9-2EC1A02A9D34}"/>
              </a:ext>
            </a:extLst>
          </p:cNvPr>
          <p:cNvSpPr/>
          <p:nvPr/>
        </p:nvSpPr>
        <p:spPr>
          <a:xfrm>
            <a:off x="8411181" y="6534139"/>
            <a:ext cx="732819"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7D459D02-896D-4CE7-A745-6D9DD3A674D1}"/>
              </a:ext>
            </a:extLst>
          </p:cNvPr>
          <p:cNvGrpSpPr/>
          <p:nvPr/>
        </p:nvGrpSpPr>
        <p:grpSpPr>
          <a:xfrm>
            <a:off x="721453" y="1615813"/>
            <a:ext cx="6072840" cy="900356"/>
            <a:chOff x="713061" y="4323041"/>
            <a:chExt cx="15786720" cy="925418"/>
          </a:xfrm>
        </p:grpSpPr>
        <p:sp>
          <p:nvSpPr>
            <p:cNvPr id="13" name="Rectangle 12">
              <a:extLst>
                <a:ext uri="{FF2B5EF4-FFF2-40B4-BE49-F238E27FC236}">
                  <a16:creationId xmlns:a16="http://schemas.microsoft.com/office/drawing/2014/main" id="{70A2FF6D-A65D-47CF-B6A9-955C74FC5C6D}"/>
                </a:ext>
              </a:extLst>
            </p:cNvPr>
            <p:cNvSpPr/>
            <p:nvPr/>
          </p:nvSpPr>
          <p:spPr>
            <a:xfrm>
              <a:off x="713061" y="4323041"/>
              <a:ext cx="15786720" cy="92541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D5DFBA9-7459-4663-8F13-7D7F7577A9CB}"/>
                </a:ext>
              </a:extLst>
            </p:cNvPr>
            <p:cNvSpPr/>
            <p:nvPr/>
          </p:nvSpPr>
          <p:spPr>
            <a:xfrm>
              <a:off x="791758" y="4394331"/>
              <a:ext cx="12613383" cy="854128"/>
            </a:xfrm>
            <a:prstGeom prst="rect">
              <a:avLst/>
            </a:prstGeom>
          </p:spPr>
          <p:txBody>
            <a:bodyPr wrap="square">
              <a:spAutoFit/>
            </a:bodyPr>
            <a:lstStyle/>
            <a:p>
              <a:r>
                <a:rPr lang="en-ES" sz="1600" dirty="0"/>
                <a:t>Harriet Tubman toured New York, Boston and Washington speaking in favour of the women’s right to vote. </a:t>
              </a:r>
            </a:p>
          </p:txBody>
        </p:sp>
      </p:grpSp>
      <p:grpSp>
        <p:nvGrpSpPr>
          <p:cNvPr id="18" name="Group 17">
            <a:extLst>
              <a:ext uri="{FF2B5EF4-FFF2-40B4-BE49-F238E27FC236}">
                <a16:creationId xmlns:a16="http://schemas.microsoft.com/office/drawing/2014/main" id="{68379A6C-FFC3-4659-83AE-5E7FEB57B179}"/>
              </a:ext>
            </a:extLst>
          </p:cNvPr>
          <p:cNvGrpSpPr/>
          <p:nvPr/>
        </p:nvGrpSpPr>
        <p:grpSpPr>
          <a:xfrm>
            <a:off x="729052" y="2658780"/>
            <a:ext cx="6065241" cy="1216933"/>
            <a:chOff x="713061" y="4323042"/>
            <a:chExt cx="15766965" cy="1517010"/>
          </a:xfrm>
        </p:grpSpPr>
        <p:sp>
          <p:nvSpPr>
            <p:cNvPr id="20" name="Rectangle 19">
              <a:extLst>
                <a:ext uri="{FF2B5EF4-FFF2-40B4-BE49-F238E27FC236}">
                  <a16:creationId xmlns:a16="http://schemas.microsoft.com/office/drawing/2014/main" id="{FF41DC18-102C-4D8E-9E29-558232A6CC89}"/>
                </a:ext>
              </a:extLst>
            </p:cNvPr>
            <p:cNvSpPr/>
            <p:nvPr/>
          </p:nvSpPr>
          <p:spPr>
            <a:xfrm>
              <a:off x="713061" y="4323042"/>
              <a:ext cx="15766965" cy="151701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CA51FB3-DD37-4CF7-8AF7-08C4BD942184}"/>
                </a:ext>
              </a:extLst>
            </p:cNvPr>
            <p:cNvSpPr/>
            <p:nvPr/>
          </p:nvSpPr>
          <p:spPr>
            <a:xfrm>
              <a:off x="776431" y="4526968"/>
              <a:ext cx="13023302" cy="1035908"/>
            </a:xfrm>
            <a:prstGeom prst="rect">
              <a:avLst/>
            </a:prstGeom>
          </p:spPr>
          <p:txBody>
            <a:bodyPr wrap="square">
              <a:spAutoFit/>
            </a:bodyPr>
            <a:lstStyle/>
            <a:p>
              <a:r>
                <a:rPr lang="en-ES" sz="1600" dirty="0"/>
                <a:t>As a woman who had fought for her own freedom and the freedom of others, her speeches were very popular and always left people wanting more.</a:t>
              </a:r>
            </a:p>
          </p:txBody>
        </p:sp>
      </p:grpSp>
      <p:grpSp>
        <p:nvGrpSpPr>
          <p:cNvPr id="12" name="Group 11">
            <a:extLst>
              <a:ext uri="{FF2B5EF4-FFF2-40B4-BE49-F238E27FC236}">
                <a16:creationId xmlns:a16="http://schemas.microsoft.com/office/drawing/2014/main" id="{B8C72721-909F-4F53-9073-5D2734ABF0A1}"/>
              </a:ext>
            </a:extLst>
          </p:cNvPr>
          <p:cNvGrpSpPr/>
          <p:nvPr/>
        </p:nvGrpSpPr>
        <p:grpSpPr>
          <a:xfrm>
            <a:off x="721453" y="4005744"/>
            <a:ext cx="6065241" cy="717260"/>
            <a:chOff x="713061" y="4323043"/>
            <a:chExt cx="15766965" cy="894125"/>
          </a:xfrm>
        </p:grpSpPr>
        <p:sp>
          <p:nvSpPr>
            <p:cNvPr id="14" name="Rectangle 13">
              <a:extLst>
                <a:ext uri="{FF2B5EF4-FFF2-40B4-BE49-F238E27FC236}">
                  <a16:creationId xmlns:a16="http://schemas.microsoft.com/office/drawing/2014/main" id="{1DF89BE2-B0BD-4A32-91D6-BF34022A3348}"/>
                </a:ext>
              </a:extLst>
            </p:cNvPr>
            <p:cNvSpPr/>
            <p:nvPr/>
          </p:nvSpPr>
          <p:spPr>
            <a:xfrm>
              <a:off x="713061" y="4323043"/>
              <a:ext cx="15766965" cy="89412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933C604-2287-4353-B520-30C7E383010B}"/>
                </a:ext>
              </a:extLst>
            </p:cNvPr>
            <p:cNvSpPr/>
            <p:nvPr/>
          </p:nvSpPr>
          <p:spPr>
            <a:xfrm>
              <a:off x="732815" y="4401477"/>
              <a:ext cx="13086672" cy="728973"/>
            </a:xfrm>
            <a:prstGeom prst="rect">
              <a:avLst/>
            </a:prstGeom>
          </p:spPr>
          <p:txBody>
            <a:bodyPr wrap="square">
              <a:spAutoFit/>
            </a:bodyPr>
            <a:lstStyle/>
            <a:p>
              <a:r>
                <a:rPr lang="en-ES" sz="1600" dirty="0"/>
                <a:t>T</a:t>
              </a:r>
              <a:r>
                <a:rPr lang="en-GB" sz="1600" dirty="0"/>
                <a:t>h</a:t>
              </a:r>
              <a:r>
                <a:rPr lang="en-ES" sz="1600" dirty="0"/>
                <a:t>e right </a:t>
              </a:r>
              <a:r>
                <a:rPr lang="en-GB" sz="1600" dirty="0"/>
                <a:t>for women </a:t>
              </a:r>
              <a:r>
                <a:rPr lang="en-ES" sz="1600" dirty="0"/>
                <a:t>to vote was finally </a:t>
              </a:r>
              <a:r>
                <a:rPr lang="en-GB" sz="1600" dirty="0"/>
                <a:t>passed</a:t>
              </a:r>
              <a:r>
                <a:rPr lang="en-ES" sz="1600" dirty="0"/>
                <a:t> in the United States in 1920. </a:t>
              </a:r>
            </a:p>
          </p:txBody>
        </p:sp>
      </p:grpSp>
      <p:pic>
        <p:nvPicPr>
          <p:cNvPr id="3" name="Picture 2">
            <a:extLst>
              <a:ext uri="{FF2B5EF4-FFF2-40B4-BE49-F238E27FC236}">
                <a16:creationId xmlns:a16="http://schemas.microsoft.com/office/drawing/2014/main" id="{AC643719-53DB-4206-9328-7186577632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5936" y="1119462"/>
            <a:ext cx="2089440" cy="5051529"/>
          </a:xfrm>
          <a:prstGeom prst="rect">
            <a:avLst/>
          </a:prstGeom>
        </p:spPr>
      </p:pic>
    </p:spTree>
    <p:extLst>
      <p:ext uri="{BB962C8B-B14F-4D97-AF65-F5344CB8AC3E}">
        <p14:creationId xmlns:p14="http://schemas.microsoft.com/office/powerpoint/2010/main" val="12159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a:latin typeface="+mn-lt"/>
              </a:rPr>
              <a:t>The Twenty-Dollar </a:t>
            </a:r>
            <a:r>
              <a:rPr lang="en-GB" sz="3600" dirty="0">
                <a:latin typeface="+mn-lt"/>
              </a:rPr>
              <a:t>Note</a:t>
            </a:r>
          </a:p>
        </p:txBody>
      </p:sp>
      <p:sp>
        <p:nvSpPr>
          <p:cNvPr id="19" name="Rectangle 18">
            <a:hlinkClick r:id="rId2"/>
            <a:extLst>
              <a:ext uri="{FF2B5EF4-FFF2-40B4-BE49-F238E27FC236}">
                <a16:creationId xmlns:a16="http://schemas.microsoft.com/office/drawing/2014/main" id="{830B11DE-0FE8-40E4-9CE9-2EC1A02A9D34}"/>
              </a:ext>
            </a:extLst>
          </p:cNvPr>
          <p:cNvSpPr/>
          <p:nvPr/>
        </p:nvSpPr>
        <p:spPr>
          <a:xfrm>
            <a:off x="8411181" y="6534139"/>
            <a:ext cx="732819"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7D459D02-896D-4CE7-A745-6D9DD3A674D1}"/>
              </a:ext>
            </a:extLst>
          </p:cNvPr>
          <p:cNvGrpSpPr/>
          <p:nvPr/>
        </p:nvGrpSpPr>
        <p:grpSpPr>
          <a:xfrm>
            <a:off x="721453" y="1389310"/>
            <a:ext cx="7776595" cy="741492"/>
            <a:chOff x="713061" y="4323041"/>
            <a:chExt cx="20215735" cy="762132"/>
          </a:xfrm>
        </p:grpSpPr>
        <p:sp>
          <p:nvSpPr>
            <p:cNvPr id="13" name="Rectangle 12">
              <a:extLst>
                <a:ext uri="{FF2B5EF4-FFF2-40B4-BE49-F238E27FC236}">
                  <a16:creationId xmlns:a16="http://schemas.microsoft.com/office/drawing/2014/main" id="{70A2FF6D-A65D-47CF-B6A9-955C74FC5C6D}"/>
                </a:ext>
              </a:extLst>
            </p:cNvPr>
            <p:cNvSpPr/>
            <p:nvPr/>
          </p:nvSpPr>
          <p:spPr>
            <a:xfrm>
              <a:off x="713061" y="4323041"/>
              <a:ext cx="20215735" cy="76213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D5DFBA9-7459-4663-8F13-7D7F7577A9CB}"/>
                </a:ext>
              </a:extLst>
            </p:cNvPr>
            <p:cNvSpPr/>
            <p:nvPr/>
          </p:nvSpPr>
          <p:spPr>
            <a:xfrm>
              <a:off x="791755" y="4394331"/>
              <a:ext cx="19911222" cy="601052"/>
            </a:xfrm>
            <a:prstGeom prst="rect">
              <a:avLst/>
            </a:prstGeom>
          </p:spPr>
          <p:txBody>
            <a:bodyPr wrap="square">
              <a:spAutoFit/>
            </a:bodyPr>
            <a:lstStyle/>
            <a:p>
              <a:r>
                <a:rPr lang="en-ES" sz="1600" dirty="0"/>
                <a:t>2020 was going to be the year when the image of Harriet Tubman replaced that of Andrew Jackson on the US </a:t>
              </a:r>
              <a:r>
                <a:rPr lang="en-GB" sz="1600" dirty="0"/>
                <a:t>$</a:t>
              </a:r>
              <a:r>
                <a:rPr lang="en-ES" sz="1600" dirty="0"/>
                <a:t>20 note. </a:t>
              </a:r>
            </a:p>
          </p:txBody>
        </p:sp>
      </p:grpSp>
      <p:grpSp>
        <p:nvGrpSpPr>
          <p:cNvPr id="16" name="Group 15">
            <a:extLst>
              <a:ext uri="{FF2B5EF4-FFF2-40B4-BE49-F238E27FC236}">
                <a16:creationId xmlns:a16="http://schemas.microsoft.com/office/drawing/2014/main" id="{A61A033E-E132-4F26-ACD3-ED6138DAB89C}"/>
              </a:ext>
            </a:extLst>
          </p:cNvPr>
          <p:cNvGrpSpPr/>
          <p:nvPr/>
        </p:nvGrpSpPr>
        <p:grpSpPr>
          <a:xfrm>
            <a:off x="721453" y="2299725"/>
            <a:ext cx="7776595" cy="741492"/>
            <a:chOff x="713061" y="4323041"/>
            <a:chExt cx="20215735" cy="762132"/>
          </a:xfrm>
        </p:grpSpPr>
        <p:sp>
          <p:nvSpPr>
            <p:cNvPr id="23" name="Rectangle 22">
              <a:extLst>
                <a:ext uri="{FF2B5EF4-FFF2-40B4-BE49-F238E27FC236}">
                  <a16:creationId xmlns:a16="http://schemas.microsoft.com/office/drawing/2014/main" id="{F3BD557A-578A-4DD0-B0A4-AAFF666A7247}"/>
                </a:ext>
              </a:extLst>
            </p:cNvPr>
            <p:cNvSpPr/>
            <p:nvPr/>
          </p:nvSpPr>
          <p:spPr>
            <a:xfrm>
              <a:off x="713061" y="4323041"/>
              <a:ext cx="20215735" cy="76213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3C95E7E-4452-4AB6-977D-DEE1C672254B}"/>
                </a:ext>
              </a:extLst>
            </p:cNvPr>
            <p:cNvSpPr/>
            <p:nvPr/>
          </p:nvSpPr>
          <p:spPr>
            <a:xfrm>
              <a:off x="791755" y="4394331"/>
              <a:ext cx="19911222" cy="601053"/>
            </a:xfrm>
            <a:prstGeom prst="rect">
              <a:avLst/>
            </a:prstGeom>
          </p:spPr>
          <p:txBody>
            <a:bodyPr wrap="square">
              <a:spAutoFit/>
            </a:bodyPr>
            <a:lstStyle/>
            <a:p>
              <a:r>
                <a:rPr lang="en-ES" sz="1600" dirty="0"/>
                <a:t>This was announced in 2015 by the Treasury Department </a:t>
              </a:r>
              <a:r>
                <a:rPr lang="en-GB" sz="1600" dirty="0"/>
                <a:t>(</a:t>
              </a:r>
              <a:r>
                <a:rPr lang="en-ES" sz="1600" dirty="0"/>
                <a:t>in charge of deciding issues related to money in the US</a:t>
              </a:r>
              <a:r>
                <a:rPr lang="en-GB" sz="1600" dirty="0"/>
                <a:t>)</a:t>
              </a:r>
              <a:r>
                <a:rPr lang="en-ES" sz="1600" dirty="0"/>
                <a:t> under President Obama.</a:t>
              </a:r>
            </a:p>
          </p:txBody>
        </p:sp>
      </p:grpSp>
      <p:grpSp>
        <p:nvGrpSpPr>
          <p:cNvPr id="26" name="Group 25">
            <a:extLst>
              <a:ext uri="{FF2B5EF4-FFF2-40B4-BE49-F238E27FC236}">
                <a16:creationId xmlns:a16="http://schemas.microsoft.com/office/drawing/2014/main" id="{2BB05CAB-8425-48BF-B76B-FA80A47556F4}"/>
              </a:ext>
            </a:extLst>
          </p:cNvPr>
          <p:cNvGrpSpPr/>
          <p:nvPr/>
        </p:nvGrpSpPr>
        <p:grpSpPr>
          <a:xfrm>
            <a:off x="721452" y="3189373"/>
            <a:ext cx="7776595" cy="1227843"/>
            <a:chOff x="713061" y="4323040"/>
            <a:chExt cx="20215735" cy="1262021"/>
          </a:xfrm>
        </p:grpSpPr>
        <p:sp>
          <p:nvSpPr>
            <p:cNvPr id="27" name="Rectangle 26">
              <a:extLst>
                <a:ext uri="{FF2B5EF4-FFF2-40B4-BE49-F238E27FC236}">
                  <a16:creationId xmlns:a16="http://schemas.microsoft.com/office/drawing/2014/main" id="{8E9AF76C-8BE3-419F-BAE0-FED550C28FB5}"/>
                </a:ext>
              </a:extLst>
            </p:cNvPr>
            <p:cNvSpPr/>
            <p:nvPr/>
          </p:nvSpPr>
          <p:spPr>
            <a:xfrm>
              <a:off x="713061" y="4323040"/>
              <a:ext cx="20215735" cy="126202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CB2B131-BA23-40F7-AD2D-5457C615B050}"/>
                </a:ext>
              </a:extLst>
            </p:cNvPr>
            <p:cNvSpPr/>
            <p:nvPr/>
          </p:nvSpPr>
          <p:spPr>
            <a:xfrm>
              <a:off x="791758" y="4394331"/>
              <a:ext cx="10628886" cy="1107203"/>
            </a:xfrm>
            <a:prstGeom prst="rect">
              <a:avLst/>
            </a:prstGeom>
          </p:spPr>
          <p:txBody>
            <a:bodyPr wrap="square">
              <a:spAutoFit/>
            </a:bodyPr>
            <a:lstStyle/>
            <a:p>
              <a:r>
                <a:rPr lang="en-ES" sz="1600" dirty="0"/>
                <a:t>However, in May 2019, the Treasury Department under President Trump announced that this change of image would have to wait until 2026.</a:t>
              </a:r>
            </a:p>
          </p:txBody>
        </p:sp>
      </p:grpSp>
      <p:pic>
        <p:nvPicPr>
          <p:cNvPr id="5" name="Picture 4">
            <a:extLst>
              <a:ext uri="{FF2B5EF4-FFF2-40B4-BE49-F238E27FC236}">
                <a16:creationId xmlns:a16="http://schemas.microsoft.com/office/drawing/2014/main" id="{61E60A45-FC4C-490F-A263-FB2ECC383B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5773" y="3085438"/>
            <a:ext cx="4286776" cy="3334456"/>
          </a:xfrm>
          <a:prstGeom prst="rect">
            <a:avLst/>
          </a:prstGeom>
        </p:spPr>
      </p:pic>
    </p:spTree>
    <p:extLst>
      <p:ext uri="{BB962C8B-B14F-4D97-AF65-F5344CB8AC3E}">
        <p14:creationId xmlns:p14="http://schemas.microsoft.com/office/powerpoint/2010/main" val="106980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Harriet Tubman’s Legacy</a:t>
            </a:r>
          </a:p>
        </p:txBody>
      </p:sp>
      <p:sp>
        <p:nvSpPr>
          <p:cNvPr id="19" name="Rectangle 18">
            <a:hlinkClick r:id="rId2"/>
            <a:extLst>
              <a:ext uri="{FF2B5EF4-FFF2-40B4-BE49-F238E27FC236}">
                <a16:creationId xmlns:a16="http://schemas.microsoft.com/office/drawing/2014/main" id="{830B11DE-0FE8-40E4-9CE9-2EC1A02A9D34}"/>
              </a:ext>
            </a:extLst>
          </p:cNvPr>
          <p:cNvSpPr/>
          <p:nvPr/>
        </p:nvSpPr>
        <p:spPr>
          <a:xfrm>
            <a:off x="8411181" y="6534139"/>
            <a:ext cx="732819"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7D459D02-896D-4CE7-A745-6D9DD3A674D1}"/>
              </a:ext>
            </a:extLst>
          </p:cNvPr>
          <p:cNvGrpSpPr/>
          <p:nvPr/>
        </p:nvGrpSpPr>
        <p:grpSpPr>
          <a:xfrm>
            <a:off x="721453" y="1389312"/>
            <a:ext cx="7776595" cy="1488112"/>
            <a:chOff x="713061" y="4323041"/>
            <a:chExt cx="20215735" cy="1529534"/>
          </a:xfrm>
        </p:grpSpPr>
        <p:sp>
          <p:nvSpPr>
            <p:cNvPr id="13" name="Rectangle 12">
              <a:extLst>
                <a:ext uri="{FF2B5EF4-FFF2-40B4-BE49-F238E27FC236}">
                  <a16:creationId xmlns:a16="http://schemas.microsoft.com/office/drawing/2014/main" id="{70A2FF6D-A65D-47CF-B6A9-955C74FC5C6D}"/>
                </a:ext>
              </a:extLst>
            </p:cNvPr>
            <p:cNvSpPr/>
            <p:nvPr/>
          </p:nvSpPr>
          <p:spPr>
            <a:xfrm>
              <a:off x="713061" y="4323041"/>
              <a:ext cx="20215735" cy="152953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D5DFBA9-7459-4663-8F13-7D7F7577A9CB}"/>
                </a:ext>
              </a:extLst>
            </p:cNvPr>
            <p:cNvSpPr/>
            <p:nvPr/>
          </p:nvSpPr>
          <p:spPr>
            <a:xfrm>
              <a:off x="791755" y="4394331"/>
              <a:ext cx="19911222" cy="1360278"/>
            </a:xfrm>
            <a:prstGeom prst="rect">
              <a:avLst/>
            </a:prstGeom>
          </p:spPr>
          <p:txBody>
            <a:bodyPr wrap="square">
              <a:spAutoFit/>
            </a:bodyPr>
            <a:lstStyle/>
            <a:p>
              <a:r>
                <a:rPr lang="en-ES" sz="1600" dirty="0"/>
                <a:t>Harriet Tubman is remembered as a symbol of </a:t>
              </a:r>
              <a:r>
                <a:rPr lang="en-ES" sz="1600" b="1" dirty="0">
                  <a:hlinkClick r:id="rId3" action="ppaction://hlinksldjump">
                    <a:extLst>
                      <a:ext uri="{A12FA001-AC4F-418D-AE19-62706E023703}">
                        <ahyp:hlinkClr xmlns:ahyp="http://schemas.microsoft.com/office/drawing/2018/hyperlinkcolor" xmlns="" val="tx"/>
                      </a:ext>
                    </a:extLst>
                  </a:hlinkClick>
                </a:rPr>
                <a:t>freedom</a:t>
              </a:r>
              <a:r>
                <a:rPr lang="en-ES" sz="1600" dirty="0"/>
                <a:t> in the United States. During her life</a:t>
              </a:r>
              <a:r>
                <a:rPr lang="en-GB" sz="1600" dirty="0"/>
                <a:t>,</a:t>
              </a:r>
              <a:r>
                <a:rPr lang="en-ES" sz="1600" dirty="0"/>
                <a:t> she led many enslaved people to freedom and she also inspired many others. By planting t</a:t>
              </a:r>
              <a:r>
                <a:rPr lang="en-GB" sz="1600" dirty="0"/>
                <a:t>he</a:t>
              </a:r>
              <a:r>
                <a:rPr lang="en-ES" sz="1600" dirty="0"/>
                <a:t> dream of freedom in the hearts and minds of countless enslaved people, she made them </a:t>
              </a:r>
              <a:r>
                <a:rPr lang="en-GB" sz="1600" dirty="0"/>
                <a:t>see that Black people not only deserved a better life but that it was possible for them to have one too.</a:t>
              </a:r>
              <a:endParaRPr lang="en-ES" sz="1600" dirty="0"/>
            </a:p>
          </p:txBody>
        </p:sp>
      </p:grpSp>
      <p:pic>
        <p:nvPicPr>
          <p:cNvPr id="3" name="Picture 2">
            <a:extLst>
              <a:ext uri="{FF2B5EF4-FFF2-40B4-BE49-F238E27FC236}">
                <a16:creationId xmlns:a16="http://schemas.microsoft.com/office/drawing/2014/main" id="{13B37CCE-A8CA-4875-ABBA-38A6719773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957" y="2946783"/>
            <a:ext cx="4681628" cy="3310451"/>
          </a:xfrm>
          <a:prstGeom prst="rect">
            <a:avLst/>
          </a:prstGeom>
        </p:spPr>
      </p:pic>
    </p:spTree>
    <p:extLst>
      <p:ext uri="{BB962C8B-B14F-4D97-AF65-F5344CB8AC3E}">
        <p14:creationId xmlns:p14="http://schemas.microsoft.com/office/powerpoint/2010/main" val="218680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Glossary</a:t>
            </a:r>
          </a:p>
        </p:txBody>
      </p:sp>
      <p:sp>
        <p:nvSpPr>
          <p:cNvPr id="19" name="Rectangle 18">
            <a:hlinkClick r:id="rId2"/>
            <a:extLst>
              <a:ext uri="{FF2B5EF4-FFF2-40B4-BE49-F238E27FC236}">
                <a16:creationId xmlns:a16="http://schemas.microsoft.com/office/drawing/2014/main" id="{830B11DE-0FE8-40E4-9CE9-2EC1A02A9D34}"/>
              </a:ext>
            </a:extLst>
          </p:cNvPr>
          <p:cNvSpPr/>
          <p:nvPr/>
        </p:nvSpPr>
        <p:spPr>
          <a:xfrm>
            <a:off x="8411181" y="6534139"/>
            <a:ext cx="732819"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6381715-397D-4119-9ED6-9B0C99C29443}"/>
              </a:ext>
            </a:extLst>
          </p:cNvPr>
          <p:cNvSpPr txBox="1"/>
          <p:nvPr/>
        </p:nvSpPr>
        <p:spPr>
          <a:xfrm>
            <a:off x="915703" y="5163035"/>
            <a:ext cx="7495474" cy="584775"/>
          </a:xfrm>
          <a:prstGeom prst="rect">
            <a:avLst/>
          </a:prstGeom>
          <a:noFill/>
        </p:spPr>
        <p:txBody>
          <a:bodyPr wrap="square" rtlCol="0">
            <a:spAutoFit/>
          </a:bodyPr>
          <a:lstStyle/>
          <a:p>
            <a:r>
              <a:rPr lang="en-ES" sz="1600" b="1" dirty="0">
                <a:hlinkClick r:id="rId3" action="ppaction://hlinksldjump">
                  <a:extLst>
                    <a:ext uri="{A12FA001-AC4F-418D-AE19-62706E023703}">
                      <ahyp:hlinkClr xmlns:ahyp="http://schemas.microsoft.com/office/drawing/2018/hyperlinkcolor" xmlns="" val="tx"/>
                    </a:ext>
                  </a:extLst>
                </a:hlinkClick>
              </a:rPr>
              <a:t>Union state </a:t>
            </a:r>
            <a:r>
              <a:rPr lang="en-ES" sz="1600" dirty="0"/>
              <a:t>– </a:t>
            </a:r>
            <a:r>
              <a:rPr lang="en-GB" sz="1600" dirty="0"/>
              <a:t>I</a:t>
            </a:r>
            <a:r>
              <a:rPr lang="en-ES" sz="1600" dirty="0"/>
              <a:t>n the American Civil War, the </a:t>
            </a:r>
            <a:r>
              <a:rPr lang="en-GB" sz="1600" dirty="0"/>
              <a:t>Union were the </a:t>
            </a:r>
            <a:r>
              <a:rPr lang="en-ES" sz="1600" dirty="0"/>
              <a:t>states of the </a:t>
            </a:r>
            <a:r>
              <a:rPr lang="en-GB" sz="1600" dirty="0"/>
              <a:t>America that fought against the Confederates and were led by Abraham Lincoln.</a:t>
            </a:r>
            <a:r>
              <a:rPr lang="en-ES" sz="1600" dirty="0"/>
              <a:t> </a:t>
            </a:r>
          </a:p>
        </p:txBody>
      </p:sp>
      <p:sp>
        <p:nvSpPr>
          <p:cNvPr id="9" name="TextBox 8">
            <a:extLst>
              <a:ext uri="{FF2B5EF4-FFF2-40B4-BE49-F238E27FC236}">
                <a16:creationId xmlns:a16="http://schemas.microsoft.com/office/drawing/2014/main" id="{0E12438F-E1FF-4E75-87C4-F474A73DE5DC}"/>
              </a:ext>
            </a:extLst>
          </p:cNvPr>
          <p:cNvSpPr txBox="1"/>
          <p:nvPr/>
        </p:nvSpPr>
        <p:spPr>
          <a:xfrm>
            <a:off x="915703" y="1188722"/>
            <a:ext cx="3655168" cy="338554"/>
          </a:xfrm>
          <a:prstGeom prst="rect">
            <a:avLst/>
          </a:prstGeom>
          <a:noFill/>
        </p:spPr>
        <p:txBody>
          <a:bodyPr wrap="none" rtlCol="0">
            <a:spAutoFit/>
          </a:bodyPr>
          <a:lstStyle/>
          <a:p>
            <a:r>
              <a:rPr lang="en-GB" sz="1600" b="1" dirty="0">
                <a:hlinkClick r:id="rId4" action="ppaction://hlinksldjump">
                  <a:extLst>
                    <a:ext uri="{A12FA001-AC4F-418D-AE19-62706E023703}">
                      <ahyp:hlinkClr xmlns:ahyp="http://schemas.microsoft.com/office/drawing/2018/hyperlinkcolor" xmlns="" val="tx"/>
                    </a:ext>
                  </a:extLst>
                </a:hlinkClick>
              </a:rPr>
              <a:t>a</a:t>
            </a:r>
            <a:r>
              <a:rPr lang="en-ES" sz="1600" b="1" dirty="0">
                <a:hlinkClick r:id="rId4" action="ppaction://hlinksldjump">
                  <a:extLst>
                    <a:ext uri="{A12FA001-AC4F-418D-AE19-62706E023703}">
                      <ahyp:hlinkClr xmlns:ahyp="http://schemas.microsoft.com/office/drawing/2018/hyperlinkcolor" xmlns="" val="tx"/>
                    </a:ext>
                  </a:extLst>
                </a:hlinkClick>
              </a:rPr>
              <a:t>bolish </a:t>
            </a:r>
            <a:r>
              <a:rPr lang="en-ES" sz="1600" dirty="0"/>
              <a:t>– </a:t>
            </a:r>
            <a:r>
              <a:rPr lang="en-GB" sz="1600" dirty="0"/>
              <a:t>To put an end to something.</a:t>
            </a:r>
            <a:endParaRPr lang="en-ES" sz="1600" dirty="0"/>
          </a:p>
        </p:txBody>
      </p:sp>
      <p:sp>
        <p:nvSpPr>
          <p:cNvPr id="10" name="TextBox 9">
            <a:extLst>
              <a:ext uri="{FF2B5EF4-FFF2-40B4-BE49-F238E27FC236}">
                <a16:creationId xmlns:a16="http://schemas.microsoft.com/office/drawing/2014/main" id="{66271A6D-38A5-4A35-B1DA-F56E7634802B}"/>
              </a:ext>
            </a:extLst>
          </p:cNvPr>
          <p:cNvSpPr txBox="1"/>
          <p:nvPr/>
        </p:nvSpPr>
        <p:spPr>
          <a:xfrm>
            <a:off x="915703" y="1686960"/>
            <a:ext cx="4854214" cy="338554"/>
          </a:xfrm>
          <a:prstGeom prst="rect">
            <a:avLst/>
          </a:prstGeom>
          <a:noFill/>
        </p:spPr>
        <p:txBody>
          <a:bodyPr wrap="none" rtlCol="0">
            <a:spAutoFit/>
          </a:bodyPr>
          <a:lstStyle/>
          <a:p>
            <a:r>
              <a:rPr lang="en-GB" sz="1600" b="1" dirty="0">
                <a:hlinkClick r:id="rId5" action="ppaction://hlinksldjump">
                  <a:extLst>
                    <a:ext uri="{A12FA001-AC4F-418D-AE19-62706E023703}">
                      <ahyp:hlinkClr xmlns:ahyp="http://schemas.microsoft.com/office/drawing/2018/hyperlinkcolor" xmlns="" val="tx"/>
                    </a:ext>
                  </a:extLst>
                </a:hlinkClick>
              </a:rPr>
              <a:t>a</a:t>
            </a:r>
            <a:r>
              <a:rPr lang="en-ES" sz="1600" b="1" dirty="0">
                <a:hlinkClick r:id="rId5" action="ppaction://hlinksldjump">
                  <a:extLst>
                    <a:ext uri="{A12FA001-AC4F-418D-AE19-62706E023703}">
                      <ahyp:hlinkClr xmlns:ahyp="http://schemas.microsoft.com/office/drawing/2018/hyperlinkcolor" xmlns="" val="tx"/>
                    </a:ext>
                  </a:extLst>
                </a:hlinkClick>
              </a:rPr>
              <a:t>bolitionist </a:t>
            </a:r>
            <a:r>
              <a:rPr lang="en-ES" sz="1600" dirty="0"/>
              <a:t>– </a:t>
            </a:r>
            <a:r>
              <a:rPr lang="en-GB" sz="1600" dirty="0"/>
              <a:t>A</a:t>
            </a:r>
            <a:r>
              <a:rPr lang="en-ES" sz="1600" dirty="0"/>
              <a:t> person who wanted slavery to end</a:t>
            </a:r>
            <a:r>
              <a:rPr lang="en-GB" sz="1600" dirty="0"/>
              <a:t>.</a:t>
            </a:r>
            <a:endParaRPr lang="en-ES" sz="1600" dirty="0"/>
          </a:p>
        </p:txBody>
      </p:sp>
      <p:sp>
        <p:nvSpPr>
          <p:cNvPr id="12" name="TextBox 11">
            <a:extLst>
              <a:ext uri="{FF2B5EF4-FFF2-40B4-BE49-F238E27FC236}">
                <a16:creationId xmlns:a16="http://schemas.microsoft.com/office/drawing/2014/main" id="{E35DD5FF-3ADB-411E-8BC1-4FA513D7712E}"/>
              </a:ext>
            </a:extLst>
          </p:cNvPr>
          <p:cNvSpPr txBox="1"/>
          <p:nvPr/>
        </p:nvSpPr>
        <p:spPr>
          <a:xfrm>
            <a:off x="915703" y="5907492"/>
            <a:ext cx="6710491" cy="338554"/>
          </a:xfrm>
          <a:prstGeom prst="rect">
            <a:avLst/>
          </a:prstGeom>
          <a:noFill/>
        </p:spPr>
        <p:txBody>
          <a:bodyPr wrap="none" rtlCol="0">
            <a:spAutoFit/>
          </a:bodyPr>
          <a:lstStyle/>
          <a:p>
            <a:r>
              <a:rPr lang="en-GB" sz="1600" b="1" dirty="0">
                <a:hlinkClick r:id="rId6" action="ppaction://hlinksldjump">
                  <a:extLst>
                    <a:ext uri="{A12FA001-AC4F-418D-AE19-62706E023703}">
                      <ahyp:hlinkClr xmlns:ahyp="http://schemas.microsoft.com/office/drawing/2018/hyperlinkcolor" xmlns="" val="tx"/>
                    </a:ext>
                  </a:extLst>
                </a:hlinkClick>
              </a:rPr>
              <a:t>w</a:t>
            </a:r>
            <a:r>
              <a:rPr lang="en-ES" sz="1600" b="1" dirty="0">
                <a:hlinkClick r:id="rId6" action="ppaction://hlinksldjump">
                  <a:extLst>
                    <a:ext uri="{A12FA001-AC4F-418D-AE19-62706E023703}">
                      <ahyp:hlinkClr xmlns:ahyp="http://schemas.microsoft.com/office/drawing/2018/hyperlinkcolor" xmlns="" val="tx"/>
                    </a:ext>
                  </a:extLst>
                </a:hlinkClick>
              </a:rPr>
              <a:t>omen’s suffrage </a:t>
            </a:r>
            <a:r>
              <a:rPr lang="en-ES" sz="1600" dirty="0"/>
              <a:t>– </a:t>
            </a:r>
            <a:r>
              <a:rPr lang="en-GB" sz="1600" dirty="0"/>
              <a:t>T</a:t>
            </a:r>
            <a:r>
              <a:rPr lang="en-ES" sz="1600" dirty="0"/>
              <a:t>h</a:t>
            </a:r>
            <a:r>
              <a:rPr lang="en-GB" sz="1600" dirty="0"/>
              <a:t>is means the</a:t>
            </a:r>
            <a:r>
              <a:rPr lang="en-ES" sz="1600" dirty="0"/>
              <a:t> right of women to vote</a:t>
            </a:r>
            <a:r>
              <a:rPr lang="en-GB" sz="1600" dirty="0"/>
              <a:t> in elections.</a:t>
            </a:r>
            <a:endParaRPr lang="en-ES" sz="1600" dirty="0"/>
          </a:p>
        </p:txBody>
      </p:sp>
      <p:sp>
        <p:nvSpPr>
          <p:cNvPr id="14" name="TextBox 13">
            <a:extLst>
              <a:ext uri="{FF2B5EF4-FFF2-40B4-BE49-F238E27FC236}">
                <a16:creationId xmlns:a16="http://schemas.microsoft.com/office/drawing/2014/main" id="{604BC4F3-0074-45EA-92F4-C3A7C9573463}"/>
              </a:ext>
            </a:extLst>
          </p:cNvPr>
          <p:cNvSpPr txBox="1"/>
          <p:nvPr/>
        </p:nvSpPr>
        <p:spPr>
          <a:xfrm>
            <a:off x="915703" y="3422100"/>
            <a:ext cx="7411027" cy="584775"/>
          </a:xfrm>
          <a:prstGeom prst="rect">
            <a:avLst/>
          </a:prstGeom>
          <a:noFill/>
        </p:spPr>
        <p:txBody>
          <a:bodyPr wrap="square" rtlCol="0">
            <a:spAutoFit/>
          </a:bodyPr>
          <a:lstStyle/>
          <a:p>
            <a:r>
              <a:rPr lang="en-ES" sz="1600" b="1" dirty="0">
                <a:hlinkClick r:id="rId7" action="ppaction://hlinksldjump">
                  <a:extLst>
                    <a:ext uri="{A12FA001-AC4F-418D-AE19-62706E023703}">
                      <ahyp:hlinkClr xmlns:ahyp="http://schemas.microsoft.com/office/drawing/2018/hyperlinkcolor" xmlns="" val="tx"/>
                    </a:ext>
                  </a:extLst>
                </a:hlinkClick>
              </a:rPr>
              <a:t>freedom</a:t>
            </a:r>
            <a:r>
              <a:rPr lang="en-ES" sz="1600" dirty="0"/>
              <a:t> – </a:t>
            </a:r>
            <a:r>
              <a:rPr lang="en-GB" sz="1600" dirty="0"/>
              <a:t>This is o</a:t>
            </a:r>
            <a:r>
              <a:rPr lang="en-ES" sz="1600" dirty="0"/>
              <a:t>ne of the basic human rights</a:t>
            </a:r>
            <a:r>
              <a:rPr lang="en-GB" sz="1600" dirty="0"/>
              <a:t> –</a:t>
            </a:r>
            <a:r>
              <a:rPr lang="en-ES" sz="1600" dirty="0"/>
              <a:t> the</a:t>
            </a:r>
            <a:r>
              <a:rPr lang="en-GB" sz="1600" dirty="0"/>
              <a:t> </a:t>
            </a:r>
            <a:r>
              <a:rPr lang="en-ES" sz="1600" dirty="0"/>
              <a:t>right to act or move as one wishes</a:t>
            </a:r>
            <a:r>
              <a:rPr lang="en-GB" sz="1600" dirty="0"/>
              <a:t>.</a:t>
            </a:r>
            <a:endParaRPr lang="en-ES" sz="1600" dirty="0"/>
          </a:p>
        </p:txBody>
      </p:sp>
      <p:sp>
        <p:nvSpPr>
          <p:cNvPr id="15" name="TextBox 14">
            <a:extLst>
              <a:ext uri="{FF2B5EF4-FFF2-40B4-BE49-F238E27FC236}">
                <a16:creationId xmlns:a16="http://schemas.microsoft.com/office/drawing/2014/main" id="{E51179AA-0A24-4819-8D5A-0BE2C7EB0514}"/>
              </a:ext>
            </a:extLst>
          </p:cNvPr>
          <p:cNvSpPr txBox="1"/>
          <p:nvPr/>
        </p:nvSpPr>
        <p:spPr>
          <a:xfrm>
            <a:off x="915703" y="2185198"/>
            <a:ext cx="7601032" cy="1077218"/>
          </a:xfrm>
          <a:prstGeom prst="rect">
            <a:avLst/>
          </a:prstGeom>
          <a:noFill/>
        </p:spPr>
        <p:txBody>
          <a:bodyPr wrap="square" rtlCol="0">
            <a:spAutoFit/>
          </a:bodyPr>
          <a:lstStyle/>
          <a:p>
            <a:r>
              <a:rPr lang="en-GB" sz="1600" b="1" dirty="0">
                <a:hlinkClick r:id="rId6" action="ppaction://hlinksldjump">
                  <a:extLst>
                    <a:ext uri="{A12FA001-AC4F-418D-AE19-62706E023703}">
                      <ahyp:hlinkClr xmlns:ahyp="http://schemas.microsoft.com/office/drawing/2018/hyperlinkcolor" xmlns="" val="tx"/>
                    </a:ext>
                  </a:extLst>
                </a:hlinkClick>
              </a:rPr>
              <a:t>e</a:t>
            </a:r>
            <a:r>
              <a:rPr lang="en-ES" sz="1600" b="1" dirty="0">
                <a:hlinkClick r:id="rId6" action="ppaction://hlinksldjump">
                  <a:extLst>
                    <a:ext uri="{A12FA001-AC4F-418D-AE19-62706E023703}">
                      <ahyp:hlinkClr xmlns:ahyp="http://schemas.microsoft.com/office/drawing/2018/hyperlinkcolor" xmlns="" val="tx"/>
                    </a:ext>
                  </a:extLst>
                </a:hlinkClick>
              </a:rPr>
              <a:t>nslaved </a:t>
            </a:r>
            <a:r>
              <a:rPr lang="en-ES" sz="1600" dirty="0"/>
              <a:t>– </a:t>
            </a:r>
            <a:r>
              <a:rPr lang="en-GB" sz="1600" dirty="0"/>
              <a:t>A</a:t>
            </a:r>
            <a:r>
              <a:rPr lang="en-ES" sz="1600" dirty="0"/>
              <a:t> better word to use than slave because it reflects that the person who becomes enslaved is a victim, as slavery is not a choice. Enslaved people are forced to work without pay, denied their freedom and </a:t>
            </a:r>
            <a:r>
              <a:rPr lang="en-GB" sz="1600" dirty="0"/>
              <a:t>restricted </a:t>
            </a:r>
            <a:r>
              <a:rPr lang="en-ES" sz="1600" dirty="0"/>
              <a:t>access to basic human </a:t>
            </a:r>
            <a:r>
              <a:rPr lang="en-GB" sz="1600" dirty="0"/>
              <a:t>needs,</a:t>
            </a:r>
            <a:r>
              <a:rPr lang="en-ES" sz="1600" dirty="0"/>
              <a:t> such as food and water. </a:t>
            </a:r>
          </a:p>
        </p:txBody>
      </p:sp>
      <p:sp>
        <p:nvSpPr>
          <p:cNvPr id="16" name="TextBox 15">
            <a:extLst>
              <a:ext uri="{FF2B5EF4-FFF2-40B4-BE49-F238E27FC236}">
                <a16:creationId xmlns:a16="http://schemas.microsoft.com/office/drawing/2014/main" id="{D55094CB-7668-45BB-B1A5-5A3A7CAC7310}"/>
              </a:ext>
            </a:extLst>
          </p:cNvPr>
          <p:cNvSpPr txBox="1"/>
          <p:nvPr/>
        </p:nvSpPr>
        <p:spPr>
          <a:xfrm>
            <a:off x="915703" y="4664797"/>
            <a:ext cx="7411027" cy="338554"/>
          </a:xfrm>
          <a:prstGeom prst="rect">
            <a:avLst/>
          </a:prstGeom>
          <a:noFill/>
        </p:spPr>
        <p:txBody>
          <a:bodyPr wrap="square" rtlCol="0">
            <a:spAutoFit/>
          </a:bodyPr>
          <a:lstStyle/>
          <a:p>
            <a:r>
              <a:rPr lang="en-GB" sz="1600" b="1" dirty="0">
                <a:hlinkClick r:id="rId4" action="ppaction://hlinksldjump">
                  <a:extLst>
                    <a:ext uri="{A12FA001-AC4F-418D-AE19-62706E023703}">
                      <ahyp:hlinkClr xmlns:ahyp="http://schemas.microsoft.com/office/drawing/2018/hyperlinkcolor" xmlns="" val="tx"/>
                    </a:ext>
                  </a:extLst>
                </a:hlinkClick>
              </a:rPr>
              <a:t>plantation</a:t>
            </a:r>
            <a:r>
              <a:rPr lang="en-ES" sz="1600" dirty="0"/>
              <a:t> – </a:t>
            </a:r>
            <a:r>
              <a:rPr lang="en-GB" sz="1600" dirty="0"/>
              <a:t>An estate on which crops, such as sugar and tobacco, are grown.</a:t>
            </a:r>
            <a:endParaRPr lang="en-ES" sz="1600" dirty="0"/>
          </a:p>
        </p:txBody>
      </p:sp>
      <p:sp>
        <p:nvSpPr>
          <p:cNvPr id="18" name="TextBox 17">
            <a:extLst>
              <a:ext uri="{FF2B5EF4-FFF2-40B4-BE49-F238E27FC236}">
                <a16:creationId xmlns:a16="http://schemas.microsoft.com/office/drawing/2014/main" id="{AF203FDB-B622-428D-9B5B-2EAF36CD4016}"/>
              </a:ext>
            </a:extLst>
          </p:cNvPr>
          <p:cNvSpPr txBox="1"/>
          <p:nvPr/>
        </p:nvSpPr>
        <p:spPr>
          <a:xfrm>
            <a:off x="915703" y="4166559"/>
            <a:ext cx="7411027" cy="338554"/>
          </a:xfrm>
          <a:prstGeom prst="rect">
            <a:avLst/>
          </a:prstGeom>
          <a:noFill/>
        </p:spPr>
        <p:txBody>
          <a:bodyPr wrap="square" rtlCol="0">
            <a:spAutoFit/>
          </a:bodyPr>
          <a:lstStyle/>
          <a:p>
            <a:r>
              <a:rPr lang="en-GB" sz="1600" b="1" dirty="0">
                <a:hlinkClick r:id="rId8" action="ppaction://hlinksldjump">
                  <a:extLst>
                    <a:ext uri="{A12FA001-AC4F-418D-AE19-62706E023703}">
                      <ahyp:hlinkClr xmlns:ahyp="http://schemas.microsoft.com/office/drawing/2018/hyperlinkcolor" xmlns="" val="tx"/>
                    </a:ext>
                  </a:extLst>
                </a:hlinkClick>
              </a:rPr>
              <a:t>overseer</a:t>
            </a:r>
            <a:r>
              <a:rPr lang="en-ES" sz="1600" dirty="0"/>
              <a:t> – </a:t>
            </a:r>
            <a:r>
              <a:rPr lang="en-GB" sz="1600" dirty="0"/>
              <a:t>A supervisor who makes sure people are working.</a:t>
            </a:r>
            <a:endParaRPr lang="en-ES" sz="1600" dirty="0"/>
          </a:p>
        </p:txBody>
      </p:sp>
    </p:spTree>
    <p:extLst>
      <p:ext uri="{BB962C8B-B14F-4D97-AF65-F5344CB8AC3E}">
        <p14:creationId xmlns:p14="http://schemas.microsoft.com/office/powerpoint/2010/main" val="1288693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C80DB8B5-ECD5-44BB-BF97-5FE4D0ED0B04}"/>
              </a:ext>
            </a:extLst>
          </p:cNvPr>
          <p:cNvSpPr/>
          <p:nvPr/>
        </p:nvSpPr>
        <p:spPr>
          <a:xfrm>
            <a:off x="3712128" y="2925660"/>
            <a:ext cx="1719743" cy="1006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Who Was Harriet Tubman?</a:t>
            </a:r>
          </a:p>
        </p:txBody>
      </p:sp>
      <p:sp>
        <p:nvSpPr>
          <p:cNvPr id="6" name="Rectangle 5">
            <a:extLst>
              <a:ext uri="{FF2B5EF4-FFF2-40B4-BE49-F238E27FC236}">
                <a16:creationId xmlns:a16="http://schemas.microsoft.com/office/drawing/2014/main" id="{364D355A-0662-4B3F-8BAA-DD3579A7AD23}"/>
              </a:ext>
            </a:extLst>
          </p:cNvPr>
          <p:cNvSpPr/>
          <p:nvPr/>
        </p:nvSpPr>
        <p:spPr>
          <a:xfrm>
            <a:off x="1003847" y="1649906"/>
            <a:ext cx="3568153" cy="3100061"/>
          </a:xfrm>
          <a:prstGeom prst="rect">
            <a:avLst/>
          </a:prstGeom>
        </p:spPr>
        <p:txBody>
          <a:bodyPr wrap="square" lIns="0" tIns="72000" rIns="0" bIns="72000">
            <a:spAutoFit/>
          </a:bodyPr>
          <a:lstStyle/>
          <a:p>
            <a:r>
              <a:rPr lang="en-GB" sz="1600" dirty="0"/>
              <a:t>Harriet Tubman was a person who was </a:t>
            </a:r>
            <a:r>
              <a:rPr lang="en-GB" sz="1600" b="1" dirty="0">
                <a:hlinkClick r:id="rId2" action="ppaction://hlinksldjump">
                  <a:extLst>
                    <a:ext uri="{A12FA001-AC4F-418D-AE19-62706E023703}">
                      <ahyp:hlinkClr xmlns:ahyp="http://schemas.microsoft.com/office/drawing/2018/hyperlinkcolor" xmlns="" val="tx"/>
                    </a:ext>
                  </a:extLst>
                </a:hlinkClick>
              </a:rPr>
              <a:t>enslaved</a:t>
            </a:r>
            <a:r>
              <a:rPr lang="en-GB" sz="1600" dirty="0"/>
              <a:t> but managed to escape. She was responsible for leading hundreds of enslaved people to freedom before the American Civil War in 1861. She used a system that was called the </a:t>
            </a:r>
            <a:r>
              <a:rPr lang="en-GB" sz="1600" b="1" dirty="0">
                <a:hlinkClick r:id="rId3" action="ppaction://hlinksldjump">
                  <a:extLst>
                    <a:ext uri="{A12FA001-AC4F-418D-AE19-62706E023703}">
                      <ahyp:hlinkClr xmlns:ahyp="http://schemas.microsoft.com/office/drawing/2018/hyperlinkcolor" xmlns="" val="tx"/>
                    </a:ext>
                  </a:extLst>
                </a:hlinkClick>
              </a:rPr>
              <a:t>Underground Railroad</a:t>
            </a:r>
            <a:r>
              <a:rPr lang="en-GB" sz="1600" dirty="0"/>
              <a:t>.</a:t>
            </a:r>
          </a:p>
          <a:p>
            <a:endParaRPr lang="en-GB" sz="1600" dirty="0"/>
          </a:p>
          <a:p>
            <a:r>
              <a:rPr lang="en-GB" sz="1600" dirty="0"/>
              <a:t>She was also a </a:t>
            </a:r>
            <a:r>
              <a:rPr lang="en-GB" sz="1600" b="1" dirty="0">
                <a:hlinkClick r:id="rId4" action="ppaction://hlinksldjump">
                  <a:extLst>
                    <a:ext uri="{A12FA001-AC4F-418D-AE19-62706E023703}">
                      <ahyp:hlinkClr xmlns:ahyp="http://schemas.microsoft.com/office/drawing/2018/hyperlinkcolor" xmlns="" val="tx"/>
                    </a:ext>
                  </a:extLst>
                </a:hlinkClick>
              </a:rPr>
              <a:t>nurse</a:t>
            </a:r>
            <a:r>
              <a:rPr lang="en-GB" sz="1600" dirty="0"/>
              <a:t>, a </a:t>
            </a:r>
            <a:r>
              <a:rPr lang="en-GB" sz="1600" b="1" dirty="0">
                <a:hlinkClick r:id="rId5" action="ppaction://hlinksldjump">
                  <a:extLst>
                    <a:ext uri="{A12FA001-AC4F-418D-AE19-62706E023703}">
                      <ahyp:hlinkClr xmlns:ahyp="http://schemas.microsoft.com/office/drawing/2018/hyperlinkcolor" xmlns="" val="tx"/>
                    </a:ext>
                  </a:extLst>
                </a:hlinkClick>
              </a:rPr>
              <a:t>civil rights activist</a:t>
            </a:r>
            <a:r>
              <a:rPr lang="en-GB" sz="1600" dirty="0"/>
              <a:t>, a </a:t>
            </a:r>
            <a:r>
              <a:rPr lang="en-GB" sz="1600" b="1" u="sng" dirty="0">
                <a:hlinkClick r:id="rId6" action="ppaction://hlinksldjump">
                  <a:extLst>
                    <a:ext uri="{A12FA001-AC4F-418D-AE19-62706E023703}">
                      <ahyp:hlinkClr xmlns:ahyp="http://schemas.microsoft.com/office/drawing/2018/hyperlinkcolor" xmlns="" val="tx"/>
                    </a:ext>
                  </a:extLst>
                </a:hlinkClick>
              </a:rPr>
              <a:t>Union spy</a:t>
            </a:r>
            <a:r>
              <a:rPr lang="en-GB" sz="1600" b="1" dirty="0">
                <a:hlinkClick r:id="rId6" action="ppaction://hlinksldjump">
                  <a:extLst>
                    <a:ext uri="{A12FA001-AC4F-418D-AE19-62706E023703}">
                      <ahyp:hlinkClr xmlns:ahyp="http://schemas.microsoft.com/office/drawing/2018/hyperlinkcolor" xmlns="" val="tx"/>
                    </a:ext>
                  </a:extLst>
                </a:hlinkClick>
              </a:rPr>
              <a:t> </a:t>
            </a:r>
            <a:r>
              <a:rPr lang="en-GB" sz="1600" dirty="0"/>
              <a:t>and a supporter of </a:t>
            </a:r>
            <a:r>
              <a:rPr lang="en-GB" sz="1600" b="1" dirty="0">
                <a:hlinkClick r:id="rId2" action="ppaction://hlinksldjump">
                  <a:extLst>
                    <a:ext uri="{A12FA001-AC4F-418D-AE19-62706E023703}">
                      <ahyp:hlinkClr xmlns:ahyp="http://schemas.microsoft.com/office/drawing/2018/hyperlinkcolor" xmlns="" val="tx"/>
                    </a:ext>
                  </a:extLst>
                </a:hlinkClick>
              </a:rPr>
              <a:t>women’s suffrage</a:t>
            </a:r>
            <a:r>
              <a:rPr lang="en-GB" sz="1600" dirty="0"/>
              <a:t>.</a:t>
            </a:r>
          </a:p>
          <a:p>
            <a:endParaRPr lang="en-GB" sz="1600" dirty="0"/>
          </a:p>
        </p:txBody>
      </p:sp>
      <p:grpSp>
        <p:nvGrpSpPr>
          <p:cNvPr id="9" name="Group 8">
            <a:extLst>
              <a:ext uri="{FF2B5EF4-FFF2-40B4-BE49-F238E27FC236}">
                <a16:creationId xmlns:a16="http://schemas.microsoft.com/office/drawing/2014/main" id="{F6770757-1EDA-43C4-A01A-57B0E2809B87}"/>
              </a:ext>
            </a:extLst>
          </p:cNvPr>
          <p:cNvGrpSpPr/>
          <p:nvPr/>
        </p:nvGrpSpPr>
        <p:grpSpPr>
          <a:xfrm>
            <a:off x="833487" y="4898819"/>
            <a:ext cx="7487098" cy="1306348"/>
            <a:chOff x="833487" y="4898819"/>
            <a:chExt cx="7487098" cy="1306348"/>
          </a:xfrm>
        </p:grpSpPr>
        <p:sp>
          <p:nvSpPr>
            <p:cNvPr id="2" name="Rectangle 1">
              <a:extLst>
                <a:ext uri="{FF2B5EF4-FFF2-40B4-BE49-F238E27FC236}">
                  <a16:creationId xmlns:a16="http://schemas.microsoft.com/office/drawing/2014/main" id="{16AE17D9-0C14-4FD0-BC14-8B8C403D7A7F}"/>
                </a:ext>
              </a:extLst>
            </p:cNvPr>
            <p:cNvSpPr/>
            <p:nvPr/>
          </p:nvSpPr>
          <p:spPr>
            <a:xfrm>
              <a:off x="833487" y="4898819"/>
              <a:ext cx="7487098" cy="130634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AF55117-66DE-4EDE-BD63-4B77DF1D67D3}"/>
                </a:ext>
              </a:extLst>
            </p:cNvPr>
            <p:cNvSpPr>
              <a:spLocks/>
            </p:cNvSpPr>
            <p:nvPr/>
          </p:nvSpPr>
          <p:spPr>
            <a:xfrm>
              <a:off x="859948" y="4926672"/>
              <a:ext cx="7414574" cy="1202994"/>
            </a:xfrm>
            <a:prstGeom prst="rect">
              <a:avLst/>
            </a:prstGeom>
            <a:noFill/>
          </p:spPr>
          <p:txBody>
            <a:bodyPr wrap="square" lIns="108000" tIns="108000" rIns="108000" bIns="108000" anchor="ctr" anchorCtr="0">
              <a:spAutoFit/>
            </a:bodyPr>
            <a:lstStyle/>
            <a:p>
              <a:r>
                <a:rPr lang="en-GB" sz="1600" dirty="0"/>
                <a:t>In 2015, a group called ‘Women on Twenties’ held an online poll in the US asking which female figure should be on the $20 note. The list of 15 women included Eleanor Roosevelt and Rosa Parks. Harriet Tubman won by more than 600 000 votes!</a:t>
              </a:r>
            </a:p>
          </p:txBody>
        </p:sp>
      </p:grpSp>
      <p:pic>
        <p:nvPicPr>
          <p:cNvPr id="8" name="Picture 7">
            <a:extLst>
              <a:ext uri="{FF2B5EF4-FFF2-40B4-BE49-F238E27FC236}">
                <a16:creationId xmlns:a16="http://schemas.microsoft.com/office/drawing/2014/main" id="{3C864F9A-A94E-4DCB-9A21-7B6AB87954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3358" y="1633128"/>
            <a:ext cx="4211498" cy="3275901"/>
          </a:xfrm>
          <a:prstGeom prst="rect">
            <a:avLst/>
          </a:prstGeom>
        </p:spPr>
      </p:pic>
      <p:sp>
        <p:nvSpPr>
          <p:cNvPr id="11" name="Rectangle 10">
            <a:hlinkClick r:id="rId8"/>
            <a:extLst>
              <a:ext uri="{FF2B5EF4-FFF2-40B4-BE49-F238E27FC236}">
                <a16:creationId xmlns:a16="http://schemas.microsoft.com/office/drawing/2014/main" id="{C12135FF-E6C4-4771-BE83-0FFDCAAE0A98}"/>
              </a:ext>
            </a:extLst>
          </p:cNvPr>
          <p:cNvSpPr/>
          <p:nvPr/>
        </p:nvSpPr>
        <p:spPr>
          <a:xfrm>
            <a:off x="8411181" y="6534139"/>
            <a:ext cx="732819"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Slavery</a:t>
            </a:r>
          </a:p>
        </p:txBody>
      </p:sp>
      <p:grpSp>
        <p:nvGrpSpPr>
          <p:cNvPr id="18" name="Group 17">
            <a:extLst>
              <a:ext uri="{FF2B5EF4-FFF2-40B4-BE49-F238E27FC236}">
                <a16:creationId xmlns:a16="http://schemas.microsoft.com/office/drawing/2014/main" id="{DC83C2FE-0054-4F5E-8248-E10C624953EE}"/>
              </a:ext>
            </a:extLst>
          </p:cNvPr>
          <p:cNvGrpSpPr/>
          <p:nvPr/>
        </p:nvGrpSpPr>
        <p:grpSpPr>
          <a:xfrm>
            <a:off x="732818" y="5103926"/>
            <a:ext cx="7881372" cy="1077218"/>
            <a:chOff x="732818" y="5103926"/>
            <a:chExt cx="7881372" cy="1077218"/>
          </a:xfrm>
        </p:grpSpPr>
        <p:sp>
          <p:nvSpPr>
            <p:cNvPr id="2" name="Rectangle 1">
              <a:extLst>
                <a:ext uri="{FF2B5EF4-FFF2-40B4-BE49-F238E27FC236}">
                  <a16:creationId xmlns:a16="http://schemas.microsoft.com/office/drawing/2014/main" id="{16AE17D9-0C14-4FD0-BC14-8B8C403D7A7F}"/>
                </a:ext>
              </a:extLst>
            </p:cNvPr>
            <p:cNvSpPr/>
            <p:nvPr/>
          </p:nvSpPr>
          <p:spPr>
            <a:xfrm>
              <a:off x="732818" y="5103926"/>
              <a:ext cx="7698117" cy="107721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3C26464-CA52-4D23-8116-EB420F719315}"/>
                </a:ext>
              </a:extLst>
            </p:cNvPr>
            <p:cNvSpPr txBox="1"/>
            <p:nvPr/>
          </p:nvSpPr>
          <p:spPr>
            <a:xfrm>
              <a:off x="732819" y="5208055"/>
              <a:ext cx="7881371" cy="830997"/>
            </a:xfrm>
            <a:prstGeom prst="rect">
              <a:avLst/>
            </a:prstGeom>
            <a:noFill/>
          </p:spPr>
          <p:txBody>
            <a:bodyPr wrap="square" rtlCol="0">
              <a:spAutoFit/>
            </a:bodyPr>
            <a:lstStyle/>
            <a:p>
              <a:r>
                <a:rPr lang="en-ES" sz="1600" dirty="0"/>
                <a:t>In the </a:t>
              </a:r>
              <a:r>
                <a:rPr lang="en-GB" sz="1600" dirty="0"/>
                <a:t>US</a:t>
              </a:r>
              <a:r>
                <a:rPr lang="en-ES" sz="1600" dirty="0"/>
                <a:t>, </a:t>
              </a:r>
              <a:r>
                <a:rPr lang="en-GB" sz="1600" dirty="0"/>
                <a:t>during the 19th century</a:t>
              </a:r>
              <a:r>
                <a:rPr lang="en-ES" sz="1600" dirty="0"/>
                <a:t>, states in the </a:t>
              </a:r>
              <a:r>
                <a:rPr lang="en-GB" sz="1600" dirty="0"/>
                <a:t>n</a:t>
              </a:r>
              <a:r>
                <a:rPr lang="en-ES" sz="1600" dirty="0"/>
                <a:t>orth had </a:t>
              </a:r>
              <a:r>
                <a:rPr lang="en-ES" sz="1600" b="1" dirty="0">
                  <a:hlinkClick r:id="rId2" action="ppaction://hlinksldjump">
                    <a:extLst>
                      <a:ext uri="{A12FA001-AC4F-418D-AE19-62706E023703}">
                        <ahyp:hlinkClr xmlns:ahyp="http://schemas.microsoft.com/office/drawing/2018/hyperlinkcolor" xmlns="" val="tx"/>
                      </a:ext>
                    </a:extLst>
                  </a:hlinkClick>
                </a:rPr>
                <a:t>abolished</a:t>
              </a:r>
              <a:r>
                <a:rPr lang="en-ES" sz="1600" b="1" dirty="0"/>
                <a:t> </a:t>
              </a:r>
              <a:r>
                <a:rPr lang="en-ES" sz="1600" dirty="0"/>
                <a:t>slavery</a:t>
              </a:r>
              <a:r>
                <a:rPr lang="en-GB" sz="1600" dirty="0"/>
                <a:t>.</a:t>
              </a:r>
              <a:r>
                <a:rPr lang="en-ES" sz="1600" dirty="0"/>
                <a:t> However, </a:t>
              </a:r>
              <a:r>
                <a:rPr lang="en-GB" sz="1600" dirty="0"/>
                <a:t>s</a:t>
              </a:r>
              <a:r>
                <a:rPr lang="en-ES" sz="1600" dirty="0"/>
                <a:t>outhern states wanted enslaved people for their </a:t>
              </a:r>
              <a:r>
                <a:rPr lang="en-ES" sz="1600" b="1" dirty="0">
                  <a:hlinkClick r:id="rId2" action="ppaction://hlinksldjump">
                    <a:extLst>
                      <a:ext uri="{A12FA001-AC4F-418D-AE19-62706E023703}">
                        <ahyp:hlinkClr xmlns:ahyp="http://schemas.microsoft.com/office/drawing/2018/hyperlinkcolor" xmlns="" val="tx"/>
                      </a:ext>
                    </a:extLst>
                  </a:hlinkClick>
                </a:rPr>
                <a:t>plantations</a:t>
              </a:r>
              <a:r>
                <a:rPr lang="en-ES" sz="1600" dirty="0"/>
                <a:t> and this fundamental difference was one of the main causes of the American Civil War. </a:t>
              </a:r>
            </a:p>
          </p:txBody>
        </p:sp>
      </p:grpSp>
      <p:grpSp>
        <p:nvGrpSpPr>
          <p:cNvPr id="5" name="Group 4">
            <a:extLst>
              <a:ext uri="{FF2B5EF4-FFF2-40B4-BE49-F238E27FC236}">
                <a16:creationId xmlns:a16="http://schemas.microsoft.com/office/drawing/2014/main" id="{FC5934F9-AC1A-4E29-8602-9A690CEAFD27}"/>
              </a:ext>
            </a:extLst>
          </p:cNvPr>
          <p:cNvGrpSpPr/>
          <p:nvPr/>
        </p:nvGrpSpPr>
        <p:grpSpPr>
          <a:xfrm>
            <a:off x="732818" y="1320258"/>
            <a:ext cx="3579124" cy="1419966"/>
            <a:chOff x="732818" y="1320258"/>
            <a:chExt cx="3579124" cy="1419966"/>
          </a:xfrm>
        </p:grpSpPr>
        <p:sp>
          <p:nvSpPr>
            <p:cNvPr id="15" name="Rectangle 14">
              <a:extLst>
                <a:ext uri="{FF2B5EF4-FFF2-40B4-BE49-F238E27FC236}">
                  <a16:creationId xmlns:a16="http://schemas.microsoft.com/office/drawing/2014/main" id="{927F3092-452C-4614-A0F0-9D4932C67A17}"/>
                </a:ext>
              </a:extLst>
            </p:cNvPr>
            <p:cNvSpPr/>
            <p:nvPr/>
          </p:nvSpPr>
          <p:spPr>
            <a:xfrm>
              <a:off x="732818" y="1320258"/>
              <a:ext cx="3579123" cy="141996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1E0428A-C4FC-48FE-A587-2A2A4B126E42}"/>
                </a:ext>
              </a:extLst>
            </p:cNvPr>
            <p:cNvSpPr txBox="1"/>
            <p:nvPr/>
          </p:nvSpPr>
          <p:spPr>
            <a:xfrm>
              <a:off x="732820" y="1398844"/>
              <a:ext cx="3579122" cy="1323439"/>
            </a:xfrm>
            <a:prstGeom prst="rect">
              <a:avLst/>
            </a:prstGeom>
            <a:noFill/>
          </p:spPr>
          <p:txBody>
            <a:bodyPr wrap="square" rtlCol="0">
              <a:spAutoFit/>
            </a:bodyPr>
            <a:lstStyle/>
            <a:p>
              <a:r>
                <a:rPr lang="en-ES" sz="1600" dirty="0"/>
                <a:t>Being </a:t>
              </a:r>
              <a:r>
                <a:rPr lang="en-ES" sz="1600" b="1" dirty="0">
                  <a:hlinkClick r:id="rId2" action="ppaction://hlinksldjump">
                    <a:extLst>
                      <a:ext uri="{A12FA001-AC4F-418D-AE19-62706E023703}">
                        <ahyp:hlinkClr xmlns:ahyp="http://schemas.microsoft.com/office/drawing/2018/hyperlinkcolor" xmlns="" val="tx"/>
                      </a:ext>
                    </a:extLst>
                  </a:hlinkClick>
                </a:rPr>
                <a:t>enslaved</a:t>
              </a:r>
              <a:r>
                <a:rPr lang="en-ES" sz="1600" dirty="0"/>
                <a:t> means being forced to work without getting paid and </a:t>
              </a:r>
              <a:r>
                <a:rPr lang="en-GB" sz="1600" dirty="0"/>
                <a:t>having</a:t>
              </a:r>
              <a:r>
                <a:rPr lang="en-ES" sz="1600" dirty="0"/>
                <a:t> freedom and basic human rights </a:t>
              </a:r>
              <a:r>
                <a:rPr lang="en-GB" sz="1600" dirty="0"/>
                <a:t>(</a:t>
              </a:r>
              <a:r>
                <a:rPr lang="en-ES" sz="1600" dirty="0"/>
                <a:t>such as proper food, water and a safe place to live</a:t>
              </a:r>
              <a:r>
                <a:rPr lang="en-GB" sz="1600" dirty="0"/>
                <a:t>) taken away</a:t>
              </a:r>
              <a:r>
                <a:rPr lang="en-ES" sz="1600" dirty="0"/>
                <a:t>. </a:t>
              </a:r>
              <a:endParaRPr lang="en-GB" sz="1600" dirty="0"/>
            </a:p>
          </p:txBody>
        </p:sp>
      </p:grpSp>
      <p:grpSp>
        <p:nvGrpSpPr>
          <p:cNvPr id="17" name="Group 16">
            <a:extLst>
              <a:ext uri="{FF2B5EF4-FFF2-40B4-BE49-F238E27FC236}">
                <a16:creationId xmlns:a16="http://schemas.microsoft.com/office/drawing/2014/main" id="{7D459D02-896D-4CE7-A745-6D9DD3A674D1}"/>
              </a:ext>
            </a:extLst>
          </p:cNvPr>
          <p:cNvGrpSpPr/>
          <p:nvPr/>
        </p:nvGrpSpPr>
        <p:grpSpPr>
          <a:xfrm>
            <a:off x="713064" y="4303468"/>
            <a:ext cx="7698117" cy="728820"/>
            <a:chOff x="713064" y="4323042"/>
            <a:chExt cx="7698117" cy="728820"/>
          </a:xfrm>
        </p:grpSpPr>
        <p:sp>
          <p:nvSpPr>
            <p:cNvPr id="13" name="Rectangle 12">
              <a:extLst>
                <a:ext uri="{FF2B5EF4-FFF2-40B4-BE49-F238E27FC236}">
                  <a16:creationId xmlns:a16="http://schemas.microsoft.com/office/drawing/2014/main" id="{70A2FF6D-A65D-47CF-B6A9-955C74FC5C6D}"/>
                </a:ext>
              </a:extLst>
            </p:cNvPr>
            <p:cNvSpPr/>
            <p:nvPr/>
          </p:nvSpPr>
          <p:spPr>
            <a:xfrm>
              <a:off x="713064" y="4323042"/>
              <a:ext cx="7698117" cy="72882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D5DFBA9-7459-4663-8F13-7D7F7577A9CB}"/>
                </a:ext>
              </a:extLst>
            </p:cNvPr>
            <p:cNvSpPr/>
            <p:nvPr/>
          </p:nvSpPr>
          <p:spPr>
            <a:xfrm>
              <a:off x="732819" y="4411934"/>
              <a:ext cx="7611777" cy="584775"/>
            </a:xfrm>
            <a:prstGeom prst="rect">
              <a:avLst/>
            </a:prstGeom>
          </p:spPr>
          <p:txBody>
            <a:bodyPr wrap="square">
              <a:spAutoFit/>
            </a:bodyPr>
            <a:lstStyle/>
            <a:p>
              <a:r>
                <a:rPr lang="en-ES" sz="1600" dirty="0"/>
                <a:t>Under the Universal Declaration of Human Rights, slavery is </a:t>
              </a:r>
              <a:r>
                <a:rPr lang="en-GB" sz="1600" dirty="0"/>
                <a:t>now </a:t>
              </a:r>
              <a:r>
                <a:rPr lang="en-ES" sz="1600" dirty="0"/>
                <a:t>prohibited. However, illegal slavery still takes place in some countries.</a:t>
              </a:r>
            </a:p>
          </p:txBody>
        </p:sp>
      </p:grpSp>
      <p:grpSp>
        <p:nvGrpSpPr>
          <p:cNvPr id="16" name="Group 15">
            <a:extLst>
              <a:ext uri="{FF2B5EF4-FFF2-40B4-BE49-F238E27FC236}">
                <a16:creationId xmlns:a16="http://schemas.microsoft.com/office/drawing/2014/main" id="{90FA0137-4B1D-4A1C-B5AE-77AF408797B3}"/>
              </a:ext>
            </a:extLst>
          </p:cNvPr>
          <p:cNvGrpSpPr/>
          <p:nvPr/>
        </p:nvGrpSpPr>
        <p:grpSpPr>
          <a:xfrm>
            <a:off x="732818" y="2811863"/>
            <a:ext cx="3579123" cy="1419966"/>
            <a:chOff x="732818" y="2798947"/>
            <a:chExt cx="3579123" cy="1419966"/>
          </a:xfrm>
        </p:grpSpPr>
        <p:sp>
          <p:nvSpPr>
            <p:cNvPr id="14" name="Rectangle 13">
              <a:extLst>
                <a:ext uri="{FF2B5EF4-FFF2-40B4-BE49-F238E27FC236}">
                  <a16:creationId xmlns:a16="http://schemas.microsoft.com/office/drawing/2014/main" id="{0110F2F4-6195-4DA2-9263-52EAC32B3DBF}"/>
                </a:ext>
              </a:extLst>
            </p:cNvPr>
            <p:cNvSpPr/>
            <p:nvPr/>
          </p:nvSpPr>
          <p:spPr>
            <a:xfrm>
              <a:off x="732818" y="2798947"/>
              <a:ext cx="3579123" cy="141996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2A9558A-11A7-45B0-9605-824184DC3E50}"/>
                </a:ext>
              </a:extLst>
            </p:cNvPr>
            <p:cNvSpPr/>
            <p:nvPr/>
          </p:nvSpPr>
          <p:spPr>
            <a:xfrm>
              <a:off x="732819" y="2836751"/>
              <a:ext cx="3486843" cy="1323439"/>
            </a:xfrm>
            <a:prstGeom prst="rect">
              <a:avLst/>
            </a:prstGeom>
          </p:spPr>
          <p:txBody>
            <a:bodyPr wrap="square">
              <a:spAutoFit/>
            </a:bodyPr>
            <a:lstStyle/>
            <a:p>
              <a:r>
                <a:rPr lang="en-GB" sz="1600" dirty="0"/>
                <a:t>In the past, many p</a:t>
              </a:r>
              <a:r>
                <a:rPr lang="en-ES" sz="1600" dirty="0"/>
                <a:t>eople who were </a:t>
              </a:r>
              <a:r>
                <a:rPr lang="en-GB" sz="1600" dirty="0"/>
                <a:t>enslaved were legally owned, which meant that they could be bought and sold. </a:t>
              </a:r>
              <a:r>
                <a:rPr lang="en-ES" sz="1600" dirty="0"/>
                <a:t>Their children were also </a:t>
              </a:r>
              <a:r>
                <a:rPr lang="en-GB" sz="1600" dirty="0"/>
                <a:t>enslaved</a:t>
              </a:r>
              <a:r>
                <a:rPr lang="en-ES" sz="1600" dirty="0"/>
                <a:t> and treated very </a:t>
              </a:r>
              <a:r>
                <a:rPr lang="en-GB" sz="1600" dirty="0"/>
                <a:t>badly</a:t>
              </a:r>
              <a:r>
                <a:rPr lang="en-ES" sz="1600" dirty="0"/>
                <a:t>. </a:t>
              </a:r>
            </a:p>
          </p:txBody>
        </p:sp>
      </p:grpSp>
      <p:sp>
        <p:nvSpPr>
          <p:cNvPr id="20" name="Rectangle 19">
            <a:hlinkClick r:id="rId3"/>
            <a:extLst>
              <a:ext uri="{FF2B5EF4-FFF2-40B4-BE49-F238E27FC236}">
                <a16:creationId xmlns:a16="http://schemas.microsoft.com/office/drawing/2014/main" id="{9E20D21F-F79E-4BD9-8F23-398B15F45A01}"/>
              </a:ext>
            </a:extLst>
          </p:cNvPr>
          <p:cNvSpPr/>
          <p:nvPr/>
        </p:nvSpPr>
        <p:spPr>
          <a:xfrm>
            <a:off x="8411181" y="6534139"/>
            <a:ext cx="732819"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462F83CD-4965-4850-B333-C6A689B9DB9D}"/>
              </a:ext>
            </a:extLst>
          </p:cNvPr>
          <p:cNvGrpSpPr/>
          <p:nvPr/>
        </p:nvGrpSpPr>
        <p:grpSpPr>
          <a:xfrm>
            <a:off x="4446164" y="1310084"/>
            <a:ext cx="3965015" cy="2897077"/>
            <a:chOff x="4446164" y="1310084"/>
            <a:chExt cx="3965015" cy="2897077"/>
          </a:xfrm>
        </p:grpSpPr>
        <p:pic>
          <p:nvPicPr>
            <p:cNvPr id="22" name="Picture 21">
              <a:extLst>
                <a:ext uri="{FF2B5EF4-FFF2-40B4-BE49-F238E27FC236}">
                  <a16:creationId xmlns:a16="http://schemas.microsoft.com/office/drawing/2014/main" id="{EAF70EC0-687C-4681-8AA7-9F89A0F9E1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831"/>
            <a:stretch/>
          </p:blipFill>
          <p:spPr>
            <a:xfrm>
              <a:off x="4446164" y="1310084"/>
              <a:ext cx="3965015" cy="2897077"/>
            </a:xfrm>
            <a:prstGeom prst="rect">
              <a:avLst/>
            </a:prstGeom>
            <a:ln w="12700">
              <a:solidFill>
                <a:schemeClr val="tx1"/>
              </a:solidFill>
            </a:ln>
          </p:spPr>
        </p:pic>
        <p:pic>
          <p:nvPicPr>
            <p:cNvPr id="24" name="Picture 23">
              <a:extLst>
                <a:ext uri="{FF2B5EF4-FFF2-40B4-BE49-F238E27FC236}">
                  <a16:creationId xmlns:a16="http://schemas.microsoft.com/office/drawing/2014/main" id="{928371DB-8773-4AD2-A57E-63D70BE692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7132" y="2380394"/>
              <a:ext cx="1627464" cy="1028552"/>
            </a:xfrm>
            <a:prstGeom prst="rect">
              <a:avLst/>
            </a:prstGeom>
            <a:ln w="12700">
              <a:solidFill>
                <a:schemeClr val="tx1"/>
              </a:solidFill>
            </a:ln>
          </p:spPr>
        </p:pic>
        <p:pic>
          <p:nvPicPr>
            <p:cNvPr id="26" name="Picture 25">
              <a:extLst>
                <a:ext uri="{FF2B5EF4-FFF2-40B4-BE49-F238E27FC236}">
                  <a16:creationId xmlns:a16="http://schemas.microsoft.com/office/drawing/2014/main" id="{83C679C9-2F11-4D27-8D2F-C2492B12EF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8707" y="2380394"/>
              <a:ext cx="1535185" cy="1027090"/>
            </a:xfrm>
            <a:prstGeom prst="rect">
              <a:avLst/>
            </a:prstGeom>
            <a:ln w="12700">
              <a:solidFill>
                <a:schemeClr val="tx1"/>
              </a:solidFill>
            </a:ln>
          </p:spPr>
        </p:pic>
      </p:grpSp>
    </p:spTree>
    <p:extLst>
      <p:ext uri="{BB962C8B-B14F-4D97-AF65-F5344CB8AC3E}">
        <p14:creationId xmlns:p14="http://schemas.microsoft.com/office/powerpoint/2010/main" val="53468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Araminta ‘Minty’ Ross </a:t>
            </a:r>
          </a:p>
        </p:txBody>
      </p:sp>
      <p:grpSp>
        <p:nvGrpSpPr>
          <p:cNvPr id="18" name="Group 17">
            <a:extLst>
              <a:ext uri="{FF2B5EF4-FFF2-40B4-BE49-F238E27FC236}">
                <a16:creationId xmlns:a16="http://schemas.microsoft.com/office/drawing/2014/main" id="{DC83C2FE-0054-4F5E-8248-E10C624953EE}"/>
              </a:ext>
            </a:extLst>
          </p:cNvPr>
          <p:cNvGrpSpPr/>
          <p:nvPr/>
        </p:nvGrpSpPr>
        <p:grpSpPr>
          <a:xfrm>
            <a:off x="732818" y="5563561"/>
            <a:ext cx="7881372" cy="604907"/>
            <a:chOff x="732818" y="5576236"/>
            <a:chExt cx="7881372" cy="604907"/>
          </a:xfrm>
        </p:grpSpPr>
        <p:sp>
          <p:nvSpPr>
            <p:cNvPr id="2" name="Rectangle 1">
              <a:extLst>
                <a:ext uri="{FF2B5EF4-FFF2-40B4-BE49-F238E27FC236}">
                  <a16:creationId xmlns:a16="http://schemas.microsoft.com/office/drawing/2014/main" id="{16AE17D9-0C14-4FD0-BC14-8B8C403D7A7F}"/>
                </a:ext>
              </a:extLst>
            </p:cNvPr>
            <p:cNvSpPr/>
            <p:nvPr/>
          </p:nvSpPr>
          <p:spPr>
            <a:xfrm>
              <a:off x="732818" y="5576236"/>
              <a:ext cx="7698117" cy="60490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3C26464-CA52-4D23-8116-EB420F719315}"/>
                </a:ext>
              </a:extLst>
            </p:cNvPr>
            <p:cNvSpPr txBox="1"/>
            <p:nvPr/>
          </p:nvSpPr>
          <p:spPr>
            <a:xfrm>
              <a:off x="732819" y="5724156"/>
              <a:ext cx="7881371" cy="338554"/>
            </a:xfrm>
            <a:prstGeom prst="rect">
              <a:avLst/>
            </a:prstGeom>
            <a:noFill/>
          </p:spPr>
          <p:txBody>
            <a:bodyPr wrap="square" rtlCol="0">
              <a:spAutoFit/>
            </a:bodyPr>
            <a:lstStyle/>
            <a:p>
              <a:r>
                <a:rPr lang="en-GB" sz="1600"/>
                <a:t>When she was 13, she decided to take her mother's name - Harriet. </a:t>
              </a:r>
              <a:endParaRPr lang="en-ES" sz="1600" dirty="0"/>
            </a:p>
          </p:txBody>
        </p:sp>
      </p:grpSp>
      <p:grpSp>
        <p:nvGrpSpPr>
          <p:cNvPr id="5" name="Group 4">
            <a:extLst>
              <a:ext uri="{FF2B5EF4-FFF2-40B4-BE49-F238E27FC236}">
                <a16:creationId xmlns:a16="http://schemas.microsoft.com/office/drawing/2014/main" id="{FC5934F9-AC1A-4E29-8602-9A690CEAFD27}"/>
              </a:ext>
            </a:extLst>
          </p:cNvPr>
          <p:cNvGrpSpPr/>
          <p:nvPr/>
        </p:nvGrpSpPr>
        <p:grpSpPr>
          <a:xfrm>
            <a:off x="732819" y="1610274"/>
            <a:ext cx="2891226" cy="2966991"/>
            <a:chOff x="732819" y="1320257"/>
            <a:chExt cx="2891226" cy="2966991"/>
          </a:xfrm>
        </p:grpSpPr>
        <p:sp>
          <p:nvSpPr>
            <p:cNvPr id="15" name="Rectangle 14">
              <a:extLst>
                <a:ext uri="{FF2B5EF4-FFF2-40B4-BE49-F238E27FC236}">
                  <a16:creationId xmlns:a16="http://schemas.microsoft.com/office/drawing/2014/main" id="{927F3092-452C-4614-A0F0-9D4932C67A17}"/>
                </a:ext>
              </a:extLst>
            </p:cNvPr>
            <p:cNvSpPr/>
            <p:nvPr/>
          </p:nvSpPr>
          <p:spPr>
            <a:xfrm>
              <a:off x="732819" y="1320257"/>
              <a:ext cx="2891226" cy="296699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1E0428A-C4FC-48FE-A587-2A2A4B126E42}"/>
                </a:ext>
              </a:extLst>
            </p:cNvPr>
            <p:cNvSpPr txBox="1"/>
            <p:nvPr/>
          </p:nvSpPr>
          <p:spPr>
            <a:xfrm>
              <a:off x="783154" y="1382066"/>
              <a:ext cx="2706666" cy="2800767"/>
            </a:xfrm>
            <a:prstGeom prst="rect">
              <a:avLst/>
            </a:prstGeom>
            <a:noFill/>
          </p:spPr>
          <p:txBody>
            <a:bodyPr wrap="square" rtlCol="0">
              <a:spAutoFit/>
            </a:bodyPr>
            <a:lstStyle/>
            <a:p>
              <a:r>
                <a:rPr lang="en-GB" sz="1600" dirty="0"/>
                <a:t>Harriet Tubman was born around 1820. She was born on a plantation in Maryland. Owners of enslaved people did not keep birth records, meaning they didn’t record when they were born. For this reason it is unclear whether she was born in 1820, 1821 or even 1822.</a:t>
              </a:r>
            </a:p>
          </p:txBody>
        </p:sp>
      </p:grpSp>
      <p:grpSp>
        <p:nvGrpSpPr>
          <p:cNvPr id="17" name="Group 16">
            <a:extLst>
              <a:ext uri="{FF2B5EF4-FFF2-40B4-BE49-F238E27FC236}">
                <a16:creationId xmlns:a16="http://schemas.microsoft.com/office/drawing/2014/main" id="{7D459D02-896D-4CE7-A745-6D9DD3A674D1}"/>
              </a:ext>
            </a:extLst>
          </p:cNvPr>
          <p:cNvGrpSpPr/>
          <p:nvPr/>
        </p:nvGrpSpPr>
        <p:grpSpPr>
          <a:xfrm>
            <a:off x="713064" y="4716308"/>
            <a:ext cx="7698117" cy="728820"/>
            <a:chOff x="713064" y="4323042"/>
            <a:chExt cx="7698117" cy="728820"/>
          </a:xfrm>
        </p:grpSpPr>
        <p:sp>
          <p:nvSpPr>
            <p:cNvPr id="13" name="Rectangle 12">
              <a:extLst>
                <a:ext uri="{FF2B5EF4-FFF2-40B4-BE49-F238E27FC236}">
                  <a16:creationId xmlns:a16="http://schemas.microsoft.com/office/drawing/2014/main" id="{70A2FF6D-A65D-47CF-B6A9-955C74FC5C6D}"/>
                </a:ext>
              </a:extLst>
            </p:cNvPr>
            <p:cNvSpPr/>
            <p:nvPr/>
          </p:nvSpPr>
          <p:spPr>
            <a:xfrm>
              <a:off x="713064" y="4323042"/>
              <a:ext cx="7698117" cy="72882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D5DFBA9-7459-4663-8F13-7D7F7577A9CB}"/>
                </a:ext>
              </a:extLst>
            </p:cNvPr>
            <p:cNvSpPr/>
            <p:nvPr/>
          </p:nvSpPr>
          <p:spPr>
            <a:xfrm>
              <a:off x="732819" y="4411934"/>
              <a:ext cx="7611777" cy="584775"/>
            </a:xfrm>
            <a:prstGeom prst="rect">
              <a:avLst/>
            </a:prstGeom>
          </p:spPr>
          <p:txBody>
            <a:bodyPr wrap="square">
              <a:spAutoFit/>
            </a:bodyPr>
            <a:lstStyle/>
            <a:p>
              <a:r>
                <a:rPr lang="en-GB" sz="1600" dirty="0"/>
                <a:t>Her parents named her Araminta Ross and they used the nickname ‘Minty’ for her. She was one of nine children.</a:t>
              </a:r>
            </a:p>
          </p:txBody>
        </p:sp>
      </p:grpSp>
      <p:pic>
        <p:nvPicPr>
          <p:cNvPr id="4" name="Picture 3">
            <a:extLst>
              <a:ext uri="{FF2B5EF4-FFF2-40B4-BE49-F238E27FC236}">
                <a16:creationId xmlns:a16="http://schemas.microsoft.com/office/drawing/2014/main" id="{7D2F8ACD-1ADC-463D-B039-4F4A372B29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8821" y="1158388"/>
            <a:ext cx="4575776" cy="3398352"/>
          </a:xfrm>
          <a:prstGeom prst="rect">
            <a:avLst/>
          </a:prstGeom>
        </p:spPr>
      </p:pic>
      <p:sp>
        <p:nvSpPr>
          <p:cNvPr id="19" name="Rectangle 18">
            <a:hlinkClick r:id="rId3"/>
            <a:extLst>
              <a:ext uri="{FF2B5EF4-FFF2-40B4-BE49-F238E27FC236}">
                <a16:creationId xmlns:a16="http://schemas.microsoft.com/office/drawing/2014/main" id="{830B11DE-0FE8-40E4-9CE9-2EC1A02A9D34}"/>
              </a:ext>
            </a:extLst>
          </p:cNvPr>
          <p:cNvSpPr/>
          <p:nvPr/>
        </p:nvSpPr>
        <p:spPr>
          <a:xfrm>
            <a:off x="8411181" y="6534139"/>
            <a:ext cx="732819"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950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Life of Enslaved People</a:t>
            </a:r>
          </a:p>
        </p:txBody>
      </p:sp>
      <p:grpSp>
        <p:nvGrpSpPr>
          <p:cNvPr id="5" name="Group 4">
            <a:extLst>
              <a:ext uri="{FF2B5EF4-FFF2-40B4-BE49-F238E27FC236}">
                <a16:creationId xmlns:a16="http://schemas.microsoft.com/office/drawing/2014/main" id="{FC5934F9-AC1A-4E29-8602-9A690CEAFD27}"/>
              </a:ext>
            </a:extLst>
          </p:cNvPr>
          <p:cNvGrpSpPr/>
          <p:nvPr/>
        </p:nvGrpSpPr>
        <p:grpSpPr>
          <a:xfrm>
            <a:off x="732819" y="1358605"/>
            <a:ext cx="7678362" cy="875395"/>
            <a:chOff x="732819" y="1320257"/>
            <a:chExt cx="7678362" cy="1218689"/>
          </a:xfrm>
        </p:grpSpPr>
        <p:sp>
          <p:nvSpPr>
            <p:cNvPr id="15" name="Rectangle 14">
              <a:extLst>
                <a:ext uri="{FF2B5EF4-FFF2-40B4-BE49-F238E27FC236}">
                  <a16:creationId xmlns:a16="http://schemas.microsoft.com/office/drawing/2014/main" id="{927F3092-452C-4614-A0F0-9D4932C67A17}"/>
                </a:ext>
              </a:extLst>
            </p:cNvPr>
            <p:cNvSpPr/>
            <p:nvPr/>
          </p:nvSpPr>
          <p:spPr>
            <a:xfrm>
              <a:off x="732819" y="1320257"/>
              <a:ext cx="7678362" cy="121868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1E0428A-C4FC-48FE-A587-2A2A4B126E42}"/>
                </a:ext>
              </a:extLst>
            </p:cNvPr>
            <p:cNvSpPr txBox="1"/>
            <p:nvPr/>
          </p:nvSpPr>
          <p:spPr>
            <a:xfrm>
              <a:off x="783154" y="1382066"/>
              <a:ext cx="7561442" cy="1156880"/>
            </a:xfrm>
            <a:prstGeom prst="rect">
              <a:avLst/>
            </a:prstGeom>
            <a:noFill/>
          </p:spPr>
          <p:txBody>
            <a:bodyPr wrap="square" rtlCol="0">
              <a:spAutoFit/>
            </a:bodyPr>
            <a:lstStyle/>
            <a:p>
              <a:r>
                <a:rPr lang="en-ES" sz="1600" dirty="0"/>
                <a:t>The life of enslaved people was extremely hard</a:t>
              </a:r>
              <a:r>
                <a:rPr lang="en-GB" sz="1600" dirty="0"/>
                <a:t> and</a:t>
              </a:r>
              <a:r>
                <a:rPr lang="en-ES" sz="1600" dirty="0"/>
                <a:t> Harriet’s </a:t>
              </a:r>
              <a:r>
                <a:rPr lang="en-GB" sz="1600" dirty="0"/>
                <a:t>life </a:t>
              </a:r>
              <a:r>
                <a:rPr lang="en-ES" sz="1600" dirty="0"/>
                <a:t>was no different. </a:t>
              </a:r>
              <a:r>
                <a:rPr lang="en-GB" sz="1600" dirty="0"/>
                <a:t>Her family was split when she was young, with t</a:t>
              </a:r>
              <a:r>
                <a:rPr lang="en-ES" sz="1600" dirty="0"/>
                <a:t>hree of her sisters </a:t>
              </a:r>
              <a:r>
                <a:rPr lang="en-GB" sz="1600" dirty="0"/>
                <a:t>being</a:t>
              </a:r>
              <a:r>
                <a:rPr lang="en-ES" sz="1600" dirty="0"/>
                <a:t> sold to distant plantations</a:t>
              </a:r>
              <a:r>
                <a:rPr lang="en-GB" sz="1600" dirty="0"/>
                <a:t>.</a:t>
              </a:r>
              <a:endParaRPr lang="en-ES" sz="1600" dirty="0"/>
            </a:p>
          </p:txBody>
        </p:sp>
      </p:grpSp>
      <p:grpSp>
        <p:nvGrpSpPr>
          <p:cNvPr id="17" name="Group 16">
            <a:extLst>
              <a:ext uri="{FF2B5EF4-FFF2-40B4-BE49-F238E27FC236}">
                <a16:creationId xmlns:a16="http://schemas.microsoft.com/office/drawing/2014/main" id="{7D459D02-896D-4CE7-A745-6D9DD3A674D1}"/>
              </a:ext>
            </a:extLst>
          </p:cNvPr>
          <p:cNvGrpSpPr/>
          <p:nvPr/>
        </p:nvGrpSpPr>
        <p:grpSpPr>
          <a:xfrm>
            <a:off x="713064" y="5054862"/>
            <a:ext cx="7698117" cy="1166110"/>
            <a:chOff x="713064" y="4323042"/>
            <a:chExt cx="7698117" cy="1166110"/>
          </a:xfrm>
        </p:grpSpPr>
        <p:sp>
          <p:nvSpPr>
            <p:cNvPr id="13" name="Rectangle 12">
              <a:extLst>
                <a:ext uri="{FF2B5EF4-FFF2-40B4-BE49-F238E27FC236}">
                  <a16:creationId xmlns:a16="http://schemas.microsoft.com/office/drawing/2014/main" id="{70A2FF6D-A65D-47CF-B6A9-955C74FC5C6D}"/>
                </a:ext>
              </a:extLst>
            </p:cNvPr>
            <p:cNvSpPr/>
            <p:nvPr/>
          </p:nvSpPr>
          <p:spPr>
            <a:xfrm>
              <a:off x="713064" y="4323042"/>
              <a:ext cx="7698117" cy="116611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D5DFBA9-7459-4663-8F13-7D7F7577A9CB}"/>
                </a:ext>
              </a:extLst>
            </p:cNvPr>
            <p:cNvSpPr/>
            <p:nvPr/>
          </p:nvSpPr>
          <p:spPr>
            <a:xfrm>
              <a:off x="732819" y="4411934"/>
              <a:ext cx="7611777" cy="1077218"/>
            </a:xfrm>
            <a:prstGeom prst="rect">
              <a:avLst/>
            </a:prstGeom>
          </p:spPr>
          <p:txBody>
            <a:bodyPr wrap="square">
              <a:spAutoFit/>
            </a:bodyPr>
            <a:lstStyle/>
            <a:p>
              <a:r>
                <a:rPr lang="en-GB" sz="1600" dirty="0"/>
                <a:t>P</a:t>
              </a:r>
              <a:r>
                <a:rPr lang="en-ES" sz="1600" dirty="0"/>
                <a:t>hysical violence was common </a:t>
              </a:r>
              <a:r>
                <a:rPr lang="en-GB" sz="1600" dirty="0"/>
                <a:t>and, l</a:t>
              </a:r>
              <a:r>
                <a:rPr lang="en-ES" sz="1600" dirty="0"/>
                <a:t>ike many other enslaved people, Harriet received lashes as punishment. </a:t>
              </a:r>
              <a:r>
                <a:rPr lang="en-GB" sz="1600" dirty="0"/>
                <a:t>As an adolescent, she was struck with a weight in the head by an </a:t>
              </a:r>
              <a:r>
                <a:rPr lang="en-GB" sz="1600" b="1" dirty="0">
                  <a:hlinkClick r:id="rId2" action="ppaction://hlinksldjump">
                    <a:extLst>
                      <a:ext uri="{A12FA001-AC4F-418D-AE19-62706E023703}">
                        <ahyp:hlinkClr xmlns:ahyp="http://schemas.microsoft.com/office/drawing/2018/hyperlinkcolor" xmlns="" val="tx"/>
                      </a:ext>
                    </a:extLst>
                  </a:hlinkClick>
                </a:rPr>
                <a:t>overseer</a:t>
              </a:r>
              <a:r>
                <a:rPr lang="en-GB" sz="1600" dirty="0"/>
                <a:t> for refusing to help catch a runaway enslaved person. The injury </a:t>
              </a:r>
              <a:r>
                <a:rPr lang="en-ES" sz="1600" dirty="0"/>
                <a:t>caused headaches and dizziness for the rest of her life.</a:t>
              </a:r>
            </a:p>
          </p:txBody>
        </p:sp>
      </p:grpSp>
      <p:pic>
        <p:nvPicPr>
          <p:cNvPr id="4" name="Picture 3">
            <a:extLst>
              <a:ext uri="{FF2B5EF4-FFF2-40B4-BE49-F238E27FC236}">
                <a16:creationId xmlns:a16="http://schemas.microsoft.com/office/drawing/2014/main" id="{7D2F8ACD-1ADC-463D-B039-4F4A372B2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4504" y="1931700"/>
            <a:ext cx="4099910" cy="3044934"/>
          </a:xfrm>
          <a:prstGeom prst="rect">
            <a:avLst/>
          </a:prstGeom>
        </p:spPr>
      </p:pic>
      <p:sp>
        <p:nvSpPr>
          <p:cNvPr id="19" name="Rectangle 18">
            <a:hlinkClick r:id="rId4"/>
            <a:extLst>
              <a:ext uri="{FF2B5EF4-FFF2-40B4-BE49-F238E27FC236}">
                <a16:creationId xmlns:a16="http://schemas.microsoft.com/office/drawing/2014/main" id="{830B11DE-0FE8-40E4-9CE9-2EC1A02A9D34}"/>
              </a:ext>
            </a:extLst>
          </p:cNvPr>
          <p:cNvSpPr/>
          <p:nvPr/>
        </p:nvSpPr>
        <p:spPr>
          <a:xfrm>
            <a:off x="8411181" y="6534139"/>
            <a:ext cx="732819"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504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Underground Railroad </a:t>
            </a:r>
          </a:p>
        </p:txBody>
      </p:sp>
      <p:grpSp>
        <p:nvGrpSpPr>
          <p:cNvPr id="5" name="Group 4">
            <a:extLst>
              <a:ext uri="{FF2B5EF4-FFF2-40B4-BE49-F238E27FC236}">
                <a16:creationId xmlns:a16="http://schemas.microsoft.com/office/drawing/2014/main" id="{FC5934F9-AC1A-4E29-8602-9A690CEAFD27}"/>
              </a:ext>
            </a:extLst>
          </p:cNvPr>
          <p:cNvGrpSpPr/>
          <p:nvPr/>
        </p:nvGrpSpPr>
        <p:grpSpPr>
          <a:xfrm>
            <a:off x="732819" y="1358605"/>
            <a:ext cx="7678362" cy="1121616"/>
            <a:chOff x="732819" y="1320257"/>
            <a:chExt cx="7678362" cy="1561468"/>
          </a:xfrm>
        </p:grpSpPr>
        <p:sp>
          <p:nvSpPr>
            <p:cNvPr id="15" name="Rectangle 14">
              <a:extLst>
                <a:ext uri="{FF2B5EF4-FFF2-40B4-BE49-F238E27FC236}">
                  <a16:creationId xmlns:a16="http://schemas.microsoft.com/office/drawing/2014/main" id="{927F3092-452C-4614-A0F0-9D4932C67A17}"/>
                </a:ext>
              </a:extLst>
            </p:cNvPr>
            <p:cNvSpPr/>
            <p:nvPr/>
          </p:nvSpPr>
          <p:spPr>
            <a:xfrm>
              <a:off x="732819" y="1320257"/>
              <a:ext cx="7678362" cy="156146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1E0428A-C4FC-48FE-A587-2A2A4B126E42}"/>
                </a:ext>
              </a:extLst>
            </p:cNvPr>
            <p:cNvSpPr txBox="1"/>
            <p:nvPr/>
          </p:nvSpPr>
          <p:spPr>
            <a:xfrm>
              <a:off x="783154" y="1382066"/>
              <a:ext cx="7561442" cy="1499659"/>
            </a:xfrm>
            <a:prstGeom prst="rect">
              <a:avLst/>
            </a:prstGeom>
            <a:noFill/>
          </p:spPr>
          <p:txBody>
            <a:bodyPr wrap="square" rtlCol="0">
              <a:spAutoFit/>
            </a:bodyPr>
            <a:lstStyle/>
            <a:p>
              <a:r>
                <a:rPr lang="en-GB" sz="1600" dirty="0"/>
                <a:t>The Underground Railroad was not a railway. It was a network of secret routes and houses that were safe for runaway enslaved people to use in order to escape from plantations and flee to the northern states of the US, where slavery had been abolished.</a:t>
              </a:r>
            </a:p>
          </p:txBody>
        </p:sp>
      </p:grpSp>
      <p:grpSp>
        <p:nvGrpSpPr>
          <p:cNvPr id="17" name="Group 16">
            <a:extLst>
              <a:ext uri="{FF2B5EF4-FFF2-40B4-BE49-F238E27FC236}">
                <a16:creationId xmlns:a16="http://schemas.microsoft.com/office/drawing/2014/main" id="{7D459D02-896D-4CE7-A745-6D9DD3A674D1}"/>
              </a:ext>
            </a:extLst>
          </p:cNvPr>
          <p:cNvGrpSpPr/>
          <p:nvPr/>
        </p:nvGrpSpPr>
        <p:grpSpPr>
          <a:xfrm>
            <a:off x="721454" y="2608508"/>
            <a:ext cx="3607792" cy="2537224"/>
            <a:chOff x="713064" y="4323042"/>
            <a:chExt cx="9378676" cy="3162862"/>
          </a:xfrm>
        </p:grpSpPr>
        <p:sp>
          <p:nvSpPr>
            <p:cNvPr id="13" name="Rectangle 12">
              <a:extLst>
                <a:ext uri="{FF2B5EF4-FFF2-40B4-BE49-F238E27FC236}">
                  <a16:creationId xmlns:a16="http://schemas.microsoft.com/office/drawing/2014/main" id="{70A2FF6D-A65D-47CF-B6A9-955C74FC5C6D}"/>
                </a:ext>
              </a:extLst>
            </p:cNvPr>
            <p:cNvSpPr/>
            <p:nvPr/>
          </p:nvSpPr>
          <p:spPr>
            <a:xfrm>
              <a:off x="713064" y="4323042"/>
              <a:ext cx="9378676" cy="316286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D5DFBA9-7459-4663-8F13-7D7F7577A9CB}"/>
                </a:ext>
              </a:extLst>
            </p:cNvPr>
            <p:cNvSpPr/>
            <p:nvPr/>
          </p:nvSpPr>
          <p:spPr>
            <a:xfrm>
              <a:off x="938880" y="4728907"/>
              <a:ext cx="8703323" cy="2263649"/>
            </a:xfrm>
            <a:prstGeom prst="rect">
              <a:avLst/>
            </a:prstGeom>
          </p:spPr>
          <p:txBody>
            <a:bodyPr wrap="square">
              <a:spAutoFit/>
            </a:bodyPr>
            <a:lstStyle/>
            <a:p>
              <a:r>
                <a:rPr lang="en-ES" sz="1600" dirty="0"/>
                <a:t>Harriet Tubman’s role in helping enslaved people to escape was </a:t>
              </a:r>
              <a:r>
                <a:rPr lang="en-GB" sz="1600" dirty="0"/>
                <a:t>vital</a:t>
              </a:r>
              <a:r>
                <a:rPr lang="en-ES" sz="1600" dirty="0"/>
                <a:t>. Special </a:t>
              </a:r>
              <a:r>
                <a:rPr lang="en-GB" sz="1600" dirty="0"/>
                <a:t>language</a:t>
              </a:r>
              <a:r>
                <a:rPr lang="en-ES" sz="1600" dirty="0"/>
                <a:t> was used to keep the </a:t>
              </a:r>
              <a:r>
                <a:rPr lang="en-GB" sz="1600" dirty="0"/>
                <a:t>escaped </a:t>
              </a:r>
              <a:r>
                <a:rPr lang="en-ES" sz="1600" dirty="0"/>
                <a:t>enslaved people safe. Harriet was a </a:t>
              </a:r>
              <a:r>
                <a:rPr lang="en-GB" sz="1600" dirty="0"/>
                <a:t>‘</a:t>
              </a:r>
              <a:r>
                <a:rPr lang="en-ES" sz="1600" dirty="0"/>
                <a:t>conductor</a:t>
              </a:r>
              <a:r>
                <a:rPr lang="en-GB" sz="1600" dirty="0"/>
                <a:t>’</a:t>
              </a:r>
              <a:r>
                <a:rPr lang="en-ES" sz="1600" dirty="0"/>
                <a:t> and the houses were called </a:t>
              </a:r>
              <a:r>
                <a:rPr lang="en-GB" sz="1600" dirty="0"/>
                <a:t>‘</a:t>
              </a:r>
              <a:r>
                <a:rPr lang="en-ES" sz="1600" dirty="0"/>
                <a:t>stations</a:t>
              </a:r>
              <a:r>
                <a:rPr lang="en-GB" sz="1600" dirty="0"/>
                <a:t>’</a:t>
              </a:r>
              <a:r>
                <a:rPr lang="en-ES" sz="1600" dirty="0"/>
                <a:t>. </a:t>
              </a:r>
            </a:p>
          </p:txBody>
        </p:sp>
      </p:grpSp>
      <p:sp>
        <p:nvSpPr>
          <p:cNvPr id="19" name="Rectangle 18">
            <a:hlinkClick r:id="rId2"/>
            <a:extLst>
              <a:ext uri="{FF2B5EF4-FFF2-40B4-BE49-F238E27FC236}">
                <a16:creationId xmlns:a16="http://schemas.microsoft.com/office/drawing/2014/main" id="{830B11DE-0FE8-40E4-9CE9-2EC1A02A9D34}"/>
              </a:ext>
            </a:extLst>
          </p:cNvPr>
          <p:cNvSpPr/>
          <p:nvPr/>
        </p:nvSpPr>
        <p:spPr>
          <a:xfrm>
            <a:off x="8411181" y="6534139"/>
            <a:ext cx="732819"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EC340A22-AD8B-468F-8248-9AE84F6DDE99}"/>
              </a:ext>
            </a:extLst>
          </p:cNvPr>
          <p:cNvGrpSpPr/>
          <p:nvPr/>
        </p:nvGrpSpPr>
        <p:grpSpPr>
          <a:xfrm>
            <a:off x="713064" y="5224175"/>
            <a:ext cx="7678362" cy="875395"/>
            <a:chOff x="732819" y="1320257"/>
            <a:chExt cx="7678362" cy="1218689"/>
          </a:xfrm>
        </p:grpSpPr>
        <p:sp>
          <p:nvSpPr>
            <p:cNvPr id="14" name="Rectangle 13">
              <a:extLst>
                <a:ext uri="{FF2B5EF4-FFF2-40B4-BE49-F238E27FC236}">
                  <a16:creationId xmlns:a16="http://schemas.microsoft.com/office/drawing/2014/main" id="{8441FCAC-A810-45FA-83CB-254D925FEB51}"/>
                </a:ext>
              </a:extLst>
            </p:cNvPr>
            <p:cNvSpPr/>
            <p:nvPr/>
          </p:nvSpPr>
          <p:spPr>
            <a:xfrm>
              <a:off x="732819" y="1320257"/>
              <a:ext cx="7678362" cy="121868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DD622E7C-9F61-4A78-95BC-4E900FECF179}"/>
                </a:ext>
              </a:extLst>
            </p:cNvPr>
            <p:cNvSpPr txBox="1"/>
            <p:nvPr/>
          </p:nvSpPr>
          <p:spPr>
            <a:xfrm>
              <a:off x="783154" y="1498854"/>
              <a:ext cx="7561442" cy="814100"/>
            </a:xfrm>
            <a:prstGeom prst="rect">
              <a:avLst/>
            </a:prstGeom>
            <a:noFill/>
          </p:spPr>
          <p:txBody>
            <a:bodyPr wrap="square" rtlCol="0">
              <a:spAutoFit/>
            </a:bodyPr>
            <a:lstStyle/>
            <a:p>
              <a:r>
                <a:rPr lang="en-GB" sz="1600" dirty="0"/>
                <a:t>Harriet Tubman led so many people into freedom that her nickname was ‘Moses’, referring to Moses leading Jewish people out of slavery in Egypt.</a:t>
              </a:r>
            </a:p>
          </p:txBody>
        </p:sp>
      </p:grpSp>
      <p:pic>
        <p:nvPicPr>
          <p:cNvPr id="7" name="Picture 6">
            <a:extLst>
              <a:ext uri="{FF2B5EF4-FFF2-40B4-BE49-F238E27FC236}">
                <a16:creationId xmlns:a16="http://schemas.microsoft.com/office/drawing/2014/main" id="{9ACB6A76-8EFF-48AA-996B-9A7CE8F109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831" y="2236530"/>
            <a:ext cx="3948765" cy="3071535"/>
          </a:xfrm>
          <a:prstGeom prst="rect">
            <a:avLst/>
          </a:prstGeom>
        </p:spPr>
      </p:pic>
      <p:sp>
        <p:nvSpPr>
          <p:cNvPr id="2" name="Arrow: Left 1">
            <a:hlinkClick r:id="rId4" action="ppaction://hlinksldjump"/>
            <a:extLst>
              <a:ext uri="{FF2B5EF4-FFF2-40B4-BE49-F238E27FC236}">
                <a16:creationId xmlns:a16="http://schemas.microsoft.com/office/drawing/2014/main" id="{2727BF80-73A1-43AC-88A1-ED54DEFAE091}"/>
              </a:ext>
            </a:extLst>
          </p:cNvPr>
          <p:cNvSpPr/>
          <p:nvPr/>
        </p:nvSpPr>
        <p:spPr>
          <a:xfrm>
            <a:off x="5782897" y="5887281"/>
            <a:ext cx="2600668" cy="474911"/>
          </a:xfrm>
          <a:prstGeom prst="lef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back to original slide</a:t>
            </a:r>
          </a:p>
        </p:txBody>
      </p:sp>
    </p:spTree>
    <p:extLst>
      <p:ext uri="{BB962C8B-B14F-4D97-AF65-F5344CB8AC3E}">
        <p14:creationId xmlns:p14="http://schemas.microsoft.com/office/powerpoint/2010/main" val="245873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Harriet’s Work as a Nurse </a:t>
            </a:r>
          </a:p>
        </p:txBody>
      </p:sp>
      <p:grpSp>
        <p:nvGrpSpPr>
          <p:cNvPr id="5" name="Group 4">
            <a:extLst>
              <a:ext uri="{FF2B5EF4-FFF2-40B4-BE49-F238E27FC236}">
                <a16:creationId xmlns:a16="http://schemas.microsoft.com/office/drawing/2014/main" id="{FC5934F9-AC1A-4E29-8602-9A690CEAFD27}"/>
              </a:ext>
            </a:extLst>
          </p:cNvPr>
          <p:cNvGrpSpPr/>
          <p:nvPr/>
        </p:nvGrpSpPr>
        <p:grpSpPr>
          <a:xfrm>
            <a:off x="732819" y="1358605"/>
            <a:ext cx="7678362" cy="466394"/>
            <a:chOff x="732819" y="1320257"/>
            <a:chExt cx="7678362" cy="649295"/>
          </a:xfrm>
        </p:grpSpPr>
        <p:sp>
          <p:nvSpPr>
            <p:cNvPr id="15" name="Rectangle 14">
              <a:extLst>
                <a:ext uri="{FF2B5EF4-FFF2-40B4-BE49-F238E27FC236}">
                  <a16:creationId xmlns:a16="http://schemas.microsoft.com/office/drawing/2014/main" id="{927F3092-452C-4614-A0F0-9D4932C67A17}"/>
                </a:ext>
              </a:extLst>
            </p:cNvPr>
            <p:cNvSpPr/>
            <p:nvPr/>
          </p:nvSpPr>
          <p:spPr>
            <a:xfrm>
              <a:off x="732819" y="1320257"/>
              <a:ext cx="7678362" cy="64929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1E0428A-C4FC-48FE-A587-2A2A4B126E42}"/>
                </a:ext>
              </a:extLst>
            </p:cNvPr>
            <p:cNvSpPr txBox="1"/>
            <p:nvPr/>
          </p:nvSpPr>
          <p:spPr>
            <a:xfrm>
              <a:off x="783154" y="1382066"/>
              <a:ext cx="7561442" cy="471321"/>
            </a:xfrm>
            <a:prstGeom prst="rect">
              <a:avLst/>
            </a:prstGeom>
            <a:noFill/>
          </p:spPr>
          <p:txBody>
            <a:bodyPr wrap="square" rtlCol="0">
              <a:spAutoFit/>
            </a:bodyPr>
            <a:lstStyle/>
            <a:p>
              <a:r>
                <a:rPr lang="en-ES" sz="1600" dirty="0"/>
                <a:t>Harriet and her brothers Ben and Henry escaped from slavery in 1849.</a:t>
              </a:r>
            </a:p>
          </p:txBody>
        </p:sp>
      </p:grpSp>
      <p:sp>
        <p:nvSpPr>
          <p:cNvPr id="19" name="Rectangle 18">
            <a:hlinkClick r:id="rId2"/>
            <a:extLst>
              <a:ext uri="{FF2B5EF4-FFF2-40B4-BE49-F238E27FC236}">
                <a16:creationId xmlns:a16="http://schemas.microsoft.com/office/drawing/2014/main" id="{830B11DE-0FE8-40E4-9CE9-2EC1A02A9D34}"/>
              </a:ext>
            </a:extLst>
          </p:cNvPr>
          <p:cNvSpPr/>
          <p:nvPr/>
        </p:nvSpPr>
        <p:spPr>
          <a:xfrm>
            <a:off x="8411181" y="6534139"/>
            <a:ext cx="732819"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9ACB6A76-8EFF-48AA-996B-9A7CE8F109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3151" y="1869396"/>
            <a:ext cx="4168749" cy="3242649"/>
          </a:xfrm>
          <a:prstGeom prst="rect">
            <a:avLst/>
          </a:prstGeom>
        </p:spPr>
      </p:pic>
      <p:grpSp>
        <p:nvGrpSpPr>
          <p:cNvPr id="12" name="Group 11">
            <a:extLst>
              <a:ext uri="{FF2B5EF4-FFF2-40B4-BE49-F238E27FC236}">
                <a16:creationId xmlns:a16="http://schemas.microsoft.com/office/drawing/2014/main" id="{EC340A22-AD8B-468F-8248-9AE84F6DDE99}"/>
              </a:ext>
            </a:extLst>
          </p:cNvPr>
          <p:cNvGrpSpPr/>
          <p:nvPr/>
        </p:nvGrpSpPr>
        <p:grpSpPr>
          <a:xfrm>
            <a:off x="713064" y="5106243"/>
            <a:ext cx="7678362" cy="1077218"/>
            <a:chOff x="732819" y="1039289"/>
            <a:chExt cx="7678362" cy="1499658"/>
          </a:xfrm>
        </p:grpSpPr>
        <p:sp>
          <p:nvSpPr>
            <p:cNvPr id="14" name="Rectangle 13">
              <a:extLst>
                <a:ext uri="{FF2B5EF4-FFF2-40B4-BE49-F238E27FC236}">
                  <a16:creationId xmlns:a16="http://schemas.microsoft.com/office/drawing/2014/main" id="{8441FCAC-A810-45FA-83CB-254D925FEB51}"/>
                </a:ext>
              </a:extLst>
            </p:cNvPr>
            <p:cNvSpPr/>
            <p:nvPr/>
          </p:nvSpPr>
          <p:spPr>
            <a:xfrm>
              <a:off x="732819" y="1039289"/>
              <a:ext cx="7678362" cy="149965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DD622E7C-9F61-4A78-95BC-4E900FECF179}"/>
                </a:ext>
              </a:extLst>
            </p:cNvPr>
            <p:cNvSpPr txBox="1"/>
            <p:nvPr/>
          </p:nvSpPr>
          <p:spPr>
            <a:xfrm>
              <a:off x="783154" y="1208218"/>
              <a:ext cx="7561442" cy="1156879"/>
            </a:xfrm>
            <a:prstGeom prst="rect">
              <a:avLst/>
            </a:prstGeom>
            <a:noFill/>
          </p:spPr>
          <p:txBody>
            <a:bodyPr wrap="square" rtlCol="0">
              <a:spAutoFit/>
            </a:bodyPr>
            <a:lstStyle/>
            <a:p>
              <a:r>
                <a:rPr lang="en-ES" sz="1600" dirty="0"/>
                <a:t>But she wanted to do more. Her vision of creating a nursing home for the poor and old </a:t>
              </a:r>
              <a:r>
                <a:rPr lang="en-GB" sz="1600" dirty="0"/>
                <a:t>people </a:t>
              </a:r>
              <a:r>
                <a:rPr lang="en-ES" sz="1600" dirty="0"/>
                <a:t>in her community was realised </a:t>
              </a:r>
              <a:r>
                <a:rPr lang="en-GB" sz="1600" dirty="0"/>
                <a:t>in 1908 </a:t>
              </a:r>
              <a:r>
                <a:rPr lang="en-ES" sz="1600" dirty="0"/>
                <a:t>when the Harriet Tubman Home for the Elderly </a:t>
              </a:r>
              <a:r>
                <a:rPr lang="en-GB" sz="1600" dirty="0"/>
                <a:t>was </a:t>
              </a:r>
              <a:r>
                <a:rPr lang="en-ES" sz="1600" dirty="0"/>
                <a:t>opened. </a:t>
              </a:r>
            </a:p>
          </p:txBody>
        </p:sp>
      </p:grpSp>
      <p:grpSp>
        <p:nvGrpSpPr>
          <p:cNvPr id="17" name="Group 16">
            <a:extLst>
              <a:ext uri="{FF2B5EF4-FFF2-40B4-BE49-F238E27FC236}">
                <a16:creationId xmlns:a16="http://schemas.microsoft.com/office/drawing/2014/main" id="{7D459D02-896D-4CE7-A745-6D9DD3A674D1}"/>
              </a:ext>
            </a:extLst>
          </p:cNvPr>
          <p:cNvGrpSpPr/>
          <p:nvPr/>
        </p:nvGrpSpPr>
        <p:grpSpPr>
          <a:xfrm>
            <a:off x="4572000" y="1946148"/>
            <a:ext cx="3850546" cy="1769271"/>
            <a:chOff x="713064" y="4323042"/>
            <a:chExt cx="10009730" cy="2205544"/>
          </a:xfrm>
        </p:grpSpPr>
        <p:sp>
          <p:nvSpPr>
            <p:cNvPr id="13" name="Rectangle 12">
              <a:extLst>
                <a:ext uri="{FF2B5EF4-FFF2-40B4-BE49-F238E27FC236}">
                  <a16:creationId xmlns:a16="http://schemas.microsoft.com/office/drawing/2014/main" id="{70A2FF6D-A65D-47CF-B6A9-955C74FC5C6D}"/>
                </a:ext>
              </a:extLst>
            </p:cNvPr>
            <p:cNvSpPr/>
            <p:nvPr/>
          </p:nvSpPr>
          <p:spPr>
            <a:xfrm>
              <a:off x="713064" y="4323042"/>
              <a:ext cx="10009730" cy="220554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D5DFBA9-7459-4663-8F13-7D7F7577A9CB}"/>
                </a:ext>
              </a:extLst>
            </p:cNvPr>
            <p:cNvSpPr/>
            <p:nvPr/>
          </p:nvSpPr>
          <p:spPr>
            <a:xfrm>
              <a:off x="732815" y="4411935"/>
              <a:ext cx="9989976" cy="1956712"/>
            </a:xfrm>
            <a:prstGeom prst="rect">
              <a:avLst/>
            </a:prstGeom>
          </p:spPr>
          <p:txBody>
            <a:bodyPr wrap="square">
              <a:spAutoFit/>
            </a:bodyPr>
            <a:lstStyle/>
            <a:p>
              <a:r>
                <a:rPr lang="en-ES" sz="1600" dirty="0"/>
                <a:t>In 1862, she travelled to Beaufort, South Carolina, to be a nurse for </a:t>
              </a:r>
              <a:r>
                <a:rPr lang="en-GB" sz="1600" dirty="0"/>
                <a:t>B</a:t>
              </a:r>
              <a:r>
                <a:rPr lang="en-ES" sz="1600" dirty="0"/>
                <a:t>lack people who did not have a hospital </a:t>
              </a:r>
              <a:r>
                <a:rPr lang="en-GB" sz="1600" dirty="0"/>
                <a:t>to go to</a:t>
              </a:r>
              <a:r>
                <a:rPr lang="en-ES" sz="1600" dirty="0"/>
                <a:t>. She used home remedies </a:t>
              </a:r>
              <a:r>
                <a:rPr lang="en-GB" sz="1600" dirty="0"/>
                <a:t>she had learnt</a:t>
              </a:r>
              <a:r>
                <a:rPr lang="en-ES" sz="1600" dirty="0"/>
                <a:t> from her mother to treat smallpox and other infectious diseases.</a:t>
              </a:r>
            </a:p>
          </p:txBody>
        </p:sp>
      </p:grpSp>
      <p:grpSp>
        <p:nvGrpSpPr>
          <p:cNvPr id="18" name="Group 17">
            <a:extLst>
              <a:ext uri="{FF2B5EF4-FFF2-40B4-BE49-F238E27FC236}">
                <a16:creationId xmlns:a16="http://schemas.microsoft.com/office/drawing/2014/main" id="{68379A6C-FFC3-4659-83AE-5E7FEB57B179}"/>
              </a:ext>
            </a:extLst>
          </p:cNvPr>
          <p:cNvGrpSpPr/>
          <p:nvPr/>
        </p:nvGrpSpPr>
        <p:grpSpPr>
          <a:xfrm>
            <a:off x="4572000" y="3836568"/>
            <a:ext cx="3850546" cy="1148527"/>
            <a:chOff x="713064" y="4323042"/>
            <a:chExt cx="10009730" cy="1431735"/>
          </a:xfrm>
        </p:grpSpPr>
        <p:sp>
          <p:nvSpPr>
            <p:cNvPr id="20" name="Rectangle 19">
              <a:extLst>
                <a:ext uri="{FF2B5EF4-FFF2-40B4-BE49-F238E27FC236}">
                  <a16:creationId xmlns:a16="http://schemas.microsoft.com/office/drawing/2014/main" id="{FF41DC18-102C-4D8E-9E29-558232A6CC89}"/>
                </a:ext>
              </a:extLst>
            </p:cNvPr>
            <p:cNvSpPr/>
            <p:nvPr/>
          </p:nvSpPr>
          <p:spPr>
            <a:xfrm>
              <a:off x="713064" y="4323042"/>
              <a:ext cx="10009730" cy="14317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CA51FB3-DD37-4CF7-8AF7-08C4BD942184}"/>
                </a:ext>
              </a:extLst>
            </p:cNvPr>
            <p:cNvSpPr/>
            <p:nvPr/>
          </p:nvSpPr>
          <p:spPr>
            <a:xfrm>
              <a:off x="732815" y="4411935"/>
              <a:ext cx="9989976" cy="1342842"/>
            </a:xfrm>
            <a:prstGeom prst="rect">
              <a:avLst/>
            </a:prstGeom>
          </p:spPr>
          <p:txBody>
            <a:bodyPr wrap="square">
              <a:spAutoFit/>
            </a:bodyPr>
            <a:lstStyle/>
            <a:p>
              <a:r>
                <a:rPr lang="en-ES" sz="1600" dirty="0"/>
                <a:t>She also worked at Freedmen’s Hospital in Washington. This was the first hospital that treated </a:t>
              </a:r>
              <a:r>
                <a:rPr lang="en-GB" sz="1600" dirty="0"/>
                <a:t>B</a:t>
              </a:r>
              <a:r>
                <a:rPr lang="en-ES" sz="1600" dirty="0"/>
                <a:t>lack people who had been enslaved.</a:t>
              </a:r>
            </a:p>
          </p:txBody>
        </p:sp>
      </p:grpSp>
      <p:sp>
        <p:nvSpPr>
          <p:cNvPr id="23" name="Arrow: Left 22">
            <a:hlinkClick r:id="rId4" action="ppaction://hlinksldjump"/>
            <a:extLst>
              <a:ext uri="{FF2B5EF4-FFF2-40B4-BE49-F238E27FC236}">
                <a16:creationId xmlns:a16="http://schemas.microsoft.com/office/drawing/2014/main" id="{139B8744-8F0D-4522-A6DE-DA87023D8A06}"/>
              </a:ext>
            </a:extLst>
          </p:cNvPr>
          <p:cNvSpPr/>
          <p:nvPr/>
        </p:nvSpPr>
        <p:spPr>
          <a:xfrm>
            <a:off x="5782897" y="5887281"/>
            <a:ext cx="2600668" cy="474911"/>
          </a:xfrm>
          <a:prstGeom prst="lef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back to original slide</a:t>
            </a:r>
          </a:p>
        </p:txBody>
      </p:sp>
    </p:spTree>
    <p:extLst>
      <p:ext uri="{BB962C8B-B14F-4D97-AF65-F5344CB8AC3E}">
        <p14:creationId xmlns:p14="http://schemas.microsoft.com/office/powerpoint/2010/main" val="342641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What Is a Civil Rights Activist?</a:t>
            </a:r>
          </a:p>
        </p:txBody>
      </p:sp>
      <p:sp>
        <p:nvSpPr>
          <p:cNvPr id="19" name="Rectangle 18">
            <a:hlinkClick r:id="rId2"/>
            <a:extLst>
              <a:ext uri="{FF2B5EF4-FFF2-40B4-BE49-F238E27FC236}">
                <a16:creationId xmlns:a16="http://schemas.microsoft.com/office/drawing/2014/main" id="{830B11DE-0FE8-40E4-9CE9-2EC1A02A9D34}"/>
              </a:ext>
            </a:extLst>
          </p:cNvPr>
          <p:cNvSpPr/>
          <p:nvPr/>
        </p:nvSpPr>
        <p:spPr>
          <a:xfrm>
            <a:off x="8411181" y="6534139"/>
            <a:ext cx="732819"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7D459D02-896D-4CE7-A745-6D9DD3A674D1}"/>
              </a:ext>
            </a:extLst>
          </p:cNvPr>
          <p:cNvGrpSpPr/>
          <p:nvPr/>
        </p:nvGrpSpPr>
        <p:grpSpPr>
          <a:xfrm>
            <a:off x="703885" y="1615814"/>
            <a:ext cx="4276659" cy="1895862"/>
            <a:chOff x="667391" y="4323041"/>
            <a:chExt cx="11117438" cy="1948634"/>
          </a:xfrm>
        </p:grpSpPr>
        <p:sp>
          <p:nvSpPr>
            <p:cNvPr id="13" name="Rectangle 12">
              <a:extLst>
                <a:ext uri="{FF2B5EF4-FFF2-40B4-BE49-F238E27FC236}">
                  <a16:creationId xmlns:a16="http://schemas.microsoft.com/office/drawing/2014/main" id="{70A2FF6D-A65D-47CF-B6A9-955C74FC5C6D}"/>
                </a:ext>
              </a:extLst>
            </p:cNvPr>
            <p:cNvSpPr/>
            <p:nvPr/>
          </p:nvSpPr>
          <p:spPr>
            <a:xfrm>
              <a:off x="713061" y="4323041"/>
              <a:ext cx="11071768" cy="194863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D5DFBA9-7459-4663-8F13-7D7F7577A9CB}"/>
                </a:ext>
              </a:extLst>
            </p:cNvPr>
            <p:cNvSpPr/>
            <p:nvPr/>
          </p:nvSpPr>
          <p:spPr>
            <a:xfrm>
              <a:off x="667391" y="4437803"/>
              <a:ext cx="11071769" cy="1613352"/>
            </a:xfrm>
            <a:prstGeom prst="rect">
              <a:avLst/>
            </a:prstGeom>
          </p:spPr>
          <p:txBody>
            <a:bodyPr wrap="square">
              <a:spAutoFit/>
            </a:bodyPr>
            <a:lstStyle/>
            <a:p>
              <a:r>
                <a:rPr lang="en-ES" sz="1600" dirty="0"/>
                <a:t>T</a:t>
              </a:r>
              <a:r>
                <a:rPr lang="en-GB" sz="1600" dirty="0"/>
                <a:t>h</a:t>
              </a:r>
              <a:r>
                <a:rPr lang="en-ES" sz="1600" dirty="0"/>
                <a:t>e </a:t>
              </a:r>
              <a:r>
                <a:rPr lang="en-GB" sz="1600" dirty="0"/>
                <a:t>C</a:t>
              </a:r>
              <a:r>
                <a:rPr lang="en-ES" sz="1600" dirty="0"/>
                <a:t>ivil </a:t>
              </a:r>
              <a:r>
                <a:rPr lang="en-GB" sz="1600" dirty="0"/>
                <a:t>R</a:t>
              </a:r>
              <a:r>
                <a:rPr lang="en-ES" sz="1600" dirty="0"/>
                <a:t>ights </a:t>
              </a:r>
              <a:r>
                <a:rPr lang="en-GB" sz="1600" dirty="0"/>
                <a:t>M</a:t>
              </a:r>
              <a:r>
                <a:rPr lang="en-ES" sz="1600" dirty="0"/>
                <a:t>ovement is the name given to the struggle of Black Americans between the 1940s and the 1960s to end racial discrimination in the United States. </a:t>
              </a:r>
              <a:r>
                <a:rPr lang="en-GB" sz="1600" dirty="0"/>
                <a:t>People,</a:t>
              </a:r>
              <a:r>
                <a:rPr lang="en-ES" sz="1600" dirty="0"/>
                <a:t> such as Martin Luther King</a:t>
              </a:r>
              <a:r>
                <a:rPr lang="en-GB" sz="1600" dirty="0"/>
                <a:t> Jr</a:t>
              </a:r>
              <a:r>
                <a:rPr lang="en-ES" sz="1600" dirty="0"/>
                <a:t>, Rosa Parks and Malcolm X were key in this movement.</a:t>
              </a:r>
            </a:p>
          </p:txBody>
        </p:sp>
      </p:grpSp>
      <p:pic>
        <p:nvPicPr>
          <p:cNvPr id="3" name="Picture 2">
            <a:extLst>
              <a:ext uri="{FF2B5EF4-FFF2-40B4-BE49-F238E27FC236}">
                <a16:creationId xmlns:a16="http://schemas.microsoft.com/office/drawing/2014/main" id="{0E7BB55D-7ED1-4305-9F8B-12B8FDB83835}"/>
              </a:ext>
            </a:extLst>
          </p:cNvPr>
          <p:cNvPicPr>
            <a:picLocks noChangeAspect="1"/>
          </p:cNvPicPr>
          <p:nvPr/>
        </p:nvPicPr>
        <p:blipFill rotWithShape="1">
          <a:blip r:embed="rId3">
            <a:extLst>
              <a:ext uri="{28A0092B-C50C-407E-A947-70E740481C1C}">
                <a14:useLocalDpi xmlns:a14="http://schemas.microsoft.com/office/drawing/2010/main" val="0"/>
              </a:ext>
            </a:extLst>
          </a:blip>
          <a:srcRect b="8400"/>
          <a:stretch/>
        </p:blipFill>
        <p:spPr>
          <a:xfrm>
            <a:off x="4962976" y="1473201"/>
            <a:ext cx="3438234" cy="4357148"/>
          </a:xfrm>
          <a:prstGeom prst="rect">
            <a:avLst/>
          </a:prstGeom>
        </p:spPr>
      </p:pic>
      <p:grpSp>
        <p:nvGrpSpPr>
          <p:cNvPr id="18" name="Group 17">
            <a:extLst>
              <a:ext uri="{FF2B5EF4-FFF2-40B4-BE49-F238E27FC236}">
                <a16:creationId xmlns:a16="http://schemas.microsoft.com/office/drawing/2014/main" id="{68379A6C-FFC3-4659-83AE-5E7FEB57B179}"/>
              </a:ext>
            </a:extLst>
          </p:cNvPr>
          <p:cNvGrpSpPr/>
          <p:nvPr/>
        </p:nvGrpSpPr>
        <p:grpSpPr>
          <a:xfrm>
            <a:off x="729052" y="3701793"/>
            <a:ext cx="4251493" cy="2133412"/>
            <a:chOff x="713061" y="4323042"/>
            <a:chExt cx="11052016" cy="2659477"/>
          </a:xfrm>
        </p:grpSpPr>
        <p:sp>
          <p:nvSpPr>
            <p:cNvPr id="20" name="Rectangle 19">
              <a:extLst>
                <a:ext uri="{FF2B5EF4-FFF2-40B4-BE49-F238E27FC236}">
                  <a16:creationId xmlns:a16="http://schemas.microsoft.com/office/drawing/2014/main" id="{FF41DC18-102C-4D8E-9E29-558232A6CC89}"/>
                </a:ext>
              </a:extLst>
            </p:cNvPr>
            <p:cNvSpPr/>
            <p:nvPr/>
          </p:nvSpPr>
          <p:spPr>
            <a:xfrm>
              <a:off x="713061" y="4323042"/>
              <a:ext cx="11052016" cy="265947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CA51FB3-DD37-4CF7-8AF7-08C4BD942184}"/>
                </a:ext>
              </a:extLst>
            </p:cNvPr>
            <p:cNvSpPr/>
            <p:nvPr/>
          </p:nvSpPr>
          <p:spPr>
            <a:xfrm>
              <a:off x="732815" y="4506053"/>
              <a:ext cx="10840479" cy="2263649"/>
            </a:xfrm>
            <a:prstGeom prst="rect">
              <a:avLst/>
            </a:prstGeom>
          </p:spPr>
          <p:txBody>
            <a:bodyPr wrap="square">
              <a:spAutoFit/>
            </a:bodyPr>
            <a:lstStyle/>
            <a:p>
              <a:r>
                <a:rPr lang="en-ES" sz="1600" dirty="0"/>
                <a:t>Harriet Tubman</a:t>
              </a:r>
              <a:r>
                <a:rPr lang="en-GB" sz="1600" dirty="0"/>
                <a:t>’s actions</a:t>
              </a:r>
              <a:r>
                <a:rPr lang="en-ES" sz="1600" dirty="0"/>
                <a:t> pav</a:t>
              </a:r>
              <a:r>
                <a:rPr lang="en-GB" sz="1600" dirty="0"/>
                <a:t>ed</a:t>
              </a:r>
              <a:r>
                <a:rPr lang="en-ES" sz="1600" dirty="0"/>
                <a:t> the way for the work of these figures</a:t>
              </a:r>
              <a:r>
                <a:rPr lang="en-GB" sz="1600" dirty="0"/>
                <a:t> and so she is often referred to as a </a:t>
              </a:r>
              <a:r>
                <a:rPr lang="en-ES" sz="1600" dirty="0"/>
                <a:t>civil right</a:t>
              </a:r>
              <a:r>
                <a:rPr lang="en-GB" sz="1600" dirty="0"/>
                <a:t>s</a:t>
              </a:r>
              <a:r>
                <a:rPr lang="en-ES" sz="1600" dirty="0"/>
                <a:t> activist. She was an </a:t>
              </a:r>
              <a:r>
                <a:rPr lang="en-ES" sz="1600" b="1" dirty="0">
                  <a:hlinkClick r:id="rId4" action="ppaction://hlinksldjump">
                    <a:extLst>
                      <a:ext uri="{A12FA001-AC4F-418D-AE19-62706E023703}">
                        <ahyp:hlinkClr xmlns:ahyp="http://schemas.microsoft.com/office/drawing/2018/hyperlinkcolor" xmlns="" val="tx"/>
                      </a:ext>
                    </a:extLst>
                  </a:hlinkClick>
                </a:rPr>
                <a:t>abolitionist</a:t>
              </a:r>
              <a:r>
                <a:rPr lang="en-ES" sz="1600" dirty="0"/>
                <a:t> </a:t>
              </a:r>
              <a:r>
                <a:rPr lang="en-GB" sz="1600" dirty="0"/>
                <a:t>and</a:t>
              </a:r>
              <a:r>
                <a:rPr lang="en-ES" sz="1600" dirty="0"/>
                <a:t> took part in anti-slavery meetings</a:t>
              </a:r>
              <a:r>
                <a:rPr lang="en-GB" sz="1600" dirty="0"/>
                <a:t>.</a:t>
              </a:r>
              <a:r>
                <a:rPr lang="en-ES" sz="1600" dirty="0"/>
                <a:t> </a:t>
              </a:r>
              <a:r>
                <a:rPr lang="en-GB" sz="1600" dirty="0"/>
                <a:t>H</a:t>
              </a:r>
              <a:r>
                <a:rPr lang="en-ES" sz="1600" dirty="0"/>
                <a:t>er actions freed hundreds of enslaved people by means of the Underground Rail</a:t>
              </a:r>
              <a:r>
                <a:rPr lang="en-GB" sz="1600" dirty="0"/>
                <a:t>road</a:t>
              </a:r>
              <a:r>
                <a:rPr lang="en-ES" sz="1600" dirty="0"/>
                <a:t>.</a:t>
              </a:r>
            </a:p>
          </p:txBody>
        </p:sp>
      </p:grpSp>
      <p:sp>
        <p:nvSpPr>
          <p:cNvPr id="12" name="Arrow: Left 11">
            <a:hlinkClick r:id="rId5" action="ppaction://hlinksldjump"/>
            <a:extLst>
              <a:ext uri="{FF2B5EF4-FFF2-40B4-BE49-F238E27FC236}">
                <a16:creationId xmlns:a16="http://schemas.microsoft.com/office/drawing/2014/main" id="{9DCF86CC-DCAB-4992-822B-818DE3AA49B6}"/>
              </a:ext>
            </a:extLst>
          </p:cNvPr>
          <p:cNvSpPr/>
          <p:nvPr/>
        </p:nvSpPr>
        <p:spPr>
          <a:xfrm>
            <a:off x="5782897" y="5887281"/>
            <a:ext cx="2600668" cy="474911"/>
          </a:xfrm>
          <a:prstGeom prst="lef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back to original slide</a:t>
            </a:r>
          </a:p>
        </p:txBody>
      </p:sp>
    </p:spTree>
    <p:extLst>
      <p:ext uri="{BB962C8B-B14F-4D97-AF65-F5344CB8AC3E}">
        <p14:creationId xmlns:p14="http://schemas.microsoft.com/office/powerpoint/2010/main" val="100027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D1F110-4D3F-4415-B367-E8E7D1ECA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271" y="1685172"/>
            <a:ext cx="3130276" cy="4353612"/>
          </a:xfrm>
          <a:prstGeom prst="rect">
            <a:avLst/>
          </a:prstGeom>
        </p:spPr>
      </p:pic>
      <p:sp>
        <p:nvSpPr>
          <p:cNvPr id="21" name="Title 20"/>
          <p:cNvSpPr>
            <a:spLocks noGrp="1"/>
          </p:cNvSpPr>
          <p:nvPr>
            <p:ph type="title"/>
          </p:nvPr>
        </p:nvSpPr>
        <p:spPr/>
        <p:txBody>
          <a:bodyPr/>
          <a:lstStyle/>
          <a:p>
            <a:r>
              <a:rPr lang="en-GB" sz="3600" dirty="0">
                <a:latin typeface="+mn-lt"/>
              </a:rPr>
              <a:t>Being a Union Spy</a:t>
            </a:r>
          </a:p>
        </p:txBody>
      </p:sp>
      <p:sp>
        <p:nvSpPr>
          <p:cNvPr id="19" name="Rectangle 18">
            <a:hlinkClick r:id="rId3"/>
            <a:extLst>
              <a:ext uri="{FF2B5EF4-FFF2-40B4-BE49-F238E27FC236}">
                <a16:creationId xmlns:a16="http://schemas.microsoft.com/office/drawing/2014/main" id="{830B11DE-0FE8-40E4-9CE9-2EC1A02A9D34}"/>
              </a:ext>
            </a:extLst>
          </p:cNvPr>
          <p:cNvSpPr/>
          <p:nvPr/>
        </p:nvSpPr>
        <p:spPr>
          <a:xfrm>
            <a:off x="8411181" y="6534139"/>
            <a:ext cx="732819"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7D459D02-896D-4CE7-A745-6D9DD3A674D1}"/>
              </a:ext>
            </a:extLst>
          </p:cNvPr>
          <p:cNvGrpSpPr/>
          <p:nvPr/>
        </p:nvGrpSpPr>
        <p:grpSpPr>
          <a:xfrm>
            <a:off x="721453" y="1615813"/>
            <a:ext cx="4259091" cy="1462946"/>
            <a:chOff x="713061" y="4323041"/>
            <a:chExt cx="11071768" cy="1503668"/>
          </a:xfrm>
        </p:grpSpPr>
        <p:sp>
          <p:nvSpPr>
            <p:cNvPr id="13" name="Rectangle 12">
              <a:extLst>
                <a:ext uri="{FF2B5EF4-FFF2-40B4-BE49-F238E27FC236}">
                  <a16:creationId xmlns:a16="http://schemas.microsoft.com/office/drawing/2014/main" id="{70A2FF6D-A65D-47CF-B6A9-955C74FC5C6D}"/>
                </a:ext>
              </a:extLst>
            </p:cNvPr>
            <p:cNvSpPr/>
            <p:nvPr/>
          </p:nvSpPr>
          <p:spPr>
            <a:xfrm>
              <a:off x="713061" y="4323041"/>
              <a:ext cx="11071768" cy="150366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D5DFBA9-7459-4663-8F13-7D7F7577A9CB}"/>
                </a:ext>
              </a:extLst>
            </p:cNvPr>
            <p:cNvSpPr/>
            <p:nvPr/>
          </p:nvSpPr>
          <p:spPr>
            <a:xfrm>
              <a:off x="791757" y="4394331"/>
              <a:ext cx="10055403" cy="1360277"/>
            </a:xfrm>
            <a:prstGeom prst="rect">
              <a:avLst/>
            </a:prstGeom>
          </p:spPr>
          <p:txBody>
            <a:bodyPr wrap="square">
              <a:spAutoFit/>
            </a:bodyPr>
            <a:lstStyle/>
            <a:p>
              <a:r>
                <a:rPr lang="en-GB" sz="1600" dirty="0"/>
                <a:t>The American Civil War took place between 1861 and 1865. It was fought between the Union states and the states of the Confederacy. Harriet Tubman was a spy for the Union states.</a:t>
              </a:r>
            </a:p>
          </p:txBody>
        </p:sp>
      </p:grpSp>
      <p:grpSp>
        <p:nvGrpSpPr>
          <p:cNvPr id="18" name="Group 17">
            <a:extLst>
              <a:ext uri="{FF2B5EF4-FFF2-40B4-BE49-F238E27FC236}">
                <a16:creationId xmlns:a16="http://schemas.microsoft.com/office/drawing/2014/main" id="{68379A6C-FFC3-4659-83AE-5E7FEB57B179}"/>
              </a:ext>
            </a:extLst>
          </p:cNvPr>
          <p:cNvGrpSpPr/>
          <p:nvPr/>
        </p:nvGrpSpPr>
        <p:grpSpPr>
          <a:xfrm>
            <a:off x="729052" y="3259777"/>
            <a:ext cx="4251493" cy="2133411"/>
            <a:chOff x="713061" y="4323042"/>
            <a:chExt cx="11052016" cy="2659477"/>
          </a:xfrm>
        </p:grpSpPr>
        <p:sp>
          <p:nvSpPr>
            <p:cNvPr id="20" name="Rectangle 19">
              <a:extLst>
                <a:ext uri="{FF2B5EF4-FFF2-40B4-BE49-F238E27FC236}">
                  <a16:creationId xmlns:a16="http://schemas.microsoft.com/office/drawing/2014/main" id="{FF41DC18-102C-4D8E-9E29-558232A6CC89}"/>
                </a:ext>
              </a:extLst>
            </p:cNvPr>
            <p:cNvSpPr/>
            <p:nvPr/>
          </p:nvSpPr>
          <p:spPr>
            <a:xfrm>
              <a:off x="713061" y="4323042"/>
              <a:ext cx="11052016" cy="265947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CA51FB3-DD37-4CF7-8AF7-08C4BD942184}"/>
                </a:ext>
              </a:extLst>
            </p:cNvPr>
            <p:cNvSpPr/>
            <p:nvPr/>
          </p:nvSpPr>
          <p:spPr>
            <a:xfrm>
              <a:off x="732815" y="4401477"/>
              <a:ext cx="10840479" cy="2570584"/>
            </a:xfrm>
            <a:prstGeom prst="rect">
              <a:avLst/>
            </a:prstGeom>
          </p:spPr>
          <p:txBody>
            <a:bodyPr wrap="square">
              <a:spAutoFit/>
            </a:bodyPr>
            <a:lstStyle/>
            <a:p>
              <a:r>
                <a:rPr lang="en-GB" sz="1600" dirty="0"/>
                <a:t>The use of former enslaved people as spies was an operation that Abraham Lincoln kept secret. Abraham Lincoln was president of the United States during the war. Tubman and the rest of the secret spy ring were effective because the Confederates didn’t consider them intelligent enough to serve as spies.</a:t>
              </a:r>
            </a:p>
          </p:txBody>
        </p:sp>
      </p:grpSp>
      <p:sp>
        <p:nvSpPr>
          <p:cNvPr id="12" name="Arrow: Left 11">
            <a:hlinkClick r:id="rId4" action="ppaction://hlinksldjump"/>
            <a:extLst>
              <a:ext uri="{FF2B5EF4-FFF2-40B4-BE49-F238E27FC236}">
                <a16:creationId xmlns:a16="http://schemas.microsoft.com/office/drawing/2014/main" id="{203E79F3-8E37-4CB8-A412-668B7EE62A60}"/>
              </a:ext>
            </a:extLst>
          </p:cNvPr>
          <p:cNvSpPr/>
          <p:nvPr/>
        </p:nvSpPr>
        <p:spPr>
          <a:xfrm>
            <a:off x="5782897" y="5887281"/>
            <a:ext cx="2600668" cy="474911"/>
          </a:xfrm>
          <a:prstGeom prst="lef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back to original slide</a:t>
            </a:r>
          </a:p>
        </p:txBody>
      </p:sp>
    </p:spTree>
    <p:extLst>
      <p:ext uri="{BB962C8B-B14F-4D97-AF65-F5344CB8AC3E}">
        <p14:creationId xmlns:p14="http://schemas.microsoft.com/office/powerpoint/2010/main" val="286778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61</TotalTime>
  <Words>1322</Words>
  <Application>Microsoft Office PowerPoint</Application>
  <PresentationFormat>On-screen Show (4:3)</PresentationFormat>
  <Paragraphs>55</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Twinkl</vt:lpstr>
      <vt:lpstr>Office Theme</vt:lpstr>
      <vt:lpstr>PowerPoint Presentation</vt:lpstr>
      <vt:lpstr>Who Was Harriet Tubman?</vt:lpstr>
      <vt:lpstr>Slavery</vt:lpstr>
      <vt:lpstr>Araminta ‘Minty’ Ross </vt:lpstr>
      <vt:lpstr>The Life of Enslaved People</vt:lpstr>
      <vt:lpstr>The Underground Railroad </vt:lpstr>
      <vt:lpstr>Harriet’s Work as a Nurse </vt:lpstr>
      <vt:lpstr>What Is a Civil Rights Activist?</vt:lpstr>
      <vt:lpstr>Being a Union Spy</vt:lpstr>
      <vt:lpstr>Women’s Suffrage</vt:lpstr>
      <vt:lpstr>The Twenty-Dollar Note</vt:lpstr>
      <vt:lpstr>Harriet Tubman’s Legacy</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Sisson, Caroline</cp:lastModifiedBy>
  <cp:revision>11</cp:revision>
  <dcterms:created xsi:type="dcterms:W3CDTF">2020-04-13T12:09:49Z</dcterms:created>
  <dcterms:modified xsi:type="dcterms:W3CDTF">2021-01-14T10:11:38Z</dcterms:modified>
</cp:coreProperties>
</file>