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91" r:id="rId8"/>
    <p:sldId id="292" r:id="rId9"/>
    <p:sldId id="293" r:id="rId10"/>
    <p:sldId id="294" r:id="rId11"/>
    <p:sldId id="259" r:id="rId12"/>
    <p:sldId id="260" r:id="rId13"/>
    <p:sldId id="295" r:id="rId14"/>
    <p:sldId id="297"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FF"/>
    <a:srgbClr val="CCFFCC"/>
    <a:srgbClr val="FFFFCC"/>
    <a:srgbClr val="CC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07/01/2021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07/01/2021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www.youtube.com/watch?v=xc64qurhF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bitesize/topics/zb6tyrd/articles/zg68k7h"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r>
              <a:rPr lang="en-GB" b="1" dirty="0">
                <a:solidFill>
                  <a:srgbClr val="0070C0"/>
                </a:solidFill>
                <a:latin typeface="Comic Sans MS" panose="030F0702030302020204" pitchFamily="66" charset="0"/>
              </a:rPr>
              <a:t>Extension Task!</a:t>
            </a:r>
          </a:p>
        </p:txBody>
      </p:sp>
      <p:pic>
        <p:nvPicPr>
          <p:cNvPr id="4" name="Picture 3"/>
          <p:cNvPicPr>
            <a:picLocks noChangeAspect="1"/>
          </p:cNvPicPr>
          <p:nvPr/>
        </p:nvPicPr>
        <p:blipFill>
          <a:blip r:embed="rId2"/>
          <a:stretch>
            <a:fillRect/>
          </a:stretch>
        </p:blipFill>
        <p:spPr>
          <a:xfrm>
            <a:off x="185675" y="790720"/>
            <a:ext cx="6002689" cy="3922070"/>
          </a:xfrm>
          <a:prstGeom prst="rect">
            <a:avLst/>
          </a:prstGeom>
        </p:spPr>
      </p:pic>
      <p:pic>
        <p:nvPicPr>
          <p:cNvPr id="5" name="Picture 4"/>
          <p:cNvPicPr>
            <a:picLocks noChangeAspect="1"/>
          </p:cNvPicPr>
          <p:nvPr/>
        </p:nvPicPr>
        <p:blipFill>
          <a:blip r:embed="rId3"/>
          <a:stretch>
            <a:fillRect/>
          </a:stretch>
        </p:blipFill>
        <p:spPr>
          <a:xfrm>
            <a:off x="5696674" y="790720"/>
            <a:ext cx="6218236" cy="4021425"/>
          </a:xfrm>
          <a:prstGeom prst="rect">
            <a:avLst/>
          </a:prstGeom>
        </p:spPr>
      </p:pic>
    </p:spTree>
    <p:extLst>
      <p:ext uri="{BB962C8B-B14F-4D97-AF65-F5344CB8AC3E}">
        <p14:creationId xmlns:p14="http://schemas.microsoft.com/office/powerpoint/2010/main" val="39055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make inferences from a front cover.</a:t>
            </a:r>
          </a:p>
        </p:txBody>
      </p:sp>
      <p:pic>
        <p:nvPicPr>
          <p:cNvPr id="5" name="Picture 4">
            <a:extLst>
              <a:ext uri="{FF2B5EF4-FFF2-40B4-BE49-F238E27FC236}">
                <a16:creationId xmlns:a16="http://schemas.microsoft.com/office/drawing/2014/main" id="{DF5AF773-2344-429C-A033-1305119BA3C0}"/>
              </a:ext>
            </a:extLst>
          </p:cNvPr>
          <p:cNvPicPr>
            <a:picLocks noChangeAspect="1"/>
          </p:cNvPicPr>
          <p:nvPr/>
        </p:nvPicPr>
        <p:blipFill>
          <a:blip r:embed="rId2"/>
          <a:stretch>
            <a:fillRect/>
          </a:stretch>
        </p:blipFill>
        <p:spPr>
          <a:xfrm>
            <a:off x="6630352" y="85725"/>
            <a:ext cx="5561648" cy="6744928"/>
          </a:xfrm>
          <a:prstGeom prst="rect">
            <a:avLst/>
          </a:prstGeom>
        </p:spPr>
      </p:pic>
      <p:sp>
        <p:nvSpPr>
          <p:cNvPr id="6" name="TextBox 5">
            <a:extLst>
              <a:ext uri="{FF2B5EF4-FFF2-40B4-BE49-F238E27FC236}">
                <a16:creationId xmlns:a16="http://schemas.microsoft.com/office/drawing/2014/main" id="{D6791D71-F49F-470B-B97E-52E7DDAC551F}"/>
              </a:ext>
            </a:extLst>
          </p:cNvPr>
          <p:cNvSpPr txBox="1"/>
          <p:nvPr/>
        </p:nvSpPr>
        <p:spPr>
          <a:xfrm>
            <a:off x="66675" y="904240"/>
            <a:ext cx="6405245" cy="5909310"/>
          </a:xfrm>
          <a:prstGeom prst="rect">
            <a:avLst/>
          </a:prstGeom>
          <a:noFill/>
        </p:spPr>
        <p:txBody>
          <a:bodyPr wrap="square" rtlCol="0">
            <a:spAutoFit/>
          </a:bodyPr>
          <a:lstStyle/>
          <a:p>
            <a:r>
              <a:rPr lang="en-GB" dirty="0">
                <a:latin typeface="Comic Sans MS" panose="030F0702030302020204" pitchFamily="66" charset="0"/>
              </a:rPr>
              <a:t>We will be looking at ‘The Dragon Inside Me’ by Adam Bushnell for the next few weeks. On the front cover you can see lots of images… pizza, on/off button, games console and many more. </a:t>
            </a:r>
          </a:p>
          <a:p>
            <a:endParaRPr lang="en-GB" dirty="0">
              <a:latin typeface="Comic Sans MS" panose="030F0702030302020204" pitchFamily="66" charset="0"/>
            </a:endParaRPr>
          </a:p>
          <a:p>
            <a:r>
              <a:rPr lang="en-GB" dirty="0">
                <a:latin typeface="Comic Sans MS" panose="030F0702030302020204" pitchFamily="66" charset="0"/>
              </a:rPr>
              <a:t>1* - Choose 3 of the images. </a:t>
            </a:r>
          </a:p>
          <a:p>
            <a:r>
              <a:rPr lang="en-GB" dirty="0">
                <a:latin typeface="Comic Sans MS" panose="030F0702030302020204" pitchFamily="66" charset="0"/>
              </a:rPr>
              <a:t>Write a sentence to explain how you think they will fit into the story. </a:t>
            </a:r>
          </a:p>
          <a:p>
            <a:r>
              <a:rPr lang="en-GB" dirty="0">
                <a:latin typeface="Comic Sans MS" panose="030F0702030302020204" pitchFamily="66" charset="0"/>
              </a:rPr>
              <a:t>2* - Choose 5 of the images. </a:t>
            </a:r>
          </a:p>
          <a:p>
            <a:r>
              <a:rPr lang="en-GB" dirty="0">
                <a:latin typeface="Comic Sans MS" panose="030F0702030302020204" pitchFamily="66" charset="0"/>
              </a:rPr>
              <a:t>Write an explanation of why you think the author has used them on the front cover. Add a reason for how you think they will fit into the story. </a:t>
            </a:r>
          </a:p>
          <a:p>
            <a:r>
              <a:rPr lang="en-GB" dirty="0">
                <a:latin typeface="Comic Sans MS" panose="030F0702030302020204" pitchFamily="66" charset="0"/>
              </a:rPr>
              <a:t>3* - Choose 7 of the images. </a:t>
            </a:r>
          </a:p>
          <a:p>
            <a:r>
              <a:rPr lang="en-GB" dirty="0">
                <a:latin typeface="Comic Sans MS" panose="030F0702030302020204" pitchFamily="66" charset="0"/>
              </a:rPr>
              <a:t>Write an explanation of why you think the author has used them on the front cover. Add a reason for how you think they will fit into the story. </a:t>
            </a:r>
          </a:p>
          <a:p>
            <a:endParaRPr lang="en-GB" dirty="0">
              <a:latin typeface="Comic Sans MS" panose="030F0702030302020204" pitchFamily="66" charset="0"/>
            </a:endParaRPr>
          </a:p>
          <a:p>
            <a:r>
              <a:rPr lang="en-GB" b="1" u="sng" dirty="0">
                <a:solidFill>
                  <a:srgbClr val="0070C0"/>
                </a:solidFill>
                <a:latin typeface="Comic Sans MS" panose="030F0702030302020204" pitchFamily="66" charset="0"/>
              </a:rPr>
              <a:t>Example: </a:t>
            </a:r>
          </a:p>
          <a:p>
            <a:r>
              <a:rPr lang="en-GB" b="1" dirty="0">
                <a:solidFill>
                  <a:srgbClr val="0070C0"/>
                </a:solidFill>
                <a:latin typeface="Comic Sans MS" panose="030F0702030302020204" pitchFamily="66" charset="0"/>
              </a:rPr>
              <a:t>The pizza. I think that the front cover contains this image because it is the main character’s favourite food. </a:t>
            </a:r>
          </a:p>
        </p:txBody>
      </p:sp>
    </p:spTree>
    <p:extLst>
      <p:ext uri="{BB962C8B-B14F-4D97-AF65-F5344CB8AC3E}">
        <p14:creationId xmlns:p14="http://schemas.microsoft.com/office/powerpoint/2010/main" val="42100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endParaRPr lang="en-GB" b="1"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7BB3F80-93E0-43D0-99D8-B733245930E3}"/>
              </a:ext>
            </a:extLst>
          </p:cNvPr>
          <p:cNvSpPr txBox="1"/>
          <p:nvPr/>
        </p:nvSpPr>
        <p:spPr>
          <a:xfrm>
            <a:off x="0" y="39418"/>
            <a:ext cx="11953875" cy="646331"/>
          </a:xfrm>
          <a:prstGeom prst="rect">
            <a:avLst/>
          </a:prstGeom>
          <a:noFill/>
        </p:spPr>
        <p:txBody>
          <a:bodyPr wrap="square" rtlCol="0">
            <a:spAutoFit/>
          </a:bodyPr>
          <a:lstStyle/>
          <a:p>
            <a:r>
              <a:rPr lang="en-GB" b="1" u="sng" dirty="0">
                <a:latin typeface="Comic Sans MS" panose="030F0702030302020204" pitchFamily="66" charset="0"/>
              </a:rPr>
              <a:t>Other:</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create a timeline for the Vikings. </a:t>
            </a:r>
          </a:p>
        </p:txBody>
      </p:sp>
      <p:pic>
        <p:nvPicPr>
          <p:cNvPr id="3" name="Picture 2">
            <a:extLst>
              <a:ext uri="{FF2B5EF4-FFF2-40B4-BE49-F238E27FC236}">
                <a16:creationId xmlns:a16="http://schemas.microsoft.com/office/drawing/2014/main" id="{6B9C78B8-510F-4630-BBD7-5CFD465057E6}"/>
              </a:ext>
            </a:extLst>
          </p:cNvPr>
          <p:cNvPicPr>
            <a:picLocks noChangeAspect="1"/>
          </p:cNvPicPr>
          <p:nvPr/>
        </p:nvPicPr>
        <p:blipFill>
          <a:blip r:embed="rId2"/>
          <a:stretch>
            <a:fillRect/>
          </a:stretch>
        </p:blipFill>
        <p:spPr>
          <a:xfrm>
            <a:off x="0" y="2180442"/>
            <a:ext cx="6096000" cy="4677557"/>
          </a:xfrm>
          <a:prstGeom prst="rect">
            <a:avLst/>
          </a:prstGeom>
        </p:spPr>
      </p:pic>
      <p:pic>
        <p:nvPicPr>
          <p:cNvPr id="5" name="Picture 4">
            <a:extLst>
              <a:ext uri="{FF2B5EF4-FFF2-40B4-BE49-F238E27FC236}">
                <a16:creationId xmlns:a16="http://schemas.microsoft.com/office/drawing/2014/main" id="{35249620-E009-47AE-9BDB-40CA3D873B17}"/>
              </a:ext>
            </a:extLst>
          </p:cNvPr>
          <p:cNvPicPr>
            <a:picLocks noChangeAspect="1"/>
          </p:cNvPicPr>
          <p:nvPr/>
        </p:nvPicPr>
        <p:blipFill>
          <a:blip r:embed="rId3"/>
          <a:stretch>
            <a:fillRect/>
          </a:stretch>
        </p:blipFill>
        <p:spPr>
          <a:xfrm>
            <a:off x="6096000" y="2180443"/>
            <a:ext cx="6096000" cy="4677557"/>
          </a:xfrm>
          <a:prstGeom prst="rect">
            <a:avLst/>
          </a:prstGeom>
        </p:spPr>
      </p:pic>
      <p:sp>
        <p:nvSpPr>
          <p:cNvPr id="6" name="TextBox 1">
            <a:extLst>
              <a:ext uri="{FF2B5EF4-FFF2-40B4-BE49-F238E27FC236}">
                <a16:creationId xmlns:a16="http://schemas.microsoft.com/office/drawing/2014/main" id="{42AC4872-3731-404B-A3E4-18D2B918E359}"/>
              </a:ext>
            </a:extLst>
          </p:cNvPr>
          <p:cNvSpPr txBox="1">
            <a:spLocks noChangeArrowheads="1"/>
          </p:cNvSpPr>
          <p:nvPr/>
        </p:nvSpPr>
        <p:spPr bwMode="auto">
          <a:xfrm>
            <a:off x="128588" y="947979"/>
            <a:ext cx="5967412"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r>
              <a:rPr lang="en-GB" altLang="en-US" dirty="0"/>
              <a:t>Watch the clip below to understand what a timeline is:</a:t>
            </a:r>
          </a:p>
          <a:p>
            <a:endParaRPr lang="en-GB" altLang="en-US" dirty="0"/>
          </a:p>
          <a:p>
            <a:r>
              <a:rPr lang="en-GB" altLang="en-US" dirty="0">
                <a:hlinkClick r:id="rId4"/>
              </a:rPr>
              <a:t>https://www.youtube.com/watch?v=xc64qurhFng</a:t>
            </a:r>
            <a:r>
              <a:rPr lang="en-GB" altLang="en-US" dirty="0"/>
              <a:t> </a:t>
            </a:r>
          </a:p>
        </p:txBody>
      </p:sp>
    </p:spTree>
    <p:extLst>
      <p:ext uri="{BB962C8B-B14F-4D97-AF65-F5344CB8AC3E}">
        <p14:creationId xmlns:p14="http://schemas.microsoft.com/office/powerpoint/2010/main" val="174021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04C4FC-2A2A-4C2A-9A95-B6875AF283E5}"/>
              </a:ext>
            </a:extLst>
          </p:cNvPr>
          <p:cNvPicPr>
            <a:picLocks noChangeAspect="1"/>
          </p:cNvPicPr>
          <p:nvPr/>
        </p:nvPicPr>
        <p:blipFill>
          <a:blip r:embed="rId2"/>
          <a:stretch>
            <a:fillRect/>
          </a:stretch>
        </p:blipFill>
        <p:spPr>
          <a:xfrm>
            <a:off x="0" y="0"/>
            <a:ext cx="7302049" cy="6858000"/>
          </a:xfrm>
          <a:prstGeom prst="rect">
            <a:avLst/>
          </a:prstGeom>
        </p:spPr>
      </p:pic>
      <p:sp>
        <p:nvSpPr>
          <p:cNvPr id="3" name="TextBox 2">
            <a:extLst>
              <a:ext uri="{FF2B5EF4-FFF2-40B4-BE49-F238E27FC236}">
                <a16:creationId xmlns:a16="http://schemas.microsoft.com/office/drawing/2014/main" id="{772E9D4C-3977-4E63-A897-7B221CE2ECFE}"/>
              </a:ext>
            </a:extLst>
          </p:cNvPr>
          <p:cNvSpPr txBox="1"/>
          <p:nvPr/>
        </p:nvSpPr>
        <p:spPr>
          <a:xfrm>
            <a:off x="7660640" y="579120"/>
            <a:ext cx="4013200" cy="6247864"/>
          </a:xfrm>
          <a:prstGeom prst="rect">
            <a:avLst/>
          </a:prstGeom>
          <a:noFill/>
        </p:spPr>
        <p:txBody>
          <a:bodyPr wrap="square" rtlCol="0">
            <a:spAutoFit/>
          </a:bodyPr>
          <a:lstStyle/>
          <a:p>
            <a:r>
              <a:rPr lang="en-GB" sz="2000" b="1" u="sng" dirty="0">
                <a:latin typeface="Comic Sans MS" panose="030F0702030302020204" pitchFamily="66" charset="0"/>
              </a:rPr>
              <a:t>Task… All Children </a:t>
            </a:r>
          </a:p>
          <a:p>
            <a:endParaRPr lang="en-GB" sz="2000" dirty="0">
              <a:latin typeface="Comic Sans MS" panose="030F0702030302020204" pitchFamily="66" charset="0"/>
            </a:endParaRPr>
          </a:p>
          <a:p>
            <a:r>
              <a:rPr lang="en-GB" sz="2000" dirty="0">
                <a:latin typeface="Comic Sans MS" panose="030F0702030302020204" pitchFamily="66" charset="0"/>
              </a:rPr>
              <a:t>Watch the video on the previous slides about timelines.</a:t>
            </a:r>
          </a:p>
          <a:p>
            <a:endParaRPr lang="en-GB" sz="2000" dirty="0">
              <a:latin typeface="Comic Sans MS" panose="030F0702030302020204" pitchFamily="66" charset="0"/>
            </a:endParaRPr>
          </a:p>
          <a:p>
            <a:r>
              <a:rPr lang="en-GB" sz="2000" dirty="0">
                <a:latin typeface="Comic Sans MS" panose="030F0702030302020204" pitchFamily="66" charset="0"/>
              </a:rPr>
              <a:t>On the next slide, you will find an example of a timeline, which shares important parts of history. </a:t>
            </a:r>
          </a:p>
          <a:p>
            <a:endParaRPr lang="en-GB" sz="2000" dirty="0">
              <a:latin typeface="Comic Sans MS" panose="030F0702030302020204" pitchFamily="66" charset="0"/>
            </a:endParaRPr>
          </a:p>
          <a:p>
            <a:r>
              <a:rPr lang="en-GB" sz="2000" dirty="0">
                <a:latin typeface="Comic Sans MS" panose="030F0702030302020204" pitchFamily="66" charset="0"/>
              </a:rPr>
              <a:t>Use the final slide (black and white images) to create your own Viking timeline. </a:t>
            </a:r>
          </a:p>
          <a:p>
            <a:r>
              <a:rPr lang="en-GB" sz="2000" dirty="0">
                <a:latin typeface="Comic Sans MS" panose="030F0702030302020204" pitchFamily="66" charset="0"/>
              </a:rPr>
              <a:t>You might want to cut them out or write them. It is up to you!</a:t>
            </a:r>
          </a:p>
          <a:p>
            <a:endParaRPr lang="en-GB" sz="2000" dirty="0">
              <a:latin typeface="Comic Sans MS" panose="030F0702030302020204" pitchFamily="66" charset="0"/>
            </a:endParaRPr>
          </a:p>
          <a:p>
            <a:r>
              <a:rPr lang="en-GB" sz="2000" dirty="0">
                <a:latin typeface="Comic Sans MS" panose="030F0702030302020204" pitchFamily="66" charset="0"/>
              </a:rPr>
              <a:t>Make sure they are in the correct order.  </a:t>
            </a: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20688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DFF4204-3D63-41A2-974A-07C3F3E90FAD}"/>
              </a:ext>
            </a:extLst>
          </p:cNvPr>
          <p:cNvCxnSpPr/>
          <p:nvPr/>
        </p:nvCxnSpPr>
        <p:spPr>
          <a:xfrm>
            <a:off x="0" y="3408680"/>
            <a:ext cx="1219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06D8BAF-F0E7-4446-BC5B-69A92AA8BE19}"/>
              </a:ext>
            </a:extLst>
          </p:cNvPr>
          <p:cNvPicPr>
            <a:picLocks noChangeAspect="1"/>
          </p:cNvPicPr>
          <p:nvPr/>
        </p:nvPicPr>
        <p:blipFill>
          <a:blip r:embed="rId2"/>
          <a:stretch>
            <a:fillRect/>
          </a:stretch>
        </p:blipFill>
        <p:spPr>
          <a:xfrm>
            <a:off x="152202" y="314664"/>
            <a:ext cx="2418277" cy="1813708"/>
          </a:xfrm>
          <a:prstGeom prst="rect">
            <a:avLst/>
          </a:prstGeom>
        </p:spPr>
      </p:pic>
      <p:pic>
        <p:nvPicPr>
          <p:cNvPr id="5" name="Picture 4">
            <a:extLst>
              <a:ext uri="{FF2B5EF4-FFF2-40B4-BE49-F238E27FC236}">
                <a16:creationId xmlns:a16="http://schemas.microsoft.com/office/drawing/2014/main" id="{096F8186-6294-45BD-A436-BE7AD93B0A4B}"/>
              </a:ext>
            </a:extLst>
          </p:cNvPr>
          <p:cNvPicPr>
            <a:picLocks noChangeAspect="1"/>
          </p:cNvPicPr>
          <p:nvPr/>
        </p:nvPicPr>
        <p:blipFill>
          <a:blip r:embed="rId3"/>
          <a:stretch>
            <a:fillRect/>
          </a:stretch>
        </p:blipFill>
        <p:spPr>
          <a:xfrm>
            <a:off x="2864725" y="4688989"/>
            <a:ext cx="2418277" cy="1813708"/>
          </a:xfrm>
          <a:prstGeom prst="rect">
            <a:avLst/>
          </a:prstGeom>
        </p:spPr>
      </p:pic>
      <p:pic>
        <p:nvPicPr>
          <p:cNvPr id="6" name="Picture 5">
            <a:extLst>
              <a:ext uri="{FF2B5EF4-FFF2-40B4-BE49-F238E27FC236}">
                <a16:creationId xmlns:a16="http://schemas.microsoft.com/office/drawing/2014/main" id="{A4B34D51-BF55-45BC-8651-565EE5F18243}"/>
              </a:ext>
            </a:extLst>
          </p:cNvPr>
          <p:cNvPicPr>
            <a:picLocks noChangeAspect="1"/>
          </p:cNvPicPr>
          <p:nvPr/>
        </p:nvPicPr>
        <p:blipFill>
          <a:blip r:embed="rId4"/>
          <a:stretch>
            <a:fillRect/>
          </a:stretch>
        </p:blipFill>
        <p:spPr>
          <a:xfrm>
            <a:off x="5283002" y="314664"/>
            <a:ext cx="2418277" cy="1813708"/>
          </a:xfrm>
          <a:prstGeom prst="rect">
            <a:avLst/>
          </a:prstGeom>
        </p:spPr>
      </p:pic>
      <p:pic>
        <p:nvPicPr>
          <p:cNvPr id="7" name="Picture 6">
            <a:extLst>
              <a:ext uri="{FF2B5EF4-FFF2-40B4-BE49-F238E27FC236}">
                <a16:creationId xmlns:a16="http://schemas.microsoft.com/office/drawing/2014/main" id="{6D66F789-3C0E-4CA7-B242-A6E5CF2EA6AB}"/>
              </a:ext>
            </a:extLst>
          </p:cNvPr>
          <p:cNvPicPr>
            <a:picLocks noChangeAspect="1"/>
          </p:cNvPicPr>
          <p:nvPr/>
        </p:nvPicPr>
        <p:blipFill>
          <a:blip r:embed="rId5"/>
          <a:stretch>
            <a:fillRect/>
          </a:stretch>
        </p:blipFill>
        <p:spPr>
          <a:xfrm>
            <a:off x="8117641" y="4658509"/>
            <a:ext cx="2418277" cy="1813708"/>
          </a:xfrm>
          <a:prstGeom prst="rect">
            <a:avLst/>
          </a:prstGeom>
        </p:spPr>
      </p:pic>
      <p:cxnSp>
        <p:nvCxnSpPr>
          <p:cNvPr id="9" name="Straight Connector 8">
            <a:extLst>
              <a:ext uri="{FF2B5EF4-FFF2-40B4-BE49-F238E27FC236}">
                <a16:creationId xmlns:a16="http://schemas.microsoft.com/office/drawing/2014/main" id="{160F8213-B1C2-4588-BAF5-5E2C220B47F9}"/>
              </a:ext>
            </a:extLst>
          </p:cNvPr>
          <p:cNvCxnSpPr>
            <a:endCxn id="4" idx="2"/>
          </p:cNvCxnSpPr>
          <p:nvPr/>
        </p:nvCxnSpPr>
        <p:spPr>
          <a:xfrm flipV="1">
            <a:off x="1361340" y="2128372"/>
            <a:ext cx="1" cy="12803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8CA382-EFAD-4832-935D-3EEA2B9B7CCF}"/>
              </a:ext>
            </a:extLst>
          </p:cNvPr>
          <p:cNvCxnSpPr/>
          <p:nvPr/>
        </p:nvCxnSpPr>
        <p:spPr>
          <a:xfrm flipV="1">
            <a:off x="3952140" y="3429000"/>
            <a:ext cx="1" cy="12803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1113DC-942A-42E3-B1BB-0C32B838FE78}"/>
              </a:ext>
            </a:extLst>
          </p:cNvPr>
          <p:cNvCxnSpPr/>
          <p:nvPr/>
        </p:nvCxnSpPr>
        <p:spPr>
          <a:xfrm flipV="1">
            <a:off x="6492140" y="2092887"/>
            <a:ext cx="1" cy="12803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8A8164-CED5-42CD-B46C-109137F6B8FA}"/>
              </a:ext>
            </a:extLst>
          </p:cNvPr>
          <p:cNvCxnSpPr/>
          <p:nvPr/>
        </p:nvCxnSpPr>
        <p:spPr>
          <a:xfrm flipV="1">
            <a:off x="9326780" y="3378201"/>
            <a:ext cx="1" cy="12803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96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E1FCE7-8A41-41D0-B822-FDC3DBA22533}"/>
              </a:ext>
            </a:extLst>
          </p:cNvPr>
          <p:cNvPicPr>
            <a:picLocks noChangeAspect="1"/>
          </p:cNvPicPr>
          <p:nvPr/>
        </p:nvPicPr>
        <p:blipFill rotWithShape="1">
          <a:blip r:embed="rId2">
            <a:extLst>
              <a:ext uri="{28A0092B-C50C-407E-A947-70E740481C1C}">
                <a14:useLocalDpi xmlns:a14="http://schemas.microsoft.com/office/drawing/2010/main" val="0"/>
              </a:ext>
            </a:extLst>
          </a:blip>
          <a:srcRect t="15083" b="944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16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168577"/>
            <a:ext cx="1195387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recognise features of a myth and find examples within a story.  </a:t>
            </a:r>
            <a:endParaRPr lang="en-GB" dirty="0">
              <a:solidFill>
                <a:srgbClr val="0070C0"/>
              </a:solidFill>
              <a:latin typeface="Comic Sans MS" panose="030F0702030302020204" pitchFamily="66" charset="0"/>
            </a:endParaRPr>
          </a:p>
        </p:txBody>
      </p:sp>
      <p:sp>
        <p:nvSpPr>
          <p:cNvPr id="4" name="TextBox 3">
            <a:extLst>
              <a:ext uri="{FF2B5EF4-FFF2-40B4-BE49-F238E27FC236}">
                <a16:creationId xmlns:a16="http://schemas.microsoft.com/office/drawing/2014/main" id="{53ECF482-C1D4-46D0-8D79-AFCCBD917D7E}"/>
              </a:ext>
            </a:extLst>
          </p:cNvPr>
          <p:cNvSpPr txBox="1"/>
          <p:nvPr/>
        </p:nvSpPr>
        <p:spPr>
          <a:xfrm>
            <a:off x="264160" y="814908"/>
            <a:ext cx="4171950" cy="5940088"/>
          </a:xfrm>
          <a:prstGeom prst="rect">
            <a:avLst/>
          </a:prstGeom>
          <a:solidFill>
            <a:srgbClr val="FFFF00"/>
          </a:solidFill>
        </p:spPr>
        <p:txBody>
          <a:bodyPr wrap="square" rtlCol="0">
            <a:spAutoFit/>
          </a:bodyPr>
          <a:lstStyle/>
          <a:p>
            <a:r>
              <a:rPr lang="en-GB" sz="2000" b="1" u="sng" dirty="0">
                <a:latin typeface="Comic Sans MS" panose="030F0702030302020204" pitchFamily="66" charset="0"/>
              </a:rPr>
              <a:t>Main task…</a:t>
            </a:r>
          </a:p>
          <a:p>
            <a:r>
              <a:rPr lang="en-GB" sz="2000" dirty="0">
                <a:latin typeface="Comic Sans MS" panose="030F0702030302020204" pitchFamily="66" charset="0"/>
              </a:rPr>
              <a:t>On the next slide, you will find a table with features of a myth. </a:t>
            </a:r>
          </a:p>
          <a:p>
            <a:endParaRPr lang="en-GB" sz="2000" dirty="0">
              <a:latin typeface="Comic Sans MS" panose="030F0702030302020204" pitchFamily="66" charset="0"/>
            </a:endParaRPr>
          </a:p>
          <a:p>
            <a:r>
              <a:rPr lang="en-GB" sz="2000" dirty="0">
                <a:latin typeface="Comic Sans MS" panose="030F0702030302020204" pitchFamily="66" charset="0"/>
              </a:rPr>
              <a:t>You will need to read ‘The Building of Asgard’s Wall’ – This is on the slides for you. </a:t>
            </a:r>
          </a:p>
          <a:p>
            <a:endParaRPr lang="en-GB" sz="2000" dirty="0">
              <a:latin typeface="Comic Sans MS" panose="030F0702030302020204" pitchFamily="66" charset="0"/>
            </a:endParaRPr>
          </a:p>
          <a:p>
            <a:r>
              <a:rPr lang="en-GB" sz="2000" dirty="0">
                <a:latin typeface="Comic Sans MS" panose="030F0702030302020204" pitchFamily="66" charset="0"/>
              </a:rPr>
              <a:t>2/3* - Look at each of the features… can you find an example in the text? </a:t>
            </a:r>
            <a:r>
              <a:rPr lang="en-GB" sz="2000" b="1" u="sng" dirty="0">
                <a:latin typeface="Comic Sans MS" panose="030F0702030302020204" pitchFamily="66" charset="0"/>
              </a:rPr>
              <a:t> </a:t>
            </a:r>
          </a:p>
          <a:p>
            <a:endParaRPr lang="en-GB" sz="2000" b="1" u="sng" dirty="0">
              <a:latin typeface="Comic Sans MS" panose="030F0702030302020204" pitchFamily="66" charset="0"/>
            </a:endParaRPr>
          </a:p>
          <a:p>
            <a:pPr algn="ctr"/>
            <a:r>
              <a:rPr lang="en-GB" sz="2000" b="1" dirty="0">
                <a:latin typeface="Comic Sans MS" panose="030F0702030302020204" pitchFamily="66" charset="0"/>
              </a:rPr>
              <a:t>Look at the example to support your ideas. </a:t>
            </a:r>
          </a:p>
          <a:p>
            <a:pPr algn="ctr"/>
            <a:endParaRPr lang="en-GB" sz="2000" b="1" dirty="0">
              <a:latin typeface="Comic Sans MS" panose="030F0702030302020204" pitchFamily="66" charset="0"/>
            </a:endParaRPr>
          </a:p>
          <a:p>
            <a:r>
              <a:rPr lang="en-GB" sz="2000" dirty="0">
                <a:latin typeface="Comic Sans MS" panose="030F0702030302020204" pitchFamily="66" charset="0"/>
              </a:rPr>
              <a:t>1* - If you feel confident, try the features task set for 2/3*. If not, write 5 sentences to summarise the story. </a:t>
            </a:r>
          </a:p>
        </p:txBody>
      </p:sp>
      <p:pic>
        <p:nvPicPr>
          <p:cNvPr id="8" name="Picture 7">
            <a:extLst>
              <a:ext uri="{FF2B5EF4-FFF2-40B4-BE49-F238E27FC236}">
                <a16:creationId xmlns:a16="http://schemas.microsoft.com/office/drawing/2014/main" id="{44CD33E8-6189-408E-8DCF-F5F909448AE9}"/>
              </a:ext>
            </a:extLst>
          </p:cNvPr>
          <p:cNvPicPr>
            <a:picLocks noChangeAspect="1"/>
          </p:cNvPicPr>
          <p:nvPr/>
        </p:nvPicPr>
        <p:blipFill>
          <a:blip r:embed="rId2"/>
          <a:stretch>
            <a:fillRect/>
          </a:stretch>
        </p:blipFill>
        <p:spPr>
          <a:xfrm>
            <a:off x="4765040" y="976348"/>
            <a:ext cx="7162800" cy="5576852"/>
          </a:xfrm>
          <a:prstGeom prst="rect">
            <a:avLst/>
          </a:prstGeom>
        </p:spPr>
      </p:pic>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C41449E-01D9-4865-9994-3C0872324165}"/>
              </a:ext>
            </a:extLst>
          </p:cNvPr>
          <p:cNvGraphicFramePr>
            <a:graphicFrameLocks noGrp="1"/>
          </p:cNvGraphicFramePr>
          <p:nvPr>
            <p:extLst>
              <p:ext uri="{D42A27DB-BD31-4B8C-83A1-F6EECF244321}">
                <p14:modId xmlns:p14="http://schemas.microsoft.com/office/powerpoint/2010/main" val="3018648454"/>
              </p:ext>
            </p:extLst>
          </p:nvPr>
        </p:nvGraphicFramePr>
        <p:xfrm>
          <a:off x="0" y="0"/>
          <a:ext cx="12192000" cy="6857999"/>
        </p:xfrm>
        <a:graphic>
          <a:graphicData uri="http://schemas.openxmlformats.org/drawingml/2006/table">
            <a:tbl>
              <a:tblPr firstRow="1" bandRow="1">
                <a:tableStyleId>{5940675A-B579-460E-94D1-54222C63F5DA}</a:tableStyleId>
              </a:tblPr>
              <a:tblGrid>
                <a:gridCol w="2387600">
                  <a:extLst>
                    <a:ext uri="{9D8B030D-6E8A-4147-A177-3AD203B41FA5}">
                      <a16:colId xmlns:a16="http://schemas.microsoft.com/office/drawing/2014/main" val="3272431272"/>
                    </a:ext>
                  </a:extLst>
                </a:gridCol>
                <a:gridCol w="3708400">
                  <a:extLst>
                    <a:ext uri="{9D8B030D-6E8A-4147-A177-3AD203B41FA5}">
                      <a16:colId xmlns:a16="http://schemas.microsoft.com/office/drawing/2014/main" val="1325367787"/>
                    </a:ext>
                  </a:extLst>
                </a:gridCol>
                <a:gridCol w="2357120">
                  <a:extLst>
                    <a:ext uri="{9D8B030D-6E8A-4147-A177-3AD203B41FA5}">
                      <a16:colId xmlns:a16="http://schemas.microsoft.com/office/drawing/2014/main" val="4264498684"/>
                    </a:ext>
                  </a:extLst>
                </a:gridCol>
                <a:gridCol w="3738880">
                  <a:extLst>
                    <a:ext uri="{9D8B030D-6E8A-4147-A177-3AD203B41FA5}">
                      <a16:colId xmlns:a16="http://schemas.microsoft.com/office/drawing/2014/main" val="3472654032"/>
                    </a:ext>
                  </a:extLst>
                </a:gridCol>
              </a:tblGrid>
              <a:tr h="2296486">
                <a:tc>
                  <a:txBody>
                    <a:bodyPr/>
                    <a:lstStyle/>
                    <a:p>
                      <a:r>
                        <a:rPr lang="en-GB" u="sng" dirty="0">
                          <a:latin typeface="Comic Sans MS" panose="030F0702030302020204" pitchFamily="66" charset="0"/>
                        </a:rPr>
                        <a:t>Feature 1: </a:t>
                      </a:r>
                    </a:p>
                    <a:p>
                      <a:endParaRPr lang="en-GB" dirty="0">
                        <a:latin typeface="Comic Sans MS" panose="030F0702030302020204" pitchFamily="66" charset="0"/>
                      </a:endParaRPr>
                    </a:p>
                    <a:p>
                      <a:r>
                        <a:rPr lang="en-GB" dirty="0">
                          <a:latin typeface="Comic Sans MS" panose="030F0702030302020204" pitchFamily="66" charset="0"/>
                        </a:rPr>
                        <a:t>Where is the story set? Can you find any descriptions to support?</a:t>
                      </a:r>
                    </a:p>
                  </a:txBody>
                  <a:tcPr>
                    <a:solidFill>
                      <a:srgbClr val="FFCCCC"/>
                    </a:solidFill>
                  </a:tcPr>
                </a:tc>
                <a:tc>
                  <a:txBody>
                    <a:bodyPr/>
                    <a:lstStyle/>
                    <a:p>
                      <a:r>
                        <a:rPr lang="en-GB" u="sng" dirty="0">
                          <a:latin typeface="Comic Sans MS" panose="030F0702030302020204" pitchFamily="66" charset="0"/>
                        </a:rPr>
                        <a:t>Evidence of Feature 1: </a:t>
                      </a:r>
                    </a:p>
                    <a:p>
                      <a:endParaRPr lang="en-GB" u="sng" dirty="0">
                        <a:latin typeface="Comic Sans MS" panose="030F0702030302020204" pitchFamily="66" charset="0"/>
                      </a:endParaRPr>
                    </a:p>
                    <a:p>
                      <a:r>
                        <a:rPr lang="en-GB" u="none" dirty="0">
                          <a:latin typeface="Comic Sans MS" panose="030F0702030302020204" pitchFamily="66" charset="0"/>
                        </a:rPr>
                        <a:t>The story is set in Asgard. Asgard is the city of Gods and sparkles in the sunshine because it is made from gold. </a:t>
                      </a:r>
                    </a:p>
                  </a:txBody>
                  <a:tcPr/>
                </a:tc>
                <a:tc>
                  <a:txBody>
                    <a:bodyPr/>
                    <a:lstStyle/>
                    <a:p>
                      <a:r>
                        <a:rPr lang="en-GB" u="sng" dirty="0">
                          <a:latin typeface="Comic Sans MS" panose="030F0702030302020204" pitchFamily="66" charset="0"/>
                        </a:rPr>
                        <a:t>Feature 2: </a:t>
                      </a:r>
                    </a:p>
                    <a:p>
                      <a:endParaRPr lang="en-GB" dirty="0">
                        <a:latin typeface="Comic Sans MS" panose="030F0702030302020204" pitchFamily="66" charset="0"/>
                      </a:endParaRPr>
                    </a:p>
                    <a:p>
                      <a:r>
                        <a:rPr lang="en-GB" dirty="0">
                          <a:latin typeface="Comic Sans MS" panose="030F0702030302020204" pitchFamily="66" charset="0"/>
                        </a:rPr>
                        <a:t>Does the story feature a hero or heroine? This is the person who saves the day. </a:t>
                      </a:r>
                    </a:p>
                  </a:txBody>
                  <a:tcPr>
                    <a:solidFill>
                      <a:srgbClr val="CCFFFF"/>
                    </a:solidFill>
                  </a:tcPr>
                </a:tc>
                <a:tc>
                  <a:txBody>
                    <a:bodyPr/>
                    <a:lstStyle/>
                    <a:p>
                      <a:r>
                        <a:rPr lang="en-GB" u="sng" dirty="0">
                          <a:latin typeface="Comic Sans MS" panose="030F0702030302020204" pitchFamily="66" charset="0"/>
                        </a:rPr>
                        <a:t>Evidence of Feature 2: </a:t>
                      </a:r>
                    </a:p>
                  </a:txBody>
                  <a:tcPr/>
                </a:tc>
                <a:extLst>
                  <a:ext uri="{0D108BD9-81ED-4DB2-BD59-A6C34878D82A}">
                    <a16:rowId xmlns:a16="http://schemas.microsoft.com/office/drawing/2014/main" val="3838775736"/>
                  </a:ext>
                </a:extLst>
              </a:tr>
              <a:tr h="2296486">
                <a:tc>
                  <a:txBody>
                    <a:bodyPr/>
                    <a:lstStyle/>
                    <a:p>
                      <a:r>
                        <a:rPr lang="en-GB" u="sng" dirty="0">
                          <a:latin typeface="Comic Sans MS" panose="030F0702030302020204" pitchFamily="66" charset="0"/>
                        </a:rPr>
                        <a:t>Feature 3: </a:t>
                      </a:r>
                    </a:p>
                    <a:p>
                      <a:endParaRPr lang="en-GB" dirty="0">
                        <a:latin typeface="Comic Sans MS" panose="030F0702030302020204" pitchFamily="66" charset="0"/>
                      </a:endParaRPr>
                    </a:p>
                    <a:p>
                      <a:r>
                        <a:rPr lang="en-GB" dirty="0">
                          <a:latin typeface="Comic Sans MS" panose="030F0702030302020204" pitchFamily="66" charset="0"/>
                        </a:rPr>
                        <a:t>Does the story contain a quest? What quest do they need to go on? A quest is similar to a journey. </a:t>
                      </a:r>
                    </a:p>
                  </a:txBody>
                  <a:tcPr>
                    <a:solidFill>
                      <a:srgbClr val="FFFFCC"/>
                    </a:solidFill>
                  </a:tcPr>
                </a:tc>
                <a:tc>
                  <a:txBody>
                    <a:bodyPr/>
                    <a:lstStyle/>
                    <a:p>
                      <a:r>
                        <a:rPr lang="en-GB" u="sng" dirty="0">
                          <a:latin typeface="Comic Sans MS" panose="030F0702030302020204" pitchFamily="66" charset="0"/>
                        </a:rPr>
                        <a:t>Evidence of Feature 3: </a:t>
                      </a:r>
                    </a:p>
                  </a:txBody>
                  <a:tcPr/>
                </a:tc>
                <a:tc>
                  <a:txBody>
                    <a:bodyPr/>
                    <a:lstStyle/>
                    <a:p>
                      <a:r>
                        <a:rPr lang="en-GB" u="sng" dirty="0">
                          <a:latin typeface="Comic Sans MS" panose="030F0702030302020204" pitchFamily="66" charset="0"/>
                        </a:rPr>
                        <a:t>Feature 4:</a:t>
                      </a:r>
                    </a:p>
                    <a:p>
                      <a:endParaRPr lang="en-GB" dirty="0">
                        <a:latin typeface="Comic Sans MS" panose="030F0702030302020204" pitchFamily="66" charset="0"/>
                      </a:endParaRPr>
                    </a:p>
                    <a:p>
                      <a:r>
                        <a:rPr lang="en-GB" dirty="0">
                          <a:latin typeface="Comic Sans MS" panose="030F0702030302020204" pitchFamily="66" charset="0"/>
                        </a:rPr>
                        <a:t>Does the story contain mythical creatures or monsters?  </a:t>
                      </a:r>
                    </a:p>
                  </a:txBody>
                  <a:tcPr>
                    <a:solidFill>
                      <a:srgbClr val="CCFFCC"/>
                    </a:solidFill>
                  </a:tcPr>
                </a:tc>
                <a:tc>
                  <a:txBody>
                    <a:bodyPr/>
                    <a:lstStyle/>
                    <a:p>
                      <a:r>
                        <a:rPr lang="en-GB" u="sng" dirty="0">
                          <a:latin typeface="Comic Sans MS" panose="030F0702030302020204" pitchFamily="66" charset="0"/>
                        </a:rPr>
                        <a:t>Evidence of Feature 4:</a:t>
                      </a:r>
                    </a:p>
                  </a:txBody>
                  <a:tcPr/>
                </a:tc>
                <a:extLst>
                  <a:ext uri="{0D108BD9-81ED-4DB2-BD59-A6C34878D82A}">
                    <a16:rowId xmlns:a16="http://schemas.microsoft.com/office/drawing/2014/main" val="644966844"/>
                  </a:ext>
                </a:extLst>
              </a:tr>
              <a:tr h="2265027">
                <a:tc>
                  <a:txBody>
                    <a:bodyPr/>
                    <a:lstStyle/>
                    <a:p>
                      <a:r>
                        <a:rPr lang="en-GB" sz="1800" u="sng" dirty="0">
                          <a:latin typeface="Comic Sans MS" panose="030F0702030302020204" pitchFamily="66" charset="0"/>
                        </a:rPr>
                        <a:t>Feature 5: </a:t>
                      </a:r>
                    </a:p>
                    <a:p>
                      <a:endParaRPr lang="en-GB" sz="1600" dirty="0">
                        <a:latin typeface="Comic Sans MS" panose="030F0702030302020204" pitchFamily="66" charset="0"/>
                      </a:endParaRPr>
                    </a:p>
                    <a:p>
                      <a:r>
                        <a:rPr lang="en-GB" sz="1600" dirty="0">
                          <a:latin typeface="Comic Sans MS" panose="030F0702030302020204" pitchFamily="66" charset="0"/>
                        </a:rPr>
                        <a:t>Does the story contain any powers? A person might have the powers or it could be an object. It could be a place or location. </a:t>
                      </a:r>
                    </a:p>
                  </a:txBody>
                  <a:tcPr>
                    <a:solidFill>
                      <a:srgbClr val="CCCCFF"/>
                    </a:solidFill>
                  </a:tcPr>
                </a:tc>
                <a:tc>
                  <a:txBody>
                    <a:bodyPr/>
                    <a:lstStyle/>
                    <a:p>
                      <a:r>
                        <a:rPr lang="en-GB" sz="1800" u="sng" dirty="0">
                          <a:latin typeface="Comic Sans MS" panose="030F0702030302020204" pitchFamily="66" charset="0"/>
                        </a:rPr>
                        <a:t>Evidence of Feature 5: </a:t>
                      </a:r>
                    </a:p>
                  </a:txBody>
                  <a:tcPr/>
                </a:tc>
                <a:tc>
                  <a:txBody>
                    <a:bodyPr/>
                    <a:lstStyle/>
                    <a:p>
                      <a:r>
                        <a:rPr lang="en-GB" u="sng" dirty="0">
                          <a:latin typeface="Comic Sans MS" panose="030F0702030302020204" pitchFamily="66" charset="0"/>
                        </a:rPr>
                        <a:t>Feature 6: </a:t>
                      </a:r>
                    </a:p>
                    <a:p>
                      <a:endParaRPr lang="en-GB" u="sng" dirty="0">
                        <a:latin typeface="Comic Sans MS" panose="030F0702030302020204" pitchFamily="66" charset="0"/>
                      </a:endParaRPr>
                    </a:p>
                    <a:p>
                      <a:r>
                        <a:rPr lang="en-GB" u="none" dirty="0">
                          <a:latin typeface="Comic Sans MS" panose="030F0702030302020204" pitchFamily="66" charset="0"/>
                        </a:rPr>
                        <a:t>Does the story contain a dilemma? A dilemma is a problem that needs solving. </a:t>
                      </a:r>
                    </a:p>
                  </a:txBody>
                  <a:tcPr>
                    <a:solidFill>
                      <a:srgbClr val="FFCCFF"/>
                    </a:solidFill>
                  </a:tcPr>
                </a:tc>
                <a:tc>
                  <a:txBody>
                    <a:bodyPr/>
                    <a:lstStyle/>
                    <a:p>
                      <a:r>
                        <a:rPr lang="en-GB" u="sng" dirty="0">
                          <a:latin typeface="Comic Sans MS" panose="030F0702030302020204" pitchFamily="66" charset="0"/>
                        </a:rPr>
                        <a:t>Evidence of Feature 6: </a:t>
                      </a:r>
                    </a:p>
                  </a:txBody>
                  <a:tcPr/>
                </a:tc>
                <a:extLst>
                  <a:ext uri="{0D108BD9-81ED-4DB2-BD59-A6C34878D82A}">
                    <a16:rowId xmlns:a16="http://schemas.microsoft.com/office/drawing/2014/main" val="3559299111"/>
                  </a:ext>
                </a:extLst>
              </a:tr>
            </a:tbl>
          </a:graphicData>
        </a:graphic>
      </p:graphicFrame>
    </p:spTree>
    <p:extLst>
      <p:ext uri="{BB962C8B-B14F-4D97-AF65-F5344CB8AC3E}">
        <p14:creationId xmlns:p14="http://schemas.microsoft.com/office/powerpoint/2010/main" val="423607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C5219-2A93-4E66-B4BF-A9366C1C2C32}"/>
              </a:ext>
            </a:extLst>
          </p:cNvPr>
          <p:cNvPicPr>
            <a:picLocks noChangeAspect="1"/>
          </p:cNvPicPr>
          <p:nvPr/>
        </p:nvPicPr>
        <p:blipFill>
          <a:blip r:embed="rId2"/>
          <a:stretch>
            <a:fillRect/>
          </a:stretch>
        </p:blipFill>
        <p:spPr>
          <a:xfrm>
            <a:off x="0" y="0"/>
            <a:ext cx="6096000" cy="6858000"/>
          </a:xfrm>
          <a:prstGeom prst="rect">
            <a:avLst/>
          </a:prstGeom>
        </p:spPr>
      </p:pic>
      <p:pic>
        <p:nvPicPr>
          <p:cNvPr id="5" name="Picture 4">
            <a:extLst>
              <a:ext uri="{FF2B5EF4-FFF2-40B4-BE49-F238E27FC236}">
                <a16:creationId xmlns:a16="http://schemas.microsoft.com/office/drawing/2014/main" id="{37C58F7B-E959-4C7F-853A-D247D7A84C36}"/>
              </a:ext>
            </a:extLst>
          </p:cNvPr>
          <p:cNvPicPr>
            <a:picLocks noChangeAspect="1"/>
          </p:cNvPicPr>
          <p:nvPr/>
        </p:nvPicPr>
        <p:blipFill>
          <a:blip r:embed="rId3"/>
          <a:stretch>
            <a:fillRect/>
          </a:stretch>
        </p:blipFill>
        <p:spPr>
          <a:xfrm>
            <a:off x="6096001" y="0"/>
            <a:ext cx="6096000" cy="6858000"/>
          </a:xfrm>
          <a:prstGeom prst="rect">
            <a:avLst/>
          </a:prstGeom>
        </p:spPr>
      </p:pic>
    </p:spTree>
    <p:extLst>
      <p:ext uri="{BB962C8B-B14F-4D97-AF65-F5344CB8AC3E}">
        <p14:creationId xmlns:p14="http://schemas.microsoft.com/office/powerpoint/2010/main" val="76474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7A967-D204-4D8E-9931-D14D6552AAFA}"/>
              </a:ext>
            </a:extLst>
          </p:cNvPr>
          <p:cNvPicPr>
            <a:picLocks noChangeAspect="1"/>
          </p:cNvPicPr>
          <p:nvPr/>
        </p:nvPicPr>
        <p:blipFill>
          <a:blip r:embed="rId2"/>
          <a:stretch>
            <a:fillRect/>
          </a:stretch>
        </p:blipFill>
        <p:spPr>
          <a:xfrm>
            <a:off x="0" y="0"/>
            <a:ext cx="6096000" cy="6858000"/>
          </a:xfrm>
          <a:prstGeom prst="rect">
            <a:avLst/>
          </a:prstGeom>
        </p:spPr>
      </p:pic>
      <p:pic>
        <p:nvPicPr>
          <p:cNvPr id="5" name="Picture 4">
            <a:extLst>
              <a:ext uri="{FF2B5EF4-FFF2-40B4-BE49-F238E27FC236}">
                <a16:creationId xmlns:a16="http://schemas.microsoft.com/office/drawing/2014/main" id="{0731CE41-3ED8-4C72-A8D6-F603477B2D11}"/>
              </a:ext>
            </a:extLst>
          </p:cNvPr>
          <p:cNvPicPr>
            <a:picLocks noChangeAspect="1"/>
          </p:cNvPicPr>
          <p:nvPr/>
        </p:nvPicPr>
        <p:blipFill>
          <a:blip r:embed="rId3"/>
          <a:stretch>
            <a:fillRect/>
          </a:stretch>
        </p:blipFill>
        <p:spPr>
          <a:xfrm>
            <a:off x="6096000" y="0"/>
            <a:ext cx="6096000" cy="6858000"/>
          </a:xfrm>
          <a:prstGeom prst="rect">
            <a:avLst/>
          </a:prstGeom>
        </p:spPr>
      </p:pic>
    </p:spTree>
    <p:extLst>
      <p:ext uri="{BB962C8B-B14F-4D97-AF65-F5344CB8AC3E}">
        <p14:creationId xmlns:p14="http://schemas.microsoft.com/office/powerpoint/2010/main" val="99743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1754326"/>
          </a:xfrm>
          <a:prstGeom prst="rect">
            <a:avLst/>
          </a:prstGeom>
          <a:noFill/>
        </p:spPr>
        <p:txBody>
          <a:bodyPr wrap="square" rtlCol="0">
            <a:spAutoFit/>
          </a:bodyPr>
          <a:lstStyle/>
          <a:p>
            <a:r>
              <a:rPr lang="en-GB" b="1" u="sng" dirty="0">
                <a:latin typeface="Comic Sans MS" panose="030F0702030302020204" pitchFamily="66" charset="0"/>
              </a:rPr>
              <a:t>Maths:</a:t>
            </a:r>
          </a:p>
          <a:p>
            <a:r>
              <a:rPr lang="en-GB" b="1" u="sng" dirty="0">
                <a:latin typeface="Comic Sans MS" panose="030F0702030302020204" pitchFamily="66" charset="0"/>
              </a:rPr>
              <a:t>Objective: To identify various angles in properties </a:t>
            </a:r>
          </a:p>
          <a:p>
            <a:r>
              <a:rPr lang="en-GB" b="1" u="sng" dirty="0">
                <a:latin typeface="Comic Sans MS" panose="030F0702030302020204" pitchFamily="66" charset="0"/>
              </a:rPr>
              <a:t>Of shapes.  </a:t>
            </a:r>
          </a:p>
          <a:p>
            <a:endParaRPr lang="en-GB" b="1" u="sng" dirty="0">
              <a:latin typeface="Comic Sans MS" panose="030F0702030302020204" pitchFamily="66" charset="0"/>
            </a:endParaRPr>
          </a:p>
          <a:p>
            <a:r>
              <a:rPr lang="en-GB" b="1" u="sng" dirty="0">
                <a:latin typeface="Comic Sans MS" panose="030F0702030302020204" pitchFamily="66" charset="0"/>
                <a:hlinkClick r:id="rId2"/>
              </a:rPr>
              <a:t>https://www.bbc.co.uk/bitesize/topics/zb6tyrd/articles/zg68k7h</a:t>
            </a:r>
            <a:r>
              <a:rPr lang="en-GB" b="1" u="sng" dirty="0">
                <a:latin typeface="Comic Sans MS" panose="030F0702030302020204" pitchFamily="66" charset="0"/>
              </a:rPr>
              <a:t> </a:t>
            </a:r>
          </a:p>
          <a:p>
            <a:endParaRPr lang="en-GB" b="1" u="sng" dirty="0">
              <a:latin typeface="Comic Sans MS" panose="030F0702030302020204" pitchFamily="66" charset="0"/>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221095" y="3346738"/>
            <a:ext cx="6210300" cy="3416320"/>
          </a:xfrm>
          <a:prstGeom prst="rect">
            <a:avLst/>
          </a:prstGeom>
          <a:noFill/>
        </p:spPr>
        <p:txBody>
          <a:bodyPr wrap="square" rtlCol="0">
            <a:spAutoFit/>
          </a:bodyPr>
          <a:lstStyle/>
          <a:p>
            <a:r>
              <a:rPr lang="en-GB" dirty="0">
                <a:latin typeface="Comic Sans MS" panose="030F0702030302020204" pitchFamily="66" charset="0"/>
              </a:rPr>
              <a:t>Click on the link above for BBC </a:t>
            </a:r>
            <a:r>
              <a:rPr lang="en-GB" dirty="0" err="1">
                <a:latin typeface="Comic Sans MS" panose="030F0702030302020204" pitchFamily="66" charset="0"/>
              </a:rPr>
              <a:t>Bitesize</a:t>
            </a:r>
            <a:r>
              <a:rPr lang="en-GB" dirty="0">
                <a:latin typeface="Comic Sans MS" panose="030F0702030302020204" pitchFamily="66" charset="0"/>
              </a:rPr>
              <a:t>. Revise your knowledge of all of the different types of angles that exist within shapes.</a:t>
            </a:r>
          </a:p>
          <a:p>
            <a:r>
              <a:rPr lang="en-GB" dirty="0">
                <a:latin typeface="Comic Sans MS" panose="030F0702030302020204" pitchFamily="66" charset="0"/>
              </a:rPr>
              <a:t>1* - See next slide for identifying acute, obtuse and right angles .</a:t>
            </a:r>
          </a:p>
          <a:p>
            <a:r>
              <a:rPr lang="en-GB" dirty="0">
                <a:latin typeface="Comic Sans MS" panose="030F0702030302020204" pitchFamily="66" charset="0"/>
              </a:rPr>
              <a:t>2*/3* - Look at the questions and read them carefully.</a:t>
            </a:r>
          </a:p>
          <a:p>
            <a:r>
              <a:rPr lang="en-GB" dirty="0">
                <a:latin typeface="Comic Sans MS" panose="030F0702030302020204" pitchFamily="66" charset="0"/>
              </a:rPr>
              <a:t>You will be identifying various angles and learning about clockwise and anti-clockwise turns.</a:t>
            </a:r>
          </a:p>
          <a:p>
            <a:r>
              <a:rPr lang="en-GB" dirty="0">
                <a:latin typeface="Comic Sans MS" panose="030F0702030302020204" pitchFamily="66" charset="0"/>
              </a:rPr>
              <a:t>Extension task: Solve the problems and go on an angle hunt around your homes. Can you identify where angles can be found in window frames for example? Feel free to draw and take pictures of the angles you find.</a:t>
            </a:r>
          </a:p>
        </p:txBody>
      </p:sp>
      <p:sp>
        <p:nvSpPr>
          <p:cNvPr id="7" name="TextBox 6">
            <a:extLst>
              <a:ext uri="{FF2B5EF4-FFF2-40B4-BE49-F238E27FC236}">
                <a16:creationId xmlns:a16="http://schemas.microsoft.com/office/drawing/2014/main" id="{061BE77F-6B89-4C08-9444-4AAE406220C2}"/>
              </a:ext>
            </a:extLst>
          </p:cNvPr>
          <p:cNvSpPr txBox="1"/>
          <p:nvPr/>
        </p:nvSpPr>
        <p:spPr>
          <a:xfrm>
            <a:off x="6657975" y="333375"/>
            <a:ext cx="5010149" cy="646331"/>
          </a:xfrm>
          <a:prstGeom prst="rect">
            <a:avLst/>
          </a:prstGeom>
          <a:noFill/>
        </p:spPr>
        <p:txBody>
          <a:bodyPr wrap="square" rtlCol="0">
            <a:spAutoFit/>
          </a:bodyPr>
          <a:lstStyle/>
          <a:p>
            <a:r>
              <a:rPr lang="en-GB" b="1" dirty="0">
                <a:latin typeface="Comic Sans MS" panose="030F0702030302020204" pitchFamily="66" charset="0"/>
              </a:rPr>
              <a:t>What are the names of the different types of angles that exist within shapes? </a:t>
            </a:r>
            <a:endParaRPr lang="en-GB" dirty="0">
              <a:latin typeface="Comic Sans MS" panose="030F0702030302020204" pitchFamily="66" charset="0"/>
            </a:endParaRPr>
          </a:p>
        </p:txBody>
      </p:sp>
      <p:sp>
        <p:nvSpPr>
          <p:cNvPr id="3" name="Rectangle 2"/>
          <p:cNvSpPr/>
          <p:nvPr/>
        </p:nvSpPr>
        <p:spPr>
          <a:xfrm>
            <a:off x="248804" y="934925"/>
            <a:ext cx="6096000" cy="369332"/>
          </a:xfrm>
          <a:prstGeom prst="rect">
            <a:avLst/>
          </a:prstGeom>
        </p:spPr>
        <p:txBody>
          <a:bodyPr>
            <a:spAutoFit/>
          </a:bodyPr>
          <a:lstStyle/>
          <a:p>
            <a:endParaRPr lang="en-GB" dirty="0"/>
          </a:p>
        </p:txBody>
      </p:sp>
      <p:pic>
        <p:nvPicPr>
          <p:cNvPr id="8" name="Picture 7"/>
          <p:cNvPicPr>
            <a:picLocks noChangeAspect="1"/>
          </p:cNvPicPr>
          <p:nvPr/>
        </p:nvPicPr>
        <p:blipFill>
          <a:blip r:embed="rId3"/>
          <a:stretch>
            <a:fillRect/>
          </a:stretch>
        </p:blipFill>
        <p:spPr>
          <a:xfrm>
            <a:off x="6431395" y="1697038"/>
            <a:ext cx="5515841" cy="3918672"/>
          </a:xfrm>
          <a:prstGeom prst="rect">
            <a:avLst/>
          </a:prstGeom>
        </p:spPr>
      </p:pic>
      <p:pic>
        <p:nvPicPr>
          <p:cNvPr id="9" name="Picture 8"/>
          <p:cNvPicPr>
            <a:picLocks noChangeAspect="1"/>
          </p:cNvPicPr>
          <p:nvPr/>
        </p:nvPicPr>
        <p:blipFill>
          <a:blip r:embed="rId4"/>
          <a:stretch>
            <a:fillRect/>
          </a:stretch>
        </p:blipFill>
        <p:spPr>
          <a:xfrm>
            <a:off x="5102803" y="1600423"/>
            <a:ext cx="1704398" cy="1626604"/>
          </a:xfrm>
          <a:prstGeom prst="rect">
            <a:avLst/>
          </a:prstGeom>
        </p:spPr>
      </p:pic>
      <p:sp>
        <p:nvSpPr>
          <p:cNvPr id="11" name="TextBox 10"/>
          <p:cNvSpPr txBox="1"/>
          <p:nvPr/>
        </p:nvSpPr>
        <p:spPr>
          <a:xfrm>
            <a:off x="331066" y="1628895"/>
            <a:ext cx="4507346" cy="1569660"/>
          </a:xfrm>
          <a:prstGeom prst="rect">
            <a:avLst/>
          </a:prstGeom>
          <a:noFill/>
        </p:spPr>
        <p:txBody>
          <a:bodyPr wrap="square" rtlCol="0">
            <a:spAutoFit/>
          </a:bodyPr>
          <a:lstStyle/>
          <a:p>
            <a:r>
              <a:rPr lang="en-GB" sz="1600" dirty="0">
                <a:solidFill>
                  <a:srgbClr val="FF0000"/>
                </a:solidFill>
                <a:latin typeface="XCCW Joined 1a" panose="03050602040000000000" pitchFamily="66" charset="0"/>
              </a:rPr>
              <a:t>This is a right angle, it has 90 degrees and also </a:t>
            </a:r>
          </a:p>
          <a:p>
            <a:r>
              <a:rPr lang="en-GB" sz="1600" dirty="0">
                <a:solidFill>
                  <a:srgbClr val="FF0000"/>
                </a:solidFill>
                <a:latin typeface="XCCW Joined 1a" panose="03050602040000000000" pitchFamily="66" charset="0"/>
              </a:rPr>
              <a:t>shows a quarter turn clockwise.</a:t>
            </a:r>
          </a:p>
          <a:p>
            <a:r>
              <a:rPr lang="en-GB" sz="1600" dirty="0">
                <a:solidFill>
                  <a:srgbClr val="FF0000"/>
                </a:solidFill>
                <a:latin typeface="XCCW Joined 1a" panose="03050602040000000000" pitchFamily="66" charset="0"/>
              </a:rPr>
              <a:t>How many different right angles can you</a:t>
            </a:r>
          </a:p>
          <a:p>
            <a:r>
              <a:rPr lang="en-GB" sz="1600" dirty="0">
                <a:solidFill>
                  <a:srgbClr val="FF0000"/>
                </a:solidFill>
                <a:latin typeface="XCCW Joined 1a" panose="03050602040000000000" pitchFamily="66" charset="0"/>
              </a:rPr>
              <a:t>find in and around your homes?</a:t>
            </a:r>
          </a:p>
        </p:txBody>
      </p:sp>
    </p:spTree>
    <p:extLst>
      <p:ext uri="{BB962C8B-B14F-4D97-AF65-F5344CB8AC3E}">
        <p14:creationId xmlns:p14="http://schemas.microsoft.com/office/powerpoint/2010/main" val="299215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1 STAR TASK!</a:t>
            </a:r>
          </a:p>
        </p:txBody>
      </p:sp>
      <p:pic>
        <p:nvPicPr>
          <p:cNvPr id="2" name="Picture 1"/>
          <p:cNvPicPr>
            <a:picLocks noChangeAspect="1"/>
          </p:cNvPicPr>
          <p:nvPr/>
        </p:nvPicPr>
        <p:blipFill>
          <a:blip r:embed="rId2"/>
          <a:stretch>
            <a:fillRect/>
          </a:stretch>
        </p:blipFill>
        <p:spPr>
          <a:xfrm>
            <a:off x="66674" y="455056"/>
            <a:ext cx="5549035" cy="6253270"/>
          </a:xfrm>
          <a:prstGeom prst="rect">
            <a:avLst/>
          </a:prstGeom>
        </p:spPr>
      </p:pic>
      <p:pic>
        <p:nvPicPr>
          <p:cNvPr id="5" name="Picture 4"/>
          <p:cNvPicPr>
            <a:picLocks noChangeAspect="1"/>
          </p:cNvPicPr>
          <p:nvPr/>
        </p:nvPicPr>
        <p:blipFill>
          <a:blip r:embed="rId3"/>
          <a:stretch>
            <a:fillRect/>
          </a:stretch>
        </p:blipFill>
        <p:spPr>
          <a:xfrm>
            <a:off x="6169891" y="0"/>
            <a:ext cx="5671128" cy="6714692"/>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2/3 STAR TASK!</a:t>
            </a:r>
          </a:p>
        </p:txBody>
      </p:sp>
      <p:pic>
        <p:nvPicPr>
          <p:cNvPr id="2" name="Picture 1"/>
          <p:cNvPicPr>
            <a:picLocks noChangeAspect="1"/>
          </p:cNvPicPr>
          <p:nvPr/>
        </p:nvPicPr>
        <p:blipFill>
          <a:blip r:embed="rId2"/>
          <a:stretch>
            <a:fillRect/>
          </a:stretch>
        </p:blipFill>
        <p:spPr>
          <a:xfrm>
            <a:off x="230909" y="455056"/>
            <a:ext cx="11739418" cy="6324600"/>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2105063" cy="369332"/>
          </a:xfrm>
          <a:prstGeom prst="rect">
            <a:avLst/>
          </a:prstGeom>
        </p:spPr>
        <p:txBody>
          <a:bodyPr wrap="none">
            <a:spAutoFit/>
          </a:bodyPr>
          <a:lstStyle/>
          <a:p>
            <a:r>
              <a:rPr lang="en-GB" b="1" dirty="0">
                <a:solidFill>
                  <a:srgbClr val="0070C0"/>
                </a:solidFill>
                <a:latin typeface="Comic Sans MS" panose="030F0702030302020204" pitchFamily="66" charset="0"/>
              </a:rPr>
              <a:t>2/3 STAR TASK!</a:t>
            </a:r>
          </a:p>
        </p:txBody>
      </p:sp>
      <p:pic>
        <p:nvPicPr>
          <p:cNvPr id="5" name="Picture 4"/>
          <p:cNvPicPr>
            <a:picLocks noChangeAspect="1"/>
          </p:cNvPicPr>
          <p:nvPr/>
        </p:nvPicPr>
        <p:blipFill>
          <a:blip r:embed="rId2"/>
          <a:stretch>
            <a:fillRect/>
          </a:stretch>
        </p:blipFill>
        <p:spPr>
          <a:xfrm>
            <a:off x="350982" y="485776"/>
            <a:ext cx="11462327" cy="6256770"/>
          </a:xfrm>
          <a:prstGeom prst="rect">
            <a:avLst/>
          </a:prstGeom>
        </p:spPr>
      </p:pic>
    </p:spTree>
    <p:extLst>
      <p:ext uri="{BB962C8B-B14F-4D97-AF65-F5344CB8AC3E}">
        <p14:creationId xmlns:p14="http://schemas.microsoft.com/office/powerpoint/2010/main" val="894855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938</Words>
  <Application>Microsoft Office PowerPoint</Application>
  <PresentationFormat>Widescreen</PresentationFormat>
  <Paragraphs>103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Comic Sans MS</vt:lpstr>
      <vt:lpstr>Sassoon Infant Rg</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45</cp:revision>
  <dcterms:created xsi:type="dcterms:W3CDTF">2020-11-07T10:51:03Z</dcterms:created>
  <dcterms:modified xsi:type="dcterms:W3CDTF">2021-01-07T15:44:25Z</dcterms:modified>
</cp:coreProperties>
</file>