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306" r:id="rId5"/>
    <p:sldId id="258" r:id="rId6"/>
    <p:sldId id="291" r:id="rId7"/>
    <p:sldId id="292" r:id="rId8"/>
    <p:sldId id="298" r:id="rId9"/>
    <p:sldId id="294" r:id="rId10"/>
    <p:sldId id="259" r:id="rId11"/>
    <p:sldId id="299" r:id="rId12"/>
    <p:sldId id="300" r:id="rId13"/>
    <p:sldId id="301" r:id="rId14"/>
    <p:sldId id="302" r:id="rId15"/>
    <p:sldId id="303" r:id="rId16"/>
    <p:sldId id="261" r:id="rId17"/>
    <p:sldId id="304" r:id="rId18"/>
    <p:sldId id="260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FF"/>
    <a:srgbClr val="CCCCFF"/>
    <a:srgbClr val="CCFFCC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1StyBOsMSL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bc.co.uk/bitesize/topics/zb6tyrd/articles/zp327h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describe the personality of George and his mum.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AF773-2344-429C-A033-1305119B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0" y="85724"/>
            <a:ext cx="2956560" cy="3585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91D71-F49F-470B-B97E-52E7DDAC551F}"/>
              </a:ext>
            </a:extLst>
          </p:cNvPr>
          <p:cNvSpPr txBox="1"/>
          <p:nvPr/>
        </p:nvSpPr>
        <p:spPr>
          <a:xfrm>
            <a:off x="66675" y="904240"/>
            <a:ext cx="85490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Think about what happened in chapter 1 ‘School’s Out!’ from last week. Read chapter 2 ‘Pizza, Pizza, Pizza’ before attempting the task for today!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George’s mum does a lot for him including bringing him lunch, breakfast and drinks. In this chapter, we see a different side of George and how he treats his mum. </a:t>
            </a:r>
          </a:p>
          <a:p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1* - Use the roll on the wall template (See slide after chapter). In the speech bubbles write how you think George’s mum would feel when he is rude to her. </a:t>
            </a: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2/3* - Use the text to answer the following questions about the characters George and his mum.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1. Find and copy all the words that describe how George’s mother talk. For example… cheerfully.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2. How do you think she is feeling about George?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3. How does George talk to his mother? Find and copy some examples.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4. How do you think George should talk to his mother?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5. How else is George rude to his mother?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6. What do you think might stop George from behaving badly?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7. If you could give George a piece of advice, what would you tell him? </a:t>
            </a:r>
          </a:p>
          <a:p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E7C2C-EDB3-4CA1-8AEF-03362867C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2"/>
          <a:stretch/>
        </p:blipFill>
        <p:spPr>
          <a:xfrm>
            <a:off x="9235440" y="3671313"/>
            <a:ext cx="2889885" cy="31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B751-6C4A-4461-B750-126585DB2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4E63F-ADBB-47FC-B5DE-FC592D2C2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05938-37EB-4BE0-B083-2B8A5CC47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t="34222" r="22981" b="16366"/>
          <a:stretch/>
        </p:blipFill>
        <p:spPr>
          <a:xfrm>
            <a:off x="-1" y="0"/>
            <a:ext cx="12132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5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3334D-3CEF-4570-B7EB-21F4BBB51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3" t="24444" r="23500" b="216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4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523D6-9478-4130-B99D-ED07C2BAC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5038" r="23666" b="21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90177-BC9B-4684-8376-5EDE7F5AB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3" t="24444" r="25000" b="2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41970-7A31-4CF2-B3E5-90FF5C114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3" t="26815" r="24667" b="170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3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C0952-D141-4995-AAD9-32CCB12C0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3" t="22963" r="25167" b="32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7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B52E9-078A-4981-8618-8C48FE11A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0"/>
            <a:ext cx="74371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B07EAC-9E8A-4335-9991-33667E85802B}"/>
              </a:ext>
            </a:extLst>
          </p:cNvPr>
          <p:cNvSpPr txBox="1"/>
          <p:nvPr/>
        </p:nvSpPr>
        <p:spPr>
          <a:xfrm>
            <a:off x="335280" y="335895"/>
            <a:ext cx="355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1* - Use the roll on the wall template. In the speech bubbles write how you think George’s mum would feel when he is rude to her.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2122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B3F80-93E0-43D0-99D8-B733245930E3}"/>
              </a:ext>
            </a:extLst>
          </p:cNvPr>
          <p:cNvSpPr txBox="1"/>
          <p:nvPr/>
        </p:nvSpPr>
        <p:spPr>
          <a:xfrm>
            <a:off x="0" y="39418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recognise dreams and goals.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DD216-DCB0-4608-A9A4-3166F11C7A42}"/>
              </a:ext>
            </a:extLst>
          </p:cNvPr>
          <p:cNvSpPr txBox="1"/>
          <p:nvPr/>
        </p:nvSpPr>
        <p:spPr>
          <a:xfrm>
            <a:off x="66675" y="778363"/>
            <a:ext cx="996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Watch the story of Michael Jordan: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https://www.youtube.com/watch?v=1StyBOsMSLE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E3578-F78D-43DE-9B24-565A4073DD94}"/>
              </a:ext>
            </a:extLst>
          </p:cNvPr>
          <p:cNvSpPr txBox="1"/>
          <p:nvPr/>
        </p:nvSpPr>
        <p:spPr>
          <a:xfrm>
            <a:off x="66675" y="1971040"/>
            <a:ext cx="69843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story is about a famous basketball player called Michael Jordan. Often, dreams come true from hard work and perseverance rather than ‘quick fixes’. </a:t>
            </a:r>
          </a:p>
          <a:p>
            <a:r>
              <a:rPr lang="en-GB" dirty="0">
                <a:latin typeface="Comic Sans MS" panose="030F0702030302020204" pitchFamily="66" charset="0"/>
              </a:rPr>
              <a:t>We have to be resilient and have a positive attitude if we want to achieve anything in our lives.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Think about how inspirational Michael Jordan is and how he achieved his dreams and goals.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highlight>
                  <a:srgbClr val="CCFFFF"/>
                </a:highlight>
                <a:latin typeface="Comic Sans MS" panose="030F0702030302020204" pitchFamily="66" charset="0"/>
              </a:rPr>
              <a:t>Use this to help with the task on the next slide!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Michael Jordan: His Impact on Basketball, the Bulls, and Chicago - On Tap  Sports Net">
            <a:extLst>
              <a:ext uri="{FF2B5EF4-FFF2-40B4-BE49-F238E27FC236}">
                <a16:creationId xmlns:a16="http://schemas.microsoft.com/office/drawing/2014/main" id="{957186FB-90F5-43A7-9B80-AA5E9839F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28136"/>
          <a:stretch/>
        </p:blipFill>
        <p:spPr bwMode="auto">
          <a:xfrm>
            <a:off x="7051041" y="0"/>
            <a:ext cx="5140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7B0804-8B37-4EBE-9DAE-274541148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75" y="4836160"/>
            <a:ext cx="3461385" cy="18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8D53D-AD68-402C-8BB2-F29DC83EB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47" t="18578" r="1273" b="3921"/>
          <a:stretch/>
        </p:blipFill>
        <p:spPr>
          <a:xfrm>
            <a:off x="5720081" y="0"/>
            <a:ext cx="64719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516A64-FD0C-4376-BE08-BED80D51BBAD}"/>
              </a:ext>
            </a:extLst>
          </p:cNvPr>
          <p:cNvSpPr txBox="1"/>
          <p:nvPr/>
        </p:nvSpPr>
        <p:spPr>
          <a:xfrm>
            <a:off x="111761" y="213360"/>
            <a:ext cx="5608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Task 2…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Opposite you will find six scenarios where someone’s hopes and dreams have gone wrong.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1* - </a:t>
            </a:r>
            <a:r>
              <a:rPr lang="en-GB" dirty="0">
                <a:highlight>
                  <a:srgbClr val="CCCCFF"/>
                </a:highlight>
                <a:latin typeface="Comic Sans MS" panose="030F0702030302020204" pitchFamily="66" charset="0"/>
              </a:rPr>
              <a:t>Pick 2 </a:t>
            </a:r>
            <a:r>
              <a:rPr lang="en-GB" dirty="0">
                <a:latin typeface="Comic Sans MS" panose="030F0702030302020204" pitchFamily="66" charset="0"/>
              </a:rPr>
              <a:t>of the scenarios then answer all the questions below for each scenario. </a:t>
            </a:r>
          </a:p>
          <a:p>
            <a:r>
              <a:rPr lang="en-GB" dirty="0">
                <a:latin typeface="Comic Sans MS" panose="030F0702030302020204" pitchFamily="66" charset="0"/>
              </a:rPr>
              <a:t>2* - </a:t>
            </a:r>
            <a:r>
              <a:rPr lang="en-GB" dirty="0">
                <a:highlight>
                  <a:srgbClr val="CCFFCC"/>
                </a:highlight>
                <a:latin typeface="Comic Sans MS" panose="030F0702030302020204" pitchFamily="66" charset="0"/>
              </a:rPr>
              <a:t>Pick 3 </a:t>
            </a:r>
            <a:r>
              <a:rPr lang="en-GB" dirty="0">
                <a:latin typeface="Comic Sans MS" panose="030F0702030302020204" pitchFamily="66" charset="0"/>
              </a:rPr>
              <a:t>of the scenarios then answer all the questions below for each scenario. </a:t>
            </a:r>
          </a:p>
          <a:p>
            <a:r>
              <a:rPr lang="en-GB" dirty="0">
                <a:latin typeface="Comic Sans MS" panose="030F0702030302020204" pitchFamily="66" charset="0"/>
              </a:rPr>
              <a:t>3* - </a:t>
            </a:r>
            <a:r>
              <a:rPr lang="en-GB" dirty="0">
                <a:highlight>
                  <a:srgbClr val="FFCCFF"/>
                </a:highlight>
                <a:latin typeface="Comic Sans MS" panose="030F0702030302020204" pitchFamily="66" charset="0"/>
              </a:rPr>
              <a:t>Pick 4 </a:t>
            </a:r>
            <a:r>
              <a:rPr lang="en-GB" dirty="0">
                <a:latin typeface="Comic Sans MS" panose="030F0702030302020204" pitchFamily="66" charset="0"/>
              </a:rPr>
              <a:t>of the scenarios then answer all the questions below for each scenario.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Comic Sans MS" panose="030F0702030302020204" pitchFamily="66" charset="0"/>
              </a:rPr>
              <a:t>How might this person feel? 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Comic Sans MS" panose="030F0702030302020204" pitchFamily="66" charset="0"/>
              </a:rPr>
              <a:t>What might the person do in that situation? 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Comic Sans MS" panose="030F0702030302020204" pitchFamily="66" charset="0"/>
              </a:rPr>
              <a:t>How could they overcome the hurt that this situation might cause? 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Comic Sans MS" panose="030F0702030302020204" pitchFamily="66" charset="0"/>
              </a:rPr>
              <a:t>How could the person become more resilient in the future? 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46D67-418B-431A-A42D-75B5A8F14A82}"/>
              </a:ext>
            </a:extLst>
          </p:cNvPr>
          <p:cNvSpPr/>
          <p:nvPr/>
        </p:nvSpPr>
        <p:spPr>
          <a:xfrm>
            <a:off x="111761" y="3952240"/>
            <a:ext cx="5608320" cy="1981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map a journey from Asgard to Jotenheim. 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CF482-C1D4-46D0-8D79-AFCCBD917D7E}"/>
              </a:ext>
            </a:extLst>
          </p:cNvPr>
          <p:cNvSpPr txBox="1"/>
          <p:nvPr/>
        </p:nvSpPr>
        <p:spPr>
          <a:xfrm>
            <a:off x="264160" y="814908"/>
            <a:ext cx="11756390" cy="59400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Main task…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This week you are going to end up with your own myth that includes Thor and Loki.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God of Thunder.                                                                     God of mischief.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Imagine you are Thor or Loki and Odin is sending you on a mission from Asgard to Jotunheim.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Draw your journey to the land of the giants</a:t>
            </a:r>
            <a:r>
              <a:rPr lang="en-GB" sz="2000" dirty="0">
                <a:latin typeface="Comic Sans MS" panose="030F0702030302020204" pitchFamily="66" charset="0"/>
              </a:rPr>
              <a:t>. HOWEVER… Heimdall is missing and so the rainbow bridge cannot be used.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Once you have designed your map (the journey from Asgard to Jotenheim). </a:t>
            </a:r>
            <a:r>
              <a:rPr lang="en-GB" sz="2000" b="1" dirty="0">
                <a:latin typeface="Comic Sans MS" panose="030F0702030302020204" pitchFamily="66" charset="0"/>
              </a:rPr>
              <a:t>Draw how you will get there with an added explanation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It could be by Viking Long Boat, A spear that opens a portal, a magic helmet or flying.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See the next slide for some map ideas and another slide transport ideas!</a:t>
            </a:r>
          </a:p>
        </p:txBody>
      </p:sp>
      <p:pic>
        <p:nvPicPr>
          <p:cNvPr id="5" name="Picture 4" descr="http://static.tumblr.com/4704b6670ea0938f9fd56519465aafde/7kin13r/7Okn8cxyb/tumblr_static_8ym1r6bh7b40kccgokoksk88s.png">
            <a:extLst>
              <a:ext uri="{FF2B5EF4-FFF2-40B4-BE49-F238E27FC236}">
                <a16:creationId xmlns:a16="http://schemas.microsoft.com/office/drawing/2014/main" id="{D7B61EF7-6FE9-420E-8FEC-EB8117D5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81" y="1587054"/>
            <a:ext cx="1727200" cy="184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rtoon-excellence.com/wp-content/uploads/2012/10/thor-variant-wallpaper.jpg">
            <a:extLst>
              <a:ext uri="{FF2B5EF4-FFF2-40B4-BE49-F238E27FC236}">
                <a16:creationId xmlns:a16="http://schemas.microsoft.com/office/drawing/2014/main" id="{DA1E5E60-6A20-494E-80A7-515B9E290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7012" r="13499" b="8184"/>
          <a:stretch/>
        </p:blipFill>
        <p:spPr bwMode="auto">
          <a:xfrm>
            <a:off x="2636049" y="1587054"/>
            <a:ext cx="1470254" cy="18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1.wikia.nocookie.net/__cb20131017185448/marveldatabase/images/3/35/Loki_logo.png">
            <a:extLst>
              <a:ext uri="{FF2B5EF4-FFF2-40B4-BE49-F238E27FC236}">
                <a16:creationId xmlns:a16="http://schemas.microsoft.com/office/drawing/2014/main" id="{BA63611F-93DA-4C61-B785-C798BC110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79" y="2252228"/>
            <a:ext cx="2021772" cy="87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g3.wikia.nocookie.net/__cb20101120075400/marveldatabase/images/7/75/Thor_Vol_3_Logo.png">
            <a:extLst>
              <a:ext uri="{FF2B5EF4-FFF2-40B4-BE49-F238E27FC236}">
                <a16:creationId xmlns:a16="http://schemas.microsoft.com/office/drawing/2014/main" id="{56745BAA-1864-49ED-9B3F-4BC5607C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5" y="2216768"/>
            <a:ext cx="1937855" cy="10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9E30B-2769-4E16-81FA-EFE003BB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839AE4-28D3-4440-99A2-91C611A7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5D1A-6F69-48C3-8C12-727F0A165E7E}"/>
              </a:ext>
            </a:extLst>
          </p:cNvPr>
          <p:cNvSpPr txBox="1"/>
          <p:nvPr/>
        </p:nvSpPr>
        <p:spPr>
          <a:xfrm>
            <a:off x="172720" y="111760"/>
            <a:ext cx="22656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Asgard</a:t>
            </a: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Jotunheim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F024C-E6ED-4F9B-89B6-1ED8D817A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0"/>
            <a:ext cx="6096000" cy="3429000"/>
          </a:xfrm>
          <a:prstGeom prst="rect">
            <a:avLst/>
          </a:prstGeom>
        </p:spPr>
      </p:pic>
      <p:pic>
        <p:nvPicPr>
          <p:cNvPr id="2050" name="Picture 2" descr="Svartalfheim? Jotunheim? Marvel's Ten Realms Explained « How To Love Comics">
            <a:extLst>
              <a:ext uri="{FF2B5EF4-FFF2-40B4-BE49-F238E27FC236}">
                <a16:creationId xmlns:a16="http://schemas.microsoft.com/office/drawing/2014/main" id="{3A6CEF6D-0DEA-419D-983C-CA04486DA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6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velling through a wormhole without dying may actually be possible | New  Scientist">
            <a:extLst>
              <a:ext uri="{FF2B5EF4-FFF2-40B4-BE49-F238E27FC236}">
                <a16:creationId xmlns:a16="http://schemas.microsoft.com/office/drawing/2014/main" id="{60DD2D77-4419-4407-9AD0-30B1DE74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73600" cy="31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35367-0002-4C47-A5DC-2BB299393871}"/>
              </a:ext>
            </a:extLst>
          </p:cNvPr>
          <p:cNvSpPr txBox="1"/>
          <p:nvPr/>
        </p:nvSpPr>
        <p:spPr>
          <a:xfrm>
            <a:off x="213360" y="3119304"/>
            <a:ext cx="405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wormhole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FD453-4170-4052-89E7-82A4E1118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691" y="0"/>
            <a:ext cx="4154309" cy="3115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4ADCB-C118-4B98-BDA6-A44AFB79A832}"/>
              </a:ext>
            </a:extLst>
          </p:cNvPr>
          <p:cNvSpPr txBox="1"/>
          <p:nvPr/>
        </p:nvSpPr>
        <p:spPr>
          <a:xfrm>
            <a:off x="8208150" y="3119304"/>
            <a:ext cx="405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Magical Viking Longship</a:t>
            </a:r>
          </a:p>
        </p:txBody>
      </p:sp>
      <p:pic>
        <p:nvPicPr>
          <p:cNvPr id="1028" name="Picture 4" descr="The Book or Things! - More Magical Equipment - Wattpad">
            <a:extLst>
              <a:ext uri="{FF2B5EF4-FFF2-40B4-BE49-F238E27FC236}">
                <a16:creationId xmlns:a16="http://schemas.microsoft.com/office/drawing/2014/main" id="{D061E1A7-7050-4870-A24E-96A59270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08" y="3425428"/>
            <a:ext cx="6126392" cy="31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630897-73CA-4FEA-B0EB-EC212295BA90}"/>
              </a:ext>
            </a:extLst>
          </p:cNvPr>
          <p:cNvSpPr txBox="1"/>
          <p:nvPr/>
        </p:nvSpPr>
        <p:spPr>
          <a:xfrm>
            <a:off x="4267200" y="3115732"/>
            <a:ext cx="405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port key</a:t>
            </a:r>
          </a:p>
        </p:txBody>
      </p:sp>
      <p:pic>
        <p:nvPicPr>
          <p:cNvPr id="1030" name="Picture 6" descr="Bifrost Bridge | Marvel Cinematic Universe Wiki | Fandom">
            <a:extLst>
              <a:ext uri="{FF2B5EF4-FFF2-40B4-BE49-F238E27FC236}">
                <a16:creationId xmlns:a16="http://schemas.microsoft.com/office/drawing/2014/main" id="{55BEC30A-C018-4BEA-8375-D7D2B2AA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1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E00B99-12D4-4F0C-B5EB-7C49D9A5BAC4}"/>
              </a:ext>
            </a:extLst>
          </p:cNvPr>
          <p:cNvSpPr txBox="1"/>
          <p:nvPr/>
        </p:nvSpPr>
        <p:spPr>
          <a:xfrm>
            <a:off x="853440" y="6538328"/>
            <a:ext cx="405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laser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A4A12-0A6E-424E-8ECA-CD36D9496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600" y="-3573"/>
            <a:ext cx="3364091" cy="31157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BFB11B-BBF1-4CFB-A743-CE4B63A801DE}"/>
              </a:ext>
            </a:extLst>
          </p:cNvPr>
          <p:cNvSpPr txBox="1"/>
          <p:nvPr/>
        </p:nvSpPr>
        <p:spPr>
          <a:xfrm>
            <a:off x="6949440" y="6527244"/>
            <a:ext cx="405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magical spear or weapon</a:t>
            </a:r>
          </a:p>
        </p:txBody>
      </p:sp>
    </p:spTree>
    <p:extLst>
      <p:ext uri="{BB962C8B-B14F-4D97-AF65-F5344CB8AC3E}">
        <p14:creationId xmlns:p14="http://schemas.microsoft.com/office/powerpoint/2010/main" val="67980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-9239" y="173671"/>
            <a:ext cx="1195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identify parallel and perpendicular lines.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Parallel and Perpendicular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21095" y="2841741"/>
            <a:ext cx="6123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 above for a quick reminder what parallel and perpendicular lines 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Have a go at circling which pairs of lines are parallel and perpendicular. Please draw lines which are parallel and perpendicular to the lines on the sheet.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identifying parallel and perpendicular lines. Have a go at drawing the lines accurately and solving the problems.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Complete the True or False statement focusing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perpendicular lines.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BE77F-6B89-4C08-9444-4AAE406220C2}"/>
              </a:ext>
            </a:extLst>
          </p:cNvPr>
          <p:cNvSpPr txBox="1"/>
          <p:nvPr/>
        </p:nvSpPr>
        <p:spPr>
          <a:xfrm>
            <a:off x="9378885" y="4330843"/>
            <a:ext cx="2497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Parallel lines never intersect.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Perpendicular lines will intersect to form a right angle.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" y="1651116"/>
            <a:ext cx="676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Today you will be learning the difference between parallel and perpendicular lines.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Remember to use your rulers accurately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to draw straight lines.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723" y="1651116"/>
            <a:ext cx="2714625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66" y="1651116"/>
            <a:ext cx="2497283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722" y="4330843"/>
            <a:ext cx="2714625" cy="1137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722" y="5318269"/>
            <a:ext cx="2714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14" y="387927"/>
            <a:ext cx="5530562" cy="629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176" y="85724"/>
            <a:ext cx="5954424" cy="66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8" y="455056"/>
            <a:ext cx="11690638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5" y="166254"/>
            <a:ext cx="11822544" cy="65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63633"/>
            <a:ext cx="12192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We would like you to draw this shape.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Write down the meaning of what a perpendicular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line is. Does this shape have any perpendicular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lines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547194"/>
            <a:ext cx="8839200" cy="40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970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55</cp:revision>
  <dcterms:created xsi:type="dcterms:W3CDTF">2020-11-07T10:51:03Z</dcterms:created>
  <dcterms:modified xsi:type="dcterms:W3CDTF">2021-01-12T14:05:30Z</dcterms:modified>
</cp:coreProperties>
</file>