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11" r:id="rId4"/>
    <p:sldId id="312" r:id="rId5"/>
    <p:sldId id="258" r:id="rId6"/>
    <p:sldId id="297" r:id="rId7"/>
    <p:sldId id="298" r:id="rId8"/>
    <p:sldId id="292" r:id="rId9"/>
    <p:sldId id="295" r:id="rId10"/>
    <p:sldId id="294" r:id="rId11"/>
    <p:sldId id="259" r:id="rId12"/>
    <p:sldId id="314" r:id="rId13"/>
    <p:sldId id="315" r:id="rId14"/>
    <p:sldId id="316" r:id="rId15"/>
    <p:sldId id="310" r:id="rId16"/>
    <p:sldId id="31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FFCCFF"/>
    <a:srgbClr val="CCFFFF"/>
    <a:srgbClr val="CCFFCC"/>
    <a:srgbClr val="FFFF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3" d="100"/>
          <a:sy n="63" d="100"/>
        </p:scale>
        <p:origin x="65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5FD1B-4331-4718-8E52-120664D858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99E627-FF9D-4D63-851D-3757C73294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F2A707-E86D-4D80-B41A-019CC25922D4}"/>
              </a:ext>
            </a:extLst>
          </p:cNvPr>
          <p:cNvSpPr>
            <a:spLocks noGrp="1"/>
          </p:cNvSpPr>
          <p:nvPr>
            <p:ph type="dt" sz="half" idx="10"/>
          </p:nvPr>
        </p:nvSpPr>
        <p:spPr/>
        <p:txBody>
          <a:bodyPr/>
          <a:lstStyle/>
          <a:p>
            <a:fld id="{33799D9D-2001-41FC-AA96-7F212C2C199A}" type="datetimeFigureOut">
              <a:rPr lang="en-GB" smtClean="0"/>
              <a:t>25/01/2021</a:t>
            </a:fld>
            <a:endParaRPr lang="en-GB"/>
          </a:p>
        </p:txBody>
      </p:sp>
      <p:sp>
        <p:nvSpPr>
          <p:cNvPr id="5" name="Footer Placeholder 4">
            <a:extLst>
              <a:ext uri="{FF2B5EF4-FFF2-40B4-BE49-F238E27FC236}">
                <a16:creationId xmlns:a16="http://schemas.microsoft.com/office/drawing/2014/main" id="{7FE3082A-6E5E-4FBF-9F59-D73B3908A2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96EFFA-FC45-4C8A-B01A-1ED246F3D5BA}"/>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3762774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2FA2B-4EDD-444A-B58D-DBB2D5E8E4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832A95-A28B-4078-BF53-453ADAF572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D8CAE9-F432-427A-8072-58F6F8ED433D}"/>
              </a:ext>
            </a:extLst>
          </p:cNvPr>
          <p:cNvSpPr>
            <a:spLocks noGrp="1"/>
          </p:cNvSpPr>
          <p:nvPr>
            <p:ph type="dt" sz="half" idx="10"/>
          </p:nvPr>
        </p:nvSpPr>
        <p:spPr/>
        <p:txBody>
          <a:bodyPr/>
          <a:lstStyle/>
          <a:p>
            <a:fld id="{33799D9D-2001-41FC-AA96-7F212C2C199A}" type="datetimeFigureOut">
              <a:rPr lang="en-GB" smtClean="0"/>
              <a:t>25/01/2021</a:t>
            </a:fld>
            <a:endParaRPr lang="en-GB"/>
          </a:p>
        </p:txBody>
      </p:sp>
      <p:sp>
        <p:nvSpPr>
          <p:cNvPr id="5" name="Footer Placeholder 4">
            <a:extLst>
              <a:ext uri="{FF2B5EF4-FFF2-40B4-BE49-F238E27FC236}">
                <a16:creationId xmlns:a16="http://schemas.microsoft.com/office/drawing/2014/main" id="{6D36272C-2F59-427E-A389-C8D9F501A6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E06C6A-A29A-4D30-BDE7-3E8ED60A8629}"/>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05905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C1F85C-510E-469E-874B-D4B825AD8C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E1CD19-2739-45DA-90FD-2F36909079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440C82-6810-4863-8E38-85AA90679C6E}"/>
              </a:ext>
            </a:extLst>
          </p:cNvPr>
          <p:cNvSpPr>
            <a:spLocks noGrp="1"/>
          </p:cNvSpPr>
          <p:nvPr>
            <p:ph type="dt" sz="half" idx="10"/>
          </p:nvPr>
        </p:nvSpPr>
        <p:spPr/>
        <p:txBody>
          <a:bodyPr/>
          <a:lstStyle/>
          <a:p>
            <a:fld id="{33799D9D-2001-41FC-AA96-7F212C2C199A}" type="datetimeFigureOut">
              <a:rPr lang="en-GB" smtClean="0"/>
              <a:t>25/01/2021</a:t>
            </a:fld>
            <a:endParaRPr lang="en-GB"/>
          </a:p>
        </p:txBody>
      </p:sp>
      <p:sp>
        <p:nvSpPr>
          <p:cNvPr id="5" name="Footer Placeholder 4">
            <a:extLst>
              <a:ext uri="{FF2B5EF4-FFF2-40B4-BE49-F238E27FC236}">
                <a16:creationId xmlns:a16="http://schemas.microsoft.com/office/drawing/2014/main" id="{DE7E5F1C-5D99-4E94-B765-13260290D2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DC7A35-30A4-4525-9166-CF4DDD52F67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22034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DDCD0-02C6-4EBA-9FE5-D8F6A38397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E8B705-F1F3-4EC4-A550-32D100729E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00AE59-4412-4C75-9728-C0DE227B4014}"/>
              </a:ext>
            </a:extLst>
          </p:cNvPr>
          <p:cNvSpPr>
            <a:spLocks noGrp="1"/>
          </p:cNvSpPr>
          <p:nvPr>
            <p:ph type="dt" sz="half" idx="10"/>
          </p:nvPr>
        </p:nvSpPr>
        <p:spPr/>
        <p:txBody>
          <a:bodyPr/>
          <a:lstStyle/>
          <a:p>
            <a:fld id="{33799D9D-2001-41FC-AA96-7F212C2C199A}" type="datetimeFigureOut">
              <a:rPr lang="en-GB" smtClean="0"/>
              <a:t>25/01/2021</a:t>
            </a:fld>
            <a:endParaRPr lang="en-GB"/>
          </a:p>
        </p:txBody>
      </p:sp>
      <p:sp>
        <p:nvSpPr>
          <p:cNvPr id="5" name="Footer Placeholder 4">
            <a:extLst>
              <a:ext uri="{FF2B5EF4-FFF2-40B4-BE49-F238E27FC236}">
                <a16:creationId xmlns:a16="http://schemas.microsoft.com/office/drawing/2014/main" id="{1F8D1906-D756-4F80-A381-7C5B19A6AE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7816AE-C510-40F2-B2DF-986FBA02B3F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54654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4DF82-332F-4ACE-ACE7-B088BC1AAA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AD48D9-15E9-4AFB-B63D-8BE83A6684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0899F7-4C94-44C7-94AC-8AC47154927E}"/>
              </a:ext>
            </a:extLst>
          </p:cNvPr>
          <p:cNvSpPr>
            <a:spLocks noGrp="1"/>
          </p:cNvSpPr>
          <p:nvPr>
            <p:ph type="dt" sz="half" idx="10"/>
          </p:nvPr>
        </p:nvSpPr>
        <p:spPr/>
        <p:txBody>
          <a:bodyPr/>
          <a:lstStyle/>
          <a:p>
            <a:fld id="{33799D9D-2001-41FC-AA96-7F212C2C199A}" type="datetimeFigureOut">
              <a:rPr lang="en-GB" smtClean="0"/>
              <a:t>25/01/2021</a:t>
            </a:fld>
            <a:endParaRPr lang="en-GB"/>
          </a:p>
        </p:txBody>
      </p:sp>
      <p:sp>
        <p:nvSpPr>
          <p:cNvPr id="5" name="Footer Placeholder 4">
            <a:extLst>
              <a:ext uri="{FF2B5EF4-FFF2-40B4-BE49-F238E27FC236}">
                <a16:creationId xmlns:a16="http://schemas.microsoft.com/office/drawing/2014/main" id="{D9A7AA5C-EFA8-46BC-BACF-4B12F92AF2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6DFA63-2EC9-4171-93FD-44D1E31425B7}"/>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51664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C8DF4-100C-4213-801D-1BD9232EDC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8F6A9A-9526-4AD1-8AF1-3FEC7A6AE3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AE4BE8-D64C-47EA-849D-945B4876D9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20E4E3-9948-418E-9517-3D1713427065}"/>
              </a:ext>
            </a:extLst>
          </p:cNvPr>
          <p:cNvSpPr>
            <a:spLocks noGrp="1"/>
          </p:cNvSpPr>
          <p:nvPr>
            <p:ph type="dt" sz="half" idx="10"/>
          </p:nvPr>
        </p:nvSpPr>
        <p:spPr/>
        <p:txBody>
          <a:bodyPr/>
          <a:lstStyle/>
          <a:p>
            <a:fld id="{33799D9D-2001-41FC-AA96-7F212C2C199A}" type="datetimeFigureOut">
              <a:rPr lang="en-GB" smtClean="0"/>
              <a:t>25/01/2021</a:t>
            </a:fld>
            <a:endParaRPr lang="en-GB"/>
          </a:p>
        </p:txBody>
      </p:sp>
      <p:sp>
        <p:nvSpPr>
          <p:cNvPr id="6" name="Footer Placeholder 5">
            <a:extLst>
              <a:ext uri="{FF2B5EF4-FFF2-40B4-BE49-F238E27FC236}">
                <a16:creationId xmlns:a16="http://schemas.microsoft.com/office/drawing/2014/main" id="{DAFB54CD-7811-4324-A44A-D0B4DFBFA0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AFBAC7-11BE-4C0E-91E7-E77B8E474298}"/>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46192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D754D-F169-4E0D-9A1A-6DA56776BC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CD80A5-8981-4045-B955-3F5D323391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E9DA3E-C5B9-4F20-9094-E827EB4046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0F54156-45EE-44C0-8BFF-C60B42E94E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E4AD7B-B4DA-476A-BCF9-BB95EECBD0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067DDB-B594-466A-81C5-D31B93EA0E27}"/>
              </a:ext>
            </a:extLst>
          </p:cNvPr>
          <p:cNvSpPr>
            <a:spLocks noGrp="1"/>
          </p:cNvSpPr>
          <p:nvPr>
            <p:ph type="dt" sz="half" idx="10"/>
          </p:nvPr>
        </p:nvSpPr>
        <p:spPr/>
        <p:txBody>
          <a:bodyPr/>
          <a:lstStyle/>
          <a:p>
            <a:fld id="{33799D9D-2001-41FC-AA96-7F212C2C199A}" type="datetimeFigureOut">
              <a:rPr lang="en-GB" smtClean="0"/>
              <a:t>25/01/2021</a:t>
            </a:fld>
            <a:endParaRPr lang="en-GB"/>
          </a:p>
        </p:txBody>
      </p:sp>
      <p:sp>
        <p:nvSpPr>
          <p:cNvPr id="8" name="Footer Placeholder 7">
            <a:extLst>
              <a:ext uri="{FF2B5EF4-FFF2-40B4-BE49-F238E27FC236}">
                <a16:creationId xmlns:a16="http://schemas.microsoft.com/office/drawing/2014/main" id="{C592ED49-DF0A-461C-863A-C7536E719A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8E8CE73-1597-4EAE-A7D1-7ECB3EB415D2}"/>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3545796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B3D1D-2DC7-4502-AC6A-FAECF558AA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0F83E2-62E1-44A0-B88E-8C8275871174}"/>
              </a:ext>
            </a:extLst>
          </p:cNvPr>
          <p:cNvSpPr>
            <a:spLocks noGrp="1"/>
          </p:cNvSpPr>
          <p:nvPr>
            <p:ph type="dt" sz="half" idx="10"/>
          </p:nvPr>
        </p:nvSpPr>
        <p:spPr/>
        <p:txBody>
          <a:bodyPr/>
          <a:lstStyle/>
          <a:p>
            <a:fld id="{33799D9D-2001-41FC-AA96-7F212C2C199A}" type="datetimeFigureOut">
              <a:rPr lang="en-GB" smtClean="0"/>
              <a:t>25/01/2021</a:t>
            </a:fld>
            <a:endParaRPr lang="en-GB"/>
          </a:p>
        </p:txBody>
      </p:sp>
      <p:sp>
        <p:nvSpPr>
          <p:cNvPr id="4" name="Footer Placeholder 3">
            <a:extLst>
              <a:ext uri="{FF2B5EF4-FFF2-40B4-BE49-F238E27FC236}">
                <a16:creationId xmlns:a16="http://schemas.microsoft.com/office/drawing/2014/main" id="{D78843D8-A8D1-42F5-9DDC-F174A50B05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26E6F0-F252-4CC5-9635-40C6998344D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26485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5E1413-C1DF-4398-A78A-7040F9608537}"/>
              </a:ext>
            </a:extLst>
          </p:cNvPr>
          <p:cNvSpPr>
            <a:spLocks noGrp="1"/>
          </p:cNvSpPr>
          <p:nvPr>
            <p:ph type="dt" sz="half" idx="10"/>
          </p:nvPr>
        </p:nvSpPr>
        <p:spPr/>
        <p:txBody>
          <a:bodyPr/>
          <a:lstStyle/>
          <a:p>
            <a:fld id="{33799D9D-2001-41FC-AA96-7F212C2C199A}" type="datetimeFigureOut">
              <a:rPr lang="en-GB" smtClean="0"/>
              <a:t>25/01/2021</a:t>
            </a:fld>
            <a:endParaRPr lang="en-GB"/>
          </a:p>
        </p:txBody>
      </p:sp>
      <p:sp>
        <p:nvSpPr>
          <p:cNvPr id="3" name="Footer Placeholder 2">
            <a:extLst>
              <a:ext uri="{FF2B5EF4-FFF2-40B4-BE49-F238E27FC236}">
                <a16:creationId xmlns:a16="http://schemas.microsoft.com/office/drawing/2014/main" id="{F25B5965-EA9B-482C-84EC-88ED52E4D3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B0B9DBD-818D-4177-B892-291315E3FCA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264639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1628-211E-4A79-94A6-DDA87ADA3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0A5E2B-DEBD-4CFA-B66A-2F16E7739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212547-588F-4624-9B49-B7703A22D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3D6E5-30C4-473B-98BA-A5B1230AF6D3}"/>
              </a:ext>
            </a:extLst>
          </p:cNvPr>
          <p:cNvSpPr>
            <a:spLocks noGrp="1"/>
          </p:cNvSpPr>
          <p:nvPr>
            <p:ph type="dt" sz="half" idx="10"/>
          </p:nvPr>
        </p:nvSpPr>
        <p:spPr/>
        <p:txBody>
          <a:bodyPr/>
          <a:lstStyle/>
          <a:p>
            <a:fld id="{33799D9D-2001-41FC-AA96-7F212C2C199A}" type="datetimeFigureOut">
              <a:rPr lang="en-GB" smtClean="0"/>
              <a:t>25/01/2021</a:t>
            </a:fld>
            <a:endParaRPr lang="en-GB"/>
          </a:p>
        </p:txBody>
      </p:sp>
      <p:sp>
        <p:nvSpPr>
          <p:cNvPr id="6" name="Footer Placeholder 5">
            <a:extLst>
              <a:ext uri="{FF2B5EF4-FFF2-40B4-BE49-F238E27FC236}">
                <a16:creationId xmlns:a16="http://schemas.microsoft.com/office/drawing/2014/main" id="{628124AE-11EA-4FE2-9FC2-FD0F67C3E9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A6E84D-C3B1-4A00-B13A-76D9AE595D3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272818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BDAC7-D9E4-4069-9957-B461C0BD7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EB1784-06D6-4EC9-A872-54C5B38417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BBA0D2-0559-41EA-8238-1ABC7A155F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02930-532D-4DA9-8A17-821685546B03}"/>
              </a:ext>
            </a:extLst>
          </p:cNvPr>
          <p:cNvSpPr>
            <a:spLocks noGrp="1"/>
          </p:cNvSpPr>
          <p:nvPr>
            <p:ph type="dt" sz="half" idx="10"/>
          </p:nvPr>
        </p:nvSpPr>
        <p:spPr/>
        <p:txBody>
          <a:bodyPr/>
          <a:lstStyle/>
          <a:p>
            <a:fld id="{33799D9D-2001-41FC-AA96-7F212C2C199A}" type="datetimeFigureOut">
              <a:rPr lang="en-GB" smtClean="0"/>
              <a:t>25/01/2021</a:t>
            </a:fld>
            <a:endParaRPr lang="en-GB"/>
          </a:p>
        </p:txBody>
      </p:sp>
      <p:sp>
        <p:nvSpPr>
          <p:cNvPr id="6" name="Footer Placeholder 5">
            <a:extLst>
              <a:ext uri="{FF2B5EF4-FFF2-40B4-BE49-F238E27FC236}">
                <a16:creationId xmlns:a16="http://schemas.microsoft.com/office/drawing/2014/main" id="{4DDC92C5-2B96-4C48-9F26-C40EA05E75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DA0E1C-1C75-48DA-9640-16A264F564D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779504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2B6FF0-9F65-4CA9-8D61-3C20D5909F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7315BB-792F-45FF-8F46-AEE22E320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90086D-05A9-4D82-A8D4-E5DB15F13F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99D9D-2001-41FC-AA96-7F212C2C199A}" type="datetimeFigureOut">
              <a:rPr lang="en-GB" smtClean="0"/>
              <a:t>25/01/2021</a:t>
            </a:fld>
            <a:endParaRPr lang="en-GB"/>
          </a:p>
        </p:txBody>
      </p:sp>
      <p:sp>
        <p:nvSpPr>
          <p:cNvPr id="5" name="Footer Placeholder 4">
            <a:extLst>
              <a:ext uri="{FF2B5EF4-FFF2-40B4-BE49-F238E27FC236}">
                <a16:creationId xmlns:a16="http://schemas.microsoft.com/office/drawing/2014/main" id="{E2E0D0B1-4103-4166-8E09-A4CA29AAB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B02BA0A-A9D7-41D1-89E6-F11A332A4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D5544-F780-4D72-805F-9CF8A4B73E45}" type="slidenum">
              <a:rPr lang="en-GB" smtClean="0"/>
              <a:t>‹#›</a:t>
            </a:fld>
            <a:endParaRPr lang="en-GB"/>
          </a:p>
        </p:txBody>
      </p:sp>
    </p:spTree>
    <p:extLst>
      <p:ext uri="{BB962C8B-B14F-4D97-AF65-F5344CB8AC3E}">
        <p14:creationId xmlns:p14="http://schemas.microsoft.com/office/powerpoint/2010/main" val="1188688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js.year4@taw.org.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fCimjFW4kA" TargetMode="External"/><Relationship Id="rId2" Type="http://schemas.openxmlformats.org/officeDocument/2006/relationships/hyperlink" Target="https://www.youtube.com/watch?v=vC2lDIGHpvU" TargetMode="Externa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_6g8WGpMstI"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vimeo.com/500377891"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2A1DF8-5B7B-4FB5-B512-3825EA850B61}"/>
              </a:ext>
            </a:extLst>
          </p:cNvPr>
          <p:cNvSpPr txBox="1"/>
          <p:nvPr/>
        </p:nvSpPr>
        <p:spPr>
          <a:xfrm>
            <a:off x="419100" y="476250"/>
            <a:ext cx="11125200" cy="6124754"/>
          </a:xfrm>
          <a:prstGeom prst="rect">
            <a:avLst/>
          </a:prstGeom>
          <a:noFill/>
        </p:spPr>
        <p:txBody>
          <a:bodyPr wrap="square" rtlCol="0">
            <a:spAutoFit/>
          </a:bodyPr>
          <a:lstStyle/>
          <a:p>
            <a:pPr algn="ctr"/>
            <a:r>
              <a:rPr lang="en-GB" b="1" u="sng" dirty="0">
                <a:latin typeface="Comic Sans MS" panose="030F0702030302020204" pitchFamily="66" charset="0"/>
              </a:rPr>
              <a:t>Remote Learning Plan! </a:t>
            </a:r>
          </a:p>
          <a:p>
            <a:endParaRPr lang="en-GB" dirty="0">
              <a:latin typeface="Comic Sans MS" panose="030F0702030302020204" pitchFamily="66" charset="0"/>
            </a:endParaRPr>
          </a:p>
          <a:p>
            <a:r>
              <a:rPr lang="en-GB" dirty="0">
                <a:latin typeface="Comic Sans MS" panose="030F0702030302020204" pitchFamily="66" charset="0"/>
              </a:rPr>
              <a:t>Hello Year 4! </a:t>
            </a:r>
          </a:p>
          <a:p>
            <a:endParaRPr lang="en-GB" dirty="0">
              <a:latin typeface="Comic Sans MS" panose="030F0702030302020204" pitchFamily="66" charset="0"/>
            </a:endParaRPr>
          </a:p>
          <a:p>
            <a:r>
              <a:rPr lang="en-GB" dirty="0">
                <a:latin typeface="Comic Sans MS" panose="030F0702030302020204" pitchFamily="66" charset="0"/>
              </a:rPr>
              <a:t>During the next few weeks, we will be providing the children with remote learning on a daily basis. The work will be available on the website the day before e.g. Monday’s work will be online Sunday.</a:t>
            </a:r>
          </a:p>
          <a:p>
            <a:r>
              <a:rPr lang="en-GB" dirty="0">
                <a:latin typeface="Comic Sans MS" panose="030F0702030302020204" pitchFamily="66" charset="0"/>
              </a:rPr>
              <a:t>Everyday the remote learning will consist of: </a:t>
            </a:r>
          </a:p>
          <a:p>
            <a:pPr marL="342900" indent="-342900">
              <a:buAutoNum type="arabicPeriod"/>
            </a:pPr>
            <a:r>
              <a:rPr lang="en-GB" dirty="0">
                <a:latin typeface="Comic Sans MS" panose="030F0702030302020204" pitchFamily="66" charset="0"/>
              </a:rPr>
              <a:t>English Lesson </a:t>
            </a:r>
          </a:p>
          <a:p>
            <a:pPr marL="342900" indent="-342900">
              <a:buAutoNum type="arabicPeriod"/>
            </a:pPr>
            <a:r>
              <a:rPr lang="en-GB" dirty="0">
                <a:latin typeface="Comic Sans MS" panose="030F0702030302020204" pitchFamily="66" charset="0"/>
              </a:rPr>
              <a:t>Maths Lesson </a:t>
            </a:r>
          </a:p>
          <a:p>
            <a:pPr marL="342900" indent="-342900">
              <a:buAutoNum type="arabicPeriod"/>
            </a:pPr>
            <a:r>
              <a:rPr lang="en-GB" dirty="0">
                <a:latin typeface="Comic Sans MS" panose="030F0702030302020204" pitchFamily="66" charset="0"/>
              </a:rPr>
              <a:t>Reading Lesson </a:t>
            </a:r>
          </a:p>
          <a:p>
            <a:pPr marL="342900" indent="-342900">
              <a:buAutoNum type="arabicPeriod"/>
            </a:pPr>
            <a:r>
              <a:rPr lang="en-GB" dirty="0">
                <a:latin typeface="Comic Sans MS" panose="030F0702030302020204" pitchFamily="66" charset="0"/>
              </a:rPr>
              <a:t>One other curriculum lesson (PSHE, Art etc)</a:t>
            </a:r>
          </a:p>
          <a:p>
            <a:pPr marL="342900" indent="-342900">
              <a:buAutoNum type="arabicPeriod"/>
            </a:pPr>
            <a:endParaRPr lang="en-GB" dirty="0">
              <a:latin typeface="Comic Sans MS" panose="030F0702030302020204" pitchFamily="66" charset="0"/>
            </a:endParaRPr>
          </a:p>
          <a:p>
            <a:pPr algn="ctr"/>
            <a:r>
              <a:rPr lang="en-GB" dirty="0">
                <a:latin typeface="Comic Sans MS" panose="030F0702030302020204" pitchFamily="66" charset="0"/>
              </a:rPr>
              <a:t>We will be available during the hours of 9am-4pm so please feel free to contact us on our new e-mail </a:t>
            </a:r>
            <a:r>
              <a:rPr lang="en-GB" sz="3200" dirty="0">
                <a:solidFill>
                  <a:srgbClr val="FF0000"/>
                </a:solidFill>
                <a:latin typeface="Comic Sans MS" panose="030F0702030302020204" pitchFamily="66" charset="0"/>
                <a:hlinkClick r:id="rId2">
                  <a:extLst>
                    <a:ext uri="{A12FA001-AC4F-418D-AE19-62706E023703}">
                      <ahyp:hlinkClr xmlns:ahyp="http://schemas.microsoft.com/office/drawing/2018/hyperlinkcolor" val="tx"/>
                    </a:ext>
                  </a:extLst>
                </a:hlinkClick>
              </a:rPr>
              <a:t>njs.year4@taw.org.uk</a:t>
            </a:r>
            <a:r>
              <a:rPr lang="en-GB" sz="3200" dirty="0">
                <a:solidFill>
                  <a:srgbClr val="FF0000"/>
                </a:solidFill>
                <a:latin typeface="Comic Sans MS" panose="030F0702030302020204" pitchFamily="66" charset="0"/>
              </a:rPr>
              <a:t> </a:t>
            </a:r>
          </a:p>
          <a:p>
            <a:endParaRPr lang="en-GB" dirty="0">
              <a:latin typeface="Comic Sans MS" panose="030F0702030302020204" pitchFamily="66" charset="0"/>
            </a:endParaRPr>
          </a:p>
          <a:p>
            <a:r>
              <a:rPr lang="en-GB" dirty="0">
                <a:latin typeface="Comic Sans MS" panose="030F0702030302020204" pitchFamily="66" charset="0"/>
              </a:rPr>
              <a:t>Some of the work provided will be split into the star levels that the children use everyday in class (1,2 3). </a:t>
            </a:r>
          </a:p>
          <a:p>
            <a:endParaRPr lang="en-GB" dirty="0">
              <a:latin typeface="Comic Sans MS" panose="030F0702030302020204" pitchFamily="66" charset="0"/>
            </a:endParaRPr>
          </a:p>
          <a:p>
            <a:r>
              <a:rPr lang="en-GB" dirty="0">
                <a:latin typeface="Comic Sans MS" panose="030F0702030302020204" pitchFamily="66" charset="0"/>
              </a:rPr>
              <a:t>Stay safe everyone! </a:t>
            </a:r>
          </a:p>
          <a:p>
            <a:endParaRPr lang="en-GB" dirty="0">
              <a:latin typeface="Comic Sans MS" panose="030F0702030302020204" pitchFamily="66" charset="0"/>
            </a:endParaRPr>
          </a:p>
          <a:p>
            <a:r>
              <a:rPr lang="en-GB" dirty="0">
                <a:latin typeface="Comic Sans MS" panose="030F0702030302020204" pitchFamily="66" charset="0"/>
              </a:rPr>
              <a:t>Miss Jones, Mrs Jukes, Mrs Kuczynska and Mrs Sisson. </a:t>
            </a:r>
          </a:p>
        </p:txBody>
      </p:sp>
    </p:spTree>
    <p:extLst>
      <p:ext uri="{BB962C8B-B14F-4D97-AF65-F5344CB8AC3E}">
        <p14:creationId xmlns:p14="http://schemas.microsoft.com/office/powerpoint/2010/main" val="1643359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675" y="177862"/>
            <a:ext cx="192232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Extension Task!</a:t>
            </a:r>
          </a:p>
        </p:txBody>
      </p:sp>
      <p:sp>
        <p:nvSpPr>
          <p:cNvPr id="5" name="TextBox 4"/>
          <p:cNvSpPr txBox="1"/>
          <p:nvPr/>
        </p:nvSpPr>
        <p:spPr>
          <a:xfrm>
            <a:off x="-914" y="4641961"/>
            <a:ext cx="12192914" cy="20005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XCCW Joined 1a" panose="03050602040000000000"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XCCW Joined 1a" panose="03050602040000000000" pitchFamily="66" charset="0"/>
                <a:ea typeface="+mn-ea"/>
                <a:cs typeface="+mn-cs"/>
              </a:rPr>
              <a:t>Please explore this statement by focusing each pet. What is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XCCW Joined 1a" panose="03050602040000000000" pitchFamily="66" charset="0"/>
                <a:ea typeface="+mn-ea"/>
                <a:cs typeface="+mn-cs"/>
              </a:rPr>
              <a:t>Total number of tallies for each pet?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XCCW Joined 1a" panose="03050602040000000000" pitchFamily="66" charset="0"/>
                <a:ea typeface="+mn-ea"/>
                <a:cs typeface="+mn-cs"/>
              </a:rPr>
              <a:t>How many dogs are there?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XCCW Joined 1a" panose="03050602040000000000" pitchFamily="66" charset="0"/>
                <a:ea typeface="+mn-ea"/>
                <a:cs typeface="+mn-cs"/>
              </a:rPr>
              <a:t>How many pets are there altogether?</a:t>
            </a:r>
          </a:p>
        </p:txBody>
      </p:sp>
      <p:pic>
        <p:nvPicPr>
          <p:cNvPr id="3" name="Picture 2"/>
          <p:cNvPicPr>
            <a:picLocks noChangeAspect="1"/>
          </p:cNvPicPr>
          <p:nvPr/>
        </p:nvPicPr>
        <p:blipFill>
          <a:blip r:embed="rId2"/>
          <a:stretch>
            <a:fillRect/>
          </a:stretch>
        </p:blipFill>
        <p:spPr>
          <a:xfrm>
            <a:off x="2107996" y="362528"/>
            <a:ext cx="8202468" cy="4575408"/>
          </a:xfrm>
          <a:prstGeom prst="rect">
            <a:avLst/>
          </a:prstGeom>
        </p:spPr>
      </p:pic>
    </p:spTree>
    <p:extLst>
      <p:ext uri="{BB962C8B-B14F-4D97-AF65-F5344CB8AC3E}">
        <p14:creationId xmlns:p14="http://schemas.microsoft.com/office/powerpoint/2010/main" val="3905556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646331"/>
          </a:xfrm>
          <a:prstGeom prst="rect">
            <a:avLst/>
          </a:prstGeom>
          <a:noFill/>
        </p:spPr>
        <p:txBody>
          <a:bodyPr wrap="square" rtlCol="0">
            <a:spAutoFit/>
          </a:bodyPr>
          <a:lstStyle/>
          <a:p>
            <a:r>
              <a:rPr lang="en-GB" b="1" u="sng" dirty="0">
                <a:latin typeface="Comic Sans MS" panose="030F0702030302020204" pitchFamily="66" charset="0"/>
              </a:rPr>
              <a:t>Reading:</a:t>
            </a:r>
            <a:r>
              <a:rPr lang="en-GB" b="1" dirty="0">
                <a:latin typeface="Comic Sans MS" panose="030F0702030302020204" pitchFamily="66" charset="0"/>
              </a:rPr>
              <a:t> </a:t>
            </a:r>
          </a:p>
          <a:p>
            <a:r>
              <a:rPr lang="en-GB" b="1" dirty="0">
                <a:solidFill>
                  <a:srgbClr val="FF0000"/>
                </a:solidFill>
                <a:latin typeface="Comic Sans MS" panose="030F0702030302020204" pitchFamily="66" charset="0"/>
              </a:rPr>
              <a:t>Objective: To make a prediction and use the text to justify my ideas.</a:t>
            </a:r>
          </a:p>
        </p:txBody>
      </p:sp>
      <p:pic>
        <p:nvPicPr>
          <p:cNvPr id="5" name="Picture 4">
            <a:extLst>
              <a:ext uri="{FF2B5EF4-FFF2-40B4-BE49-F238E27FC236}">
                <a16:creationId xmlns:a16="http://schemas.microsoft.com/office/drawing/2014/main" id="{DF5AF773-2344-429C-A033-1305119BA3C0}"/>
              </a:ext>
            </a:extLst>
          </p:cNvPr>
          <p:cNvPicPr>
            <a:picLocks noChangeAspect="1"/>
          </p:cNvPicPr>
          <p:nvPr/>
        </p:nvPicPr>
        <p:blipFill>
          <a:blip r:embed="rId2"/>
          <a:stretch>
            <a:fillRect/>
          </a:stretch>
        </p:blipFill>
        <p:spPr>
          <a:xfrm>
            <a:off x="10627360" y="35561"/>
            <a:ext cx="1564640" cy="1897528"/>
          </a:xfrm>
          <a:prstGeom prst="rect">
            <a:avLst/>
          </a:prstGeom>
        </p:spPr>
      </p:pic>
      <p:sp>
        <p:nvSpPr>
          <p:cNvPr id="6" name="TextBox 5">
            <a:extLst>
              <a:ext uri="{FF2B5EF4-FFF2-40B4-BE49-F238E27FC236}">
                <a16:creationId xmlns:a16="http://schemas.microsoft.com/office/drawing/2014/main" id="{D6791D71-F49F-470B-B97E-52E7DDAC551F}"/>
              </a:ext>
            </a:extLst>
          </p:cNvPr>
          <p:cNvSpPr txBox="1"/>
          <p:nvPr/>
        </p:nvSpPr>
        <p:spPr>
          <a:xfrm>
            <a:off x="66675" y="904240"/>
            <a:ext cx="5125085" cy="1200329"/>
          </a:xfrm>
          <a:prstGeom prst="rect">
            <a:avLst/>
          </a:prstGeom>
          <a:noFill/>
        </p:spPr>
        <p:txBody>
          <a:bodyPr wrap="square" rtlCol="0">
            <a:spAutoFit/>
          </a:bodyPr>
          <a:lstStyle/>
          <a:p>
            <a:r>
              <a:rPr lang="en-GB" dirty="0">
                <a:latin typeface="Comic Sans MS" panose="030F0702030302020204" pitchFamily="66" charset="0"/>
              </a:rPr>
              <a:t>Read the chapter ‘Mirror, Mirror’.</a:t>
            </a:r>
          </a:p>
          <a:p>
            <a:r>
              <a:rPr lang="en-GB" dirty="0">
                <a:latin typeface="Comic Sans MS" panose="030F0702030302020204" pitchFamily="66" charset="0"/>
              </a:rPr>
              <a:t> </a:t>
            </a:r>
          </a:p>
          <a:p>
            <a:endParaRPr lang="en-GB" dirty="0">
              <a:latin typeface="Comic Sans MS" panose="030F0702030302020204" pitchFamily="66" charset="0"/>
            </a:endParaRPr>
          </a:p>
          <a:p>
            <a:endParaRPr lang="en-GB" b="1" dirty="0">
              <a:solidFill>
                <a:srgbClr val="0070C0"/>
              </a:solidFill>
              <a:latin typeface="Comic Sans MS" panose="030F0702030302020204" pitchFamily="66" charset="0"/>
            </a:endParaRPr>
          </a:p>
        </p:txBody>
      </p:sp>
      <p:pic>
        <p:nvPicPr>
          <p:cNvPr id="7" name="Picture 6">
            <a:extLst>
              <a:ext uri="{FF2B5EF4-FFF2-40B4-BE49-F238E27FC236}">
                <a16:creationId xmlns:a16="http://schemas.microsoft.com/office/drawing/2014/main" id="{1DAE7C2C-EDB3-4CA1-8AEF-03362867CEC9}"/>
              </a:ext>
            </a:extLst>
          </p:cNvPr>
          <p:cNvPicPr>
            <a:picLocks noChangeAspect="1"/>
          </p:cNvPicPr>
          <p:nvPr/>
        </p:nvPicPr>
        <p:blipFill rotWithShape="1">
          <a:blip r:embed="rId3"/>
          <a:srcRect b="6762"/>
          <a:stretch/>
        </p:blipFill>
        <p:spPr>
          <a:xfrm>
            <a:off x="8930640" y="85725"/>
            <a:ext cx="1686560" cy="1809746"/>
          </a:xfrm>
          <a:prstGeom prst="rect">
            <a:avLst/>
          </a:prstGeom>
        </p:spPr>
      </p:pic>
      <p:sp>
        <p:nvSpPr>
          <p:cNvPr id="8" name="TextBox 7">
            <a:extLst>
              <a:ext uri="{FF2B5EF4-FFF2-40B4-BE49-F238E27FC236}">
                <a16:creationId xmlns:a16="http://schemas.microsoft.com/office/drawing/2014/main" id="{AD0E0D0F-39FD-4DEA-A6DD-9FDB57382030}"/>
              </a:ext>
            </a:extLst>
          </p:cNvPr>
          <p:cNvSpPr txBox="1"/>
          <p:nvPr/>
        </p:nvSpPr>
        <p:spPr>
          <a:xfrm>
            <a:off x="56515" y="956489"/>
            <a:ext cx="4075578" cy="5632311"/>
          </a:xfrm>
          <a:prstGeom prst="rect">
            <a:avLst/>
          </a:prstGeom>
          <a:noFill/>
        </p:spPr>
        <p:txBody>
          <a:bodyPr wrap="square" rtlCol="0">
            <a:spAutoFit/>
          </a:bodyPr>
          <a:lstStyle/>
          <a:p>
            <a:endParaRPr lang="en-GB" dirty="0">
              <a:latin typeface="Comic Sans MS" panose="030F0702030302020204" pitchFamily="66" charset="0"/>
            </a:endParaRPr>
          </a:p>
          <a:p>
            <a:endParaRPr lang="en-GB" dirty="0">
              <a:latin typeface="Comic Sans MS" panose="030F0702030302020204" pitchFamily="66" charset="0"/>
            </a:endParaRPr>
          </a:p>
          <a:p>
            <a:r>
              <a:rPr lang="en-GB" dirty="0">
                <a:highlight>
                  <a:srgbClr val="CCFFCC"/>
                </a:highlight>
                <a:latin typeface="Comic Sans MS" panose="030F0702030302020204" pitchFamily="66" charset="0"/>
              </a:rPr>
              <a:t>1* Task… </a:t>
            </a:r>
          </a:p>
          <a:p>
            <a:r>
              <a:rPr lang="en-GB" dirty="0">
                <a:latin typeface="Comic Sans MS" panose="030F0702030302020204" pitchFamily="66" charset="0"/>
              </a:rPr>
              <a:t>Answer the question ‘How can George find out if Pepperoni is real?’ from Option A, B or C.</a:t>
            </a:r>
          </a:p>
          <a:p>
            <a:r>
              <a:rPr lang="en-GB" dirty="0">
                <a:latin typeface="Comic Sans MS" panose="030F0702030302020204" pitchFamily="66" charset="0"/>
              </a:rPr>
              <a:t>Use the questions under each option to support your ideas. </a:t>
            </a:r>
          </a:p>
          <a:p>
            <a:endParaRPr lang="en-GB" dirty="0">
              <a:latin typeface="Comic Sans MS" panose="030F0702030302020204" pitchFamily="66" charset="0"/>
            </a:endParaRPr>
          </a:p>
          <a:p>
            <a:r>
              <a:rPr lang="en-GB" dirty="0">
                <a:highlight>
                  <a:srgbClr val="CCFFFF"/>
                </a:highlight>
                <a:latin typeface="Comic Sans MS" panose="030F0702030302020204" pitchFamily="66" charset="0"/>
              </a:rPr>
              <a:t>2/3* Task… </a:t>
            </a:r>
          </a:p>
          <a:p>
            <a:pPr marL="285750" indent="-285750">
              <a:buFont typeface="Arial" panose="020B0604020202020204" pitchFamily="34" charset="0"/>
              <a:buChar char="•"/>
            </a:pPr>
            <a:r>
              <a:rPr lang="en-GB" dirty="0">
                <a:latin typeface="Comic Sans MS" panose="030F0702030302020204" pitchFamily="66" charset="0"/>
              </a:rPr>
              <a:t>Which option do you think answers the questions ‘How can George find out if Pepperoni is real?’. Use the questions under each option to form your response. Try to use the text to justify your ideas. </a:t>
            </a:r>
          </a:p>
          <a:p>
            <a:pPr marL="285750" indent="-285750">
              <a:buFont typeface="Arial" panose="020B0604020202020204" pitchFamily="34" charset="0"/>
              <a:buChar char="•"/>
            </a:pPr>
            <a:r>
              <a:rPr lang="en-GB" dirty="0">
                <a:latin typeface="Comic Sans MS" panose="030F0702030302020204" pitchFamily="66" charset="0"/>
              </a:rPr>
              <a:t>Write a paragraph explaining if you think Pepperoni is real or not. Provide reasons for your ideas. </a:t>
            </a:r>
          </a:p>
        </p:txBody>
      </p:sp>
      <p:pic>
        <p:nvPicPr>
          <p:cNvPr id="9" name="Picture 8">
            <a:extLst>
              <a:ext uri="{FF2B5EF4-FFF2-40B4-BE49-F238E27FC236}">
                <a16:creationId xmlns:a16="http://schemas.microsoft.com/office/drawing/2014/main" id="{430BD4E5-AC2F-4FCE-9BC2-797C4C3D5F2B}"/>
              </a:ext>
            </a:extLst>
          </p:cNvPr>
          <p:cNvPicPr>
            <a:picLocks noChangeAspect="1"/>
          </p:cNvPicPr>
          <p:nvPr/>
        </p:nvPicPr>
        <p:blipFill>
          <a:blip r:embed="rId4"/>
          <a:stretch>
            <a:fillRect/>
          </a:stretch>
        </p:blipFill>
        <p:spPr>
          <a:xfrm>
            <a:off x="4439920" y="1947719"/>
            <a:ext cx="7752080" cy="4893741"/>
          </a:xfrm>
          <a:prstGeom prst="rect">
            <a:avLst/>
          </a:prstGeom>
        </p:spPr>
      </p:pic>
    </p:spTree>
    <p:extLst>
      <p:ext uri="{BB962C8B-B14F-4D97-AF65-F5344CB8AC3E}">
        <p14:creationId xmlns:p14="http://schemas.microsoft.com/office/powerpoint/2010/main" val="421005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21D5A6-45AB-4A36-AB3B-692E36453DC7}"/>
              </a:ext>
            </a:extLst>
          </p:cNvPr>
          <p:cNvPicPr>
            <a:picLocks noChangeAspect="1"/>
          </p:cNvPicPr>
          <p:nvPr/>
        </p:nvPicPr>
        <p:blipFill rotWithShape="1">
          <a:blip r:embed="rId2"/>
          <a:srcRect l="22500" t="27852" r="24333" b="22074"/>
          <a:stretch/>
        </p:blipFill>
        <p:spPr>
          <a:xfrm>
            <a:off x="2082800" y="0"/>
            <a:ext cx="7457440" cy="3230880"/>
          </a:xfrm>
          <a:prstGeom prst="rect">
            <a:avLst/>
          </a:prstGeom>
        </p:spPr>
      </p:pic>
      <p:pic>
        <p:nvPicPr>
          <p:cNvPr id="5" name="Picture 4">
            <a:extLst>
              <a:ext uri="{FF2B5EF4-FFF2-40B4-BE49-F238E27FC236}">
                <a16:creationId xmlns:a16="http://schemas.microsoft.com/office/drawing/2014/main" id="{8DB4D631-689B-4C2C-84E9-68CF950D02E9}"/>
              </a:ext>
            </a:extLst>
          </p:cNvPr>
          <p:cNvPicPr>
            <a:picLocks noChangeAspect="1"/>
          </p:cNvPicPr>
          <p:nvPr/>
        </p:nvPicPr>
        <p:blipFill rotWithShape="1">
          <a:blip r:embed="rId3"/>
          <a:srcRect l="23417" t="24444" r="24000" b="20444"/>
          <a:stretch/>
        </p:blipFill>
        <p:spPr>
          <a:xfrm>
            <a:off x="2164080" y="3078480"/>
            <a:ext cx="7457440" cy="3779520"/>
          </a:xfrm>
          <a:prstGeom prst="rect">
            <a:avLst/>
          </a:prstGeom>
        </p:spPr>
      </p:pic>
    </p:spTree>
    <p:extLst>
      <p:ext uri="{BB962C8B-B14F-4D97-AF65-F5344CB8AC3E}">
        <p14:creationId xmlns:p14="http://schemas.microsoft.com/office/powerpoint/2010/main" val="3806676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150E9C-1C74-4A39-8E31-CB22F2B05603}"/>
              </a:ext>
            </a:extLst>
          </p:cNvPr>
          <p:cNvPicPr>
            <a:picLocks noChangeAspect="1"/>
          </p:cNvPicPr>
          <p:nvPr/>
        </p:nvPicPr>
        <p:blipFill rotWithShape="1">
          <a:blip r:embed="rId2"/>
          <a:srcRect l="23917" t="23851" r="24750" b="42519"/>
          <a:stretch/>
        </p:blipFill>
        <p:spPr>
          <a:xfrm>
            <a:off x="2301240" y="0"/>
            <a:ext cx="7589520" cy="2905760"/>
          </a:xfrm>
          <a:prstGeom prst="rect">
            <a:avLst/>
          </a:prstGeom>
        </p:spPr>
      </p:pic>
      <p:pic>
        <p:nvPicPr>
          <p:cNvPr id="5" name="Picture 4">
            <a:extLst>
              <a:ext uri="{FF2B5EF4-FFF2-40B4-BE49-F238E27FC236}">
                <a16:creationId xmlns:a16="http://schemas.microsoft.com/office/drawing/2014/main" id="{DE1D22C7-77B1-4262-949C-CB71791A2A97}"/>
              </a:ext>
            </a:extLst>
          </p:cNvPr>
          <p:cNvPicPr>
            <a:picLocks noChangeAspect="1"/>
          </p:cNvPicPr>
          <p:nvPr/>
        </p:nvPicPr>
        <p:blipFill rotWithShape="1">
          <a:blip r:embed="rId3"/>
          <a:srcRect l="24500" t="25185" r="24333" b="29481"/>
          <a:stretch/>
        </p:blipFill>
        <p:spPr>
          <a:xfrm>
            <a:off x="2301240" y="2905760"/>
            <a:ext cx="7665720" cy="3952240"/>
          </a:xfrm>
          <a:prstGeom prst="rect">
            <a:avLst/>
          </a:prstGeom>
        </p:spPr>
      </p:pic>
    </p:spTree>
    <p:extLst>
      <p:ext uri="{BB962C8B-B14F-4D97-AF65-F5344CB8AC3E}">
        <p14:creationId xmlns:p14="http://schemas.microsoft.com/office/powerpoint/2010/main" val="3711987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6B94A1-92D1-4DCC-96A4-4766074414C2}"/>
              </a:ext>
            </a:extLst>
          </p:cNvPr>
          <p:cNvPicPr>
            <a:picLocks noChangeAspect="1"/>
          </p:cNvPicPr>
          <p:nvPr/>
        </p:nvPicPr>
        <p:blipFill rotWithShape="1">
          <a:blip r:embed="rId2"/>
          <a:srcRect l="23583" t="24444" r="24917" b="34519"/>
          <a:stretch/>
        </p:blipFill>
        <p:spPr>
          <a:xfrm>
            <a:off x="2092960" y="0"/>
            <a:ext cx="7884160" cy="3429000"/>
          </a:xfrm>
          <a:prstGeom prst="rect">
            <a:avLst/>
          </a:prstGeom>
        </p:spPr>
      </p:pic>
      <p:pic>
        <p:nvPicPr>
          <p:cNvPr id="5" name="Picture 4">
            <a:extLst>
              <a:ext uri="{FF2B5EF4-FFF2-40B4-BE49-F238E27FC236}">
                <a16:creationId xmlns:a16="http://schemas.microsoft.com/office/drawing/2014/main" id="{DA0E407D-24BC-4BDA-B5BC-FA55A152FCB3}"/>
              </a:ext>
            </a:extLst>
          </p:cNvPr>
          <p:cNvPicPr>
            <a:picLocks noChangeAspect="1"/>
          </p:cNvPicPr>
          <p:nvPr/>
        </p:nvPicPr>
        <p:blipFill rotWithShape="1">
          <a:blip r:embed="rId3"/>
          <a:srcRect l="23584" t="23704" r="25084" b="45185"/>
          <a:stretch/>
        </p:blipFill>
        <p:spPr>
          <a:xfrm>
            <a:off x="2092960" y="3261360"/>
            <a:ext cx="7884160" cy="3596640"/>
          </a:xfrm>
          <a:prstGeom prst="rect">
            <a:avLst/>
          </a:prstGeom>
        </p:spPr>
      </p:pic>
    </p:spTree>
    <p:extLst>
      <p:ext uri="{BB962C8B-B14F-4D97-AF65-F5344CB8AC3E}">
        <p14:creationId xmlns:p14="http://schemas.microsoft.com/office/powerpoint/2010/main" val="3369678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526DF9-311F-45E3-BA2E-5E24AA9607A3}"/>
              </a:ext>
            </a:extLst>
          </p:cNvPr>
          <p:cNvSpPr txBox="1"/>
          <p:nvPr/>
        </p:nvSpPr>
        <p:spPr>
          <a:xfrm>
            <a:off x="66675" y="85725"/>
            <a:ext cx="11953875" cy="646331"/>
          </a:xfrm>
          <a:prstGeom prst="rect">
            <a:avLst/>
          </a:prstGeom>
          <a:noFill/>
        </p:spPr>
        <p:txBody>
          <a:bodyPr wrap="square" rtlCol="0">
            <a:spAutoFit/>
          </a:bodyPr>
          <a:lstStyle/>
          <a:p>
            <a:r>
              <a:rPr lang="en-GB" b="1" u="sng" dirty="0">
                <a:latin typeface="Comic Sans MS" panose="030F0702030302020204" pitchFamily="66" charset="0"/>
              </a:rPr>
              <a:t>Other: PSHE</a:t>
            </a:r>
            <a:r>
              <a:rPr lang="en-GB" dirty="0">
                <a:latin typeface="Comic Sans MS" panose="030F0702030302020204" pitchFamily="66" charset="0"/>
              </a:rPr>
              <a:t> </a:t>
            </a:r>
            <a:r>
              <a:rPr lang="en-GB" b="1" dirty="0">
                <a:latin typeface="Comic Sans MS" panose="030F0702030302020204" pitchFamily="66" charset="0"/>
              </a:rPr>
              <a:t> </a:t>
            </a:r>
          </a:p>
          <a:p>
            <a:r>
              <a:rPr lang="en-GB" b="1" dirty="0">
                <a:solidFill>
                  <a:srgbClr val="FF0000"/>
                </a:solidFill>
                <a:latin typeface="Comic Sans MS" panose="030F0702030302020204" pitchFamily="66" charset="0"/>
              </a:rPr>
              <a:t>Objective: To set goals and understand how to be resilient.</a:t>
            </a:r>
          </a:p>
        </p:txBody>
      </p:sp>
      <p:sp>
        <p:nvSpPr>
          <p:cNvPr id="7" name="TextBox 6">
            <a:extLst>
              <a:ext uri="{FF2B5EF4-FFF2-40B4-BE49-F238E27FC236}">
                <a16:creationId xmlns:a16="http://schemas.microsoft.com/office/drawing/2014/main" id="{221F0D5B-5423-4623-967C-7C90907AE704}"/>
              </a:ext>
            </a:extLst>
          </p:cNvPr>
          <p:cNvSpPr txBox="1"/>
          <p:nvPr/>
        </p:nvSpPr>
        <p:spPr>
          <a:xfrm>
            <a:off x="66675" y="921822"/>
            <a:ext cx="5348605" cy="3293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ED7D31"/>
                </a:solidFill>
                <a:effectLst/>
                <a:uLnTx/>
                <a:uFillTx/>
                <a:latin typeface="Comic Sans MS" panose="030F0702030302020204" pitchFamily="66" charset="0"/>
              </a:rPr>
              <a:t>We all face disappointment sometimes.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ED7D31"/>
                </a:solidFill>
                <a:effectLst/>
                <a:uLnTx/>
                <a:uFillTx/>
                <a:latin typeface="Comic Sans MS" panose="030F0702030302020204" pitchFamily="66" charset="0"/>
              </a:rPr>
              <a:t>We need to remember to stay positive, be determined and resilient.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ED7D31"/>
                </a:solidFill>
                <a:effectLst/>
                <a:uLnTx/>
                <a:uFillTx/>
                <a:latin typeface="Comic Sans MS" panose="030F0702030302020204" pitchFamily="66" charset="0"/>
              </a:rPr>
              <a:t>Sometimes our own self-belief can really help us manage being disappointed.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ED7D31"/>
                </a:solidFill>
                <a:effectLst/>
                <a:uLnTx/>
                <a:uFillTx/>
                <a:latin typeface="Comic Sans MS" panose="030F0702030302020204" pitchFamily="66" charset="0"/>
              </a:rPr>
              <a:t>Negative feelings are a natural part of being disappointed but can be unhelpful to us if we hold onto them for too long.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ED7D31"/>
              </a:solidFill>
              <a:effectLst/>
              <a:uLnTx/>
              <a:uFillTx/>
              <a:latin typeface="Comic Sans MS" panose="030F0702030302020204"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472C4"/>
                </a:solidFill>
                <a:effectLst/>
                <a:uLnTx/>
                <a:uFillTx/>
                <a:latin typeface="Comic Sans MS" panose="030F0702030302020204" pitchFamily="66" charset="0"/>
              </a:rPr>
              <a:t>Why is this? </a:t>
            </a:r>
          </a:p>
        </p:txBody>
      </p:sp>
      <p:sp>
        <p:nvSpPr>
          <p:cNvPr id="10" name="Subtitle 4">
            <a:extLst>
              <a:ext uri="{FF2B5EF4-FFF2-40B4-BE49-F238E27FC236}">
                <a16:creationId xmlns:a16="http://schemas.microsoft.com/office/drawing/2014/main" id="{8100FB67-D6C3-4C63-BFD8-C953C21B97E9}"/>
              </a:ext>
            </a:extLst>
          </p:cNvPr>
          <p:cNvSpPr txBox="1">
            <a:spLocks/>
          </p:cNvSpPr>
          <p:nvPr/>
        </p:nvSpPr>
        <p:spPr>
          <a:xfrm>
            <a:off x="6224270" y="4748549"/>
            <a:ext cx="5796280" cy="2210733"/>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GB" sz="4500" b="0" i="0" u="none" strike="noStrike" kern="1200" cap="none" spc="0" normalizeH="0" baseline="0" noProof="0" dirty="0">
                <a:ln>
                  <a:noFill/>
                </a:ln>
                <a:solidFill>
                  <a:srgbClr val="7030A0"/>
                </a:solidFill>
                <a:effectLst/>
                <a:uLnTx/>
                <a:uFillTx/>
                <a:latin typeface="Comic Sans MS" panose="030F0702030302020204" pitchFamily="66" charset="0"/>
              </a:rPr>
              <a:t>How do you think the runner-up feels here?</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GB" sz="4500" b="0" i="0" u="none" strike="noStrike" kern="1200" cap="none" spc="0" normalizeH="0" baseline="0" noProof="0" dirty="0">
                <a:ln>
                  <a:noFill/>
                </a:ln>
                <a:solidFill>
                  <a:srgbClr val="7030A0"/>
                </a:solidFill>
                <a:effectLst/>
                <a:uLnTx/>
                <a:uFillTx/>
                <a:latin typeface="Comic Sans MS" panose="030F0702030302020204" pitchFamily="66" charset="0"/>
              </a:rPr>
              <a:t>What about the winners? </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GB" sz="4500" b="0" i="0" u="none" strike="noStrike" kern="1200" cap="none" spc="0" normalizeH="0" baseline="0" noProof="0" dirty="0">
                <a:ln>
                  <a:noFill/>
                </a:ln>
                <a:solidFill>
                  <a:srgbClr val="7030A0"/>
                </a:solidFill>
                <a:effectLst/>
                <a:uLnTx/>
                <a:uFillTx/>
                <a:latin typeface="Comic Sans MS" panose="030F0702030302020204" pitchFamily="66" charset="0"/>
              </a:rPr>
              <a:t>How would you over come it? </a:t>
            </a:r>
          </a:p>
        </p:txBody>
      </p:sp>
      <p:sp>
        <p:nvSpPr>
          <p:cNvPr id="11" name="Rectangle 10">
            <a:extLst>
              <a:ext uri="{FF2B5EF4-FFF2-40B4-BE49-F238E27FC236}">
                <a16:creationId xmlns:a16="http://schemas.microsoft.com/office/drawing/2014/main" id="{66004122-6A37-402C-8154-8D08441B42A6}"/>
              </a:ext>
            </a:extLst>
          </p:cNvPr>
          <p:cNvSpPr/>
          <p:nvPr/>
        </p:nvSpPr>
        <p:spPr>
          <a:xfrm>
            <a:off x="6319520" y="3913525"/>
            <a:ext cx="570103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hlinkClick r:id="rId2"/>
              </a:rPr>
              <a:t>https://www.youtube.com/watch?v=vC2lDIGHpvU</a:t>
            </a: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rPr>
              <a:t> </a:t>
            </a:r>
          </a:p>
        </p:txBody>
      </p:sp>
      <p:sp>
        <p:nvSpPr>
          <p:cNvPr id="13" name="TextBox 12">
            <a:extLst>
              <a:ext uri="{FF2B5EF4-FFF2-40B4-BE49-F238E27FC236}">
                <a16:creationId xmlns:a16="http://schemas.microsoft.com/office/drawing/2014/main" id="{2A7A0505-537D-42CF-B3EB-9C0EB3FFB91B}"/>
              </a:ext>
            </a:extLst>
          </p:cNvPr>
          <p:cNvSpPr txBox="1"/>
          <p:nvPr/>
        </p:nvSpPr>
        <p:spPr>
          <a:xfrm>
            <a:off x="6319520" y="324433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hlinkClick r:id="rId3"/>
              </a:rPr>
              <a:t>https://www.youtube.com/watch?v=-fCimjFW4kA</a:t>
            </a: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rPr>
              <a:t> </a:t>
            </a:r>
          </a:p>
        </p:txBody>
      </p:sp>
      <p:pic>
        <p:nvPicPr>
          <p:cNvPr id="5" name="Picture 4">
            <a:extLst>
              <a:ext uri="{FF2B5EF4-FFF2-40B4-BE49-F238E27FC236}">
                <a16:creationId xmlns:a16="http://schemas.microsoft.com/office/drawing/2014/main" id="{7A896533-278D-486A-AE75-C753703A18E1}"/>
              </a:ext>
            </a:extLst>
          </p:cNvPr>
          <p:cNvPicPr>
            <a:picLocks noChangeAspect="1"/>
          </p:cNvPicPr>
          <p:nvPr/>
        </p:nvPicPr>
        <p:blipFill>
          <a:blip r:embed="rId4"/>
          <a:stretch>
            <a:fillRect/>
          </a:stretch>
        </p:blipFill>
        <p:spPr>
          <a:xfrm>
            <a:off x="328612" y="4215031"/>
            <a:ext cx="5715000" cy="2557244"/>
          </a:xfrm>
          <a:prstGeom prst="rect">
            <a:avLst/>
          </a:prstGeom>
        </p:spPr>
      </p:pic>
      <p:pic>
        <p:nvPicPr>
          <p:cNvPr id="1026" name="Picture 2" descr="What is Resilience? | How to Build Resilience | Kids Helpline">
            <a:extLst>
              <a:ext uri="{FF2B5EF4-FFF2-40B4-BE49-F238E27FC236}">
                <a16:creationId xmlns:a16="http://schemas.microsoft.com/office/drawing/2014/main" id="{53E7135B-30B6-41B6-92D2-348F9AC2EE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0881" y="81329"/>
            <a:ext cx="5151120" cy="2863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536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AD3EAB-EDDB-4428-8D6D-F64BBA8AB77B}"/>
              </a:ext>
            </a:extLst>
          </p:cNvPr>
          <p:cNvSpPr txBox="1"/>
          <p:nvPr/>
        </p:nvSpPr>
        <p:spPr>
          <a:xfrm>
            <a:off x="179671" y="218557"/>
            <a:ext cx="5054868" cy="62478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ED7D31"/>
                </a:solidFill>
                <a:effectLst/>
                <a:uLnTx/>
                <a:uFillTx/>
                <a:latin typeface="XCCW Joined 1a" panose="03050602040000000000" pitchFamily="66" charset="0"/>
                <a:ea typeface="+mn-ea"/>
                <a:cs typeface="+mn-cs"/>
              </a:rPr>
              <a:t>Complete the 3 step approach to a dream… </a:t>
            </a:r>
            <a:endParaRPr kumimoji="0" lang="en-GB" sz="2000" b="1" i="0" u="sng" strike="noStrike" kern="1200" cap="none" spc="0" normalizeH="0" baseline="0" noProof="0" dirty="0">
              <a:ln>
                <a:noFill/>
              </a:ln>
              <a:solidFill>
                <a:srgbClr val="70AD47"/>
              </a:solidFill>
              <a:effectLst/>
              <a:uLnTx/>
              <a:uFillTx/>
              <a:latin typeface="XCCW Joined 1a" panose="03050602040000000000"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5B9BD5"/>
              </a:solidFill>
              <a:effectLst/>
              <a:uLnTx/>
              <a:uFillTx/>
              <a:latin typeface="XCCW Joined 1a" panose="03050602040000000000"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solidFill>
                <a:effectLst/>
                <a:uLnTx/>
                <a:uFillTx/>
                <a:latin typeface="XCCW Joined 1a" panose="03050602040000000000" pitchFamily="66" charset="0"/>
                <a:ea typeface="+mn-ea"/>
                <a:cs typeface="+mn-cs"/>
              </a:rPr>
              <a:t>Step three… How might you stay positive</a:t>
            </a:r>
            <a:r>
              <a:rPr lang="en-GB" sz="2000" b="1" dirty="0">
                <a:solidFill>
                  <a:srgbClr val="4472C4"/>
                </a:solidFill>
                <a:latin typeface="XCCW Joined 1a" panose="03050602040000000000" pitchFamily="66" charset="0"/>
              </a:rPr>
              <a:t> </a:t>
            </a:r>
            <a:r>
              <a:rPr kumimoji="0" lang="en-GB" sz="2000" b="1" i="0" u="none" strike="noStrike" kern="1200" cap="none" spc="0" normalizeH="0" baseline="0" noProof="0" dirty="0">
                <a:ln>
                  <a:noFill/>
                </a:ln>
                <a:solidFill>
                  <a:srgbClr val="4472C4"/>
                </a:solidFill>
                <a:effectLst/>
                <a:uLnTx/>
                <a:uFillTx/>
                <a:latin typeface="XCCW Joined 1a" panose="03050602040000000000" pitchFamily="66" charset="0"/>
                <a:ea typeface="+mn-ea"/>
                <a:cs typeface="+mn-cs"/>
              </a:rPr>
              <a:t>and resilient?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solidFill>
                <a:srgbClr val="4472C4"/>
              </a:solidFill>
              <a:latin typeface="XCCW Joined 1a" panose="0305060204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solidFill>
                <a:srgbClr val="4472C4"/>
              </a:solidFill>
              <a:latin typeface="XCCW Joined 1a" panose="0305060204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4472C4"/>
              </a:solidFill>
              <a:effectLst/>
              <a:uLnTx/>
              <a:uFillTx/>
              <a:latin typeface="XCCW Joined 1a" panose="03050602040000000000"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4472C4"/>
              </a:solidFill>
              <a:effectLst/>
              <a:uLnTx/>
              <a:uFillTx/>
              <a:latin typeface="XCCW Joined 1a" panose="03050602040000000000"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solidFill>
                <a:srgbClr val="4472C4"/>
              </a:solidFill>
              <a:latin typeface="XCCW Joined 1a" panose="03050602040000000000" pitchFamily="66" charset="0"/>
            </a:endParaRPr>
          </a:p>
          <a:p>
            <a:pPr lvl="0">
              <a:defRPr/>
            </a:pPr>
            <a:r>
              <a:rPr lang="en-GB" sz="2000" b="1" dirty="0">
                <a:solidFill>
                  <a:srgbClr val="5B9BD5"/>
                </a:solidFill>
                <a:latin typeface="XCCW Joined 1a" panose="03050602040000000000" pitchFamily="66" charset="0"/>
              </a:rPr>
              <a:t>Step two… How might you reach your </a:t>
            </a:r>
          </a:p>
          <a:p>
            <a:pPr lvl="0">
              <a:defRPr/>
            </a:pPr>
            <a:r>
              <a:rPr lang="en-GB" sz="2000" b="1" dirty="0">
                <a:solidFill>
                  <a:srgbClr val="5B9BD5"/>
                </a:solidFill>
                <a:latin typeface="XCCW Joined 1a" panose="03050602040000000000" pitchFamily="66" charset="0"/>
              </a:rPr>
              <a:t>goals? Who might help you?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4472C4"/>
              </a:solidFill>
              <a:effectLst/>
              <a:uLnTx/>
              <a:uFillTx/>
              <a:latin typeface="XCCW Joined 1a" panose="03050602040000000000"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solidFill>
                <a:srgbClr val="4472C4"/>
              </a:solidFill>
              <a:latin typeface="XCCW Joined 1a" panose="0305060204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4472C4"/>
              </a:solidFill>
              <a:effectLst/>
              <a:uLnTx/>
              <a:uFillTx/>
              <a:latin typeface="XCCW Joined 1a" panose="03050602040000000000"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solidFill>
                <a:srgbClr val="4472C4"/>
              </a:solidFill>
              <a:latin typeface="XCCW Joined 1a" panose="03050602040000000000" pitchFamily="66" charset="0"/>
            </a:endParaRPr>
          </a:p>
          <a:p>
            <a:pPr>
              <a:defRPr/>
            </a:pPr>
            <a:r>
              <a:rPr kumimoji="0" lang="en-GB" sz="2000" b="1" i="0" u="none" strike="noStrike" kern="1200" cap="none" spc="0" normalizeH="0" baseline="0" noProof="0" dirty="0">
                <a:ln>
                  <a:noFill/>
                </a:ln>
                <a:solidFill>
                  <a:srgbClr val="70AD47"/>
                </a:solidFill>
                <a:effectLst/>
                <a:uLnTx/>
                <a:uFillTx/>
                <a:latin typeface="XCCW Joined 1a" panose="03050602040000000000" pitchFamily="66" charset="0"/>
                <a:ea typeface="+mn-ea"/>
                <a:cs typeface="+mn-cs"/>
              </a:rPr>
              <a:t>Step one… What is your dream?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solidFill>
                <a:effectLst/>
                <a:uLnTx/>
                <a:uFillTx/>
                <a:latin typeface="XCCW Joined 1a" panose="03050602040000000000" pitchFamily="66" charset="0"/>
                <a:ea typeface="+mn-ea"/>
                <a:cs typeface="+mn-cs"/>
              </a:rPr>
              <a:t> </a:t>
            </a:r>
          </a:p>
        </p:txBody>
      </p:sp>
      <p:pic>
        <p:nvPicPr>
          <p:cNvPr id="3" name="Picture 2">
            <a:extLst>
              <a:ext uri="{FF2B5EF4-FFF2-40B4-BE49-F238E27FC236}">
                <a16:creationId xmlns:a16="http://schemas.microsoft.com/office/drawing/2014/main" id="{738C244E-1E46-4E90-A9CD-8A34D4659EEF}"/>
              </a:ext>
            </a:extLst>
          </p:cNvPr>
          <p:cNvPicPr>
            <a:picLocks noChangeAspect="1"/>
          </p:cNvPicPr>
          <p:nvPr/>
        </p:nvPicPr>
        <p:blipFill>
          <a:blip r:embed="rId2"/>
          <a:stretch>
            <a:fillRect/>
          </a:stretch>
        </p:blipFill>
        <p:spPr>
          <a:xfrm>
            <a:off x="5234539" y="218557"/>
            <a:ext cx="6777790" cy="6344803"/>
          </a:xfrm>
          <a:prstGeom prst="rect">
            <a:avLst/>
          </a:prstGeom>
        </p:spPr>
      </p:pic>
    </p:spTree>
    <p:extLst>
      <p:ext uri="{BB962C8B-B14F-4D97-AF65-F5344CB8AC3E}">
        <p14:creationId xmlns:p14="http://schemas.microsoft.com/office/powerpoint/2010/main" val="931472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168577"/>
            <a:ext cx="5765165" cy="646331"/>
          </a:xfrm>
          <a:prstGeom prst="rect">
            <a:avLst/>
          </a:prstGeom>
          <a:noFill/>
        </p:spPr>
        <p:txBody>
          <a:bodyPr wrap="square" rtlCol="0">
            <a:spAutoFit/>
          </a:bodyPr>
          <a:lstStyle/>
          <a:p>
            <a:r>
              <a:rPr lang="en-GB" b="1" u="sng" dirty="0">
                <a:latin typeface="Comic Sans MS" panose="030F0702030302020204" pitchFamily="66" charset="0"/>
              </a:rPr>
              <a:t>English:</a:t>
            </a:r>
            <a:endParaRPr lang="en-GB" dirty="0">
              <a:latin typeface="Comic Sans MS" panose="030F0702030302020204" pitchFamily="66" charset="0"/>
            </a:endParaRPr>
          </a:p>
          <a:p>
            <a:r>
              <a:rPr lang="en-GB" b="1" dirty="0">
                <a:solidFill>
                  <a:srgbClr val="FF0000"/>
                </a:solidFill>
                <a:latin typeface="Comic Sans MS" panose="030F0702030302020204" pitchFamily="66" charset="0"/>
              </a:rPr>
              <a:t>Objective: To write a letter in reply to Wallace.  </a:t>
            </a:r>
            <a:endParaRPr lang="en-GB" dirty="0">
              <a:solidFill>
                <a:srgbClr val="0070C0"/>
              </a:solidFill>
              <a:latin typeface="Comic Sans MS" panose="030F0702030302020204" pitchFamily="66" charset="0"/>
            </a:endParaRPr>
          </a:p>
        </p:txBody>
      </p:sp>
      <p:sp>
        <p:nvSpPr>
          <p:cNvPr id="4" name="TextBox 3">
            <a:extLst>
              <a:ext uri="{FF2B5EF4-FFF2-40B4-BE49-F238E27FC236}">
                <a16:creationId xmlns:a16="http://schemas.microsoft.com/office/drawing/2014/main" id="{53ECF482-C1D4-46D0-8D79-AFCCBD917D7E}"/>
              </a:ext>
            </a:extLst>
          </p:cNvPr>
          <p:cNvSpPr txBox="1"/>
          <p:nvPr/>
        </p:nvSpPr>
        <p:spPr>
          <a:xfrm>
            <a:off x="119696" y="3915107"/>
            <a:ext cx="4933896" cy="2862322"/>
          </a:xfrm>
          <a:prstGeom prst="rect">
            <a:avLst/>
          </a:prstGeom>
          <a:solidFill>
            <a:srgbClr val="FFFF00"/>
          </a:solidFill>
        </p:spPr>
        <p:txBody>
          <a:bodyPr wrap="square" rtlCol="0">
            <a:spAutoFit/>
          </a:bodyPr>
          <a:lstStyle/>
          <a:p>
            <a:r>
              <a:rPr lang="en-GB" sz="2000" b="1" u="sng" dirty="0">
                <a:latin typeface="Comic Sans MS" panose="030F0702030302020204" pitchFamily="66" charset="0"/>
              </a:rPr>
              <a:t>Main task…</a:t>
            </a:r>
            <a:r>
              <a:rPr lang="en-GB" sz="2000" dirty="0">
                <a:latin typeface="Comic Sans MS" panose="030F0702030302020204" pitchFamily="66" charset="0"/>
              </a:rPr>
              <a:t> </a:t>
            </a:r>
          </a:p>
          <a:p>
            <a:r>
              <a:rPr lang="en-GB" sz="2000" dirty="0">
                <a:latin typeface="Comic Sans MS" panose="030F0702030302020204" pitchFamily="66" charset="0"/>
              </a:rPr>
              <a:t>Write a reply to Wallace following his letter. </a:t>
            </a:r>
          </a:p>
          <a:p>
            <a:r>
              <a:rPr lang="en-GB" sz="2000" dirty="0">
                <a:latin typeface="Comic Sans MS" panose="030F0702030302020204" pitchFamily="66" charset="0"/>
              </a:rPr>
              <a:t>1* - Use the postcard template to send a response to Wallace.</a:t>
            </a:r>
          </a:p>
          <a:p>
            <a:r>
              <a:rPr lang="en-GB" sz="2000" dirty="0">
                <a:latin typeface="Comic Sans MS" panose="030F0702030302020204" pitchFamily="66" charset="0"/>
              </a:rPr>
              <a:t>2*/3* - Write two or three paragraphs in response to Wallace. </a:t>
            </a:r>
          </a:p>
          <a:p>
            <a:pPr algn="ctr"/>
            <a:r>
              <a:rPr lang="en-GB" sz="2000" b="1" dirty="0">
                <a:solidFill>
                  <a:srgbClr val="7030A0"/>
                </a:solidFill>
                <a:latin typeface="Comic Sans MS" panose="030F0702030302020204" pitchFamily="66" charset="0"/>
              </a:rPr>
              <a:t>Use the next slide for a reminder on letter writing!</a:t>
            </a:r>
          </a:p>
        </p:txBody>
      </p:sp>
      <p:sp>
        <p:nvSpPr>
          <p:cNvPr id="21" name="TextBox 20">
            <a:extLst>
              <a:ext uri="{FF2B5EF4-FFF2-40B4-BE49-F238E27FC236}">
                <a16:creationId xmlns:a16="http://schemas.microsoft.com/office/drawing/2014/main" id="{D23A766B-960E-44EC-BA28-048A20F94073}"/>
              </a:ext>
            </a:extLst>
          </p:cNvPr>
          <p:cNvSpPr txBox="1"/>
          <p:nvPr/>
        </p:nvSpPr>
        <p:spPr>
          <a:xfrm>
            <a:off x="66674" y="948491"/>
            <a:ext cx="6141720" cy="369332"/>
          </a:xfrm>
          <a:prstGeom prst="rect">
            <a:avLst/>
          </a:prstGeom>
          <a:noFill/>
        </p:spPr>
        <p:txBody>
          <a:bodyPr wrap="square">
            <a:spAutoFit/>
          </a:bodyPr>
          <a:lstStyle/>
          <a:p>
            <a:r>
              <a:rPr lang="en-GB" dirty="0">
                <a:hlinkClick r:id="rId2"/>
              </a:rPr>
              <a:t>https://www.youtube.com/watch?v=_6g8WGpMstI</a:t>
            </a:r>
            <a:r>
              <a:rPr lang="en-GB" dirty="0"/>
              <a:t> </a:t>
            </a:r>
          </a:p>
        </p:txBody>
      </p:sp>
      <p:sp>
        <p:nvSpPr>
          <p:cNvPr id="5" name="TextBox 4">
            <a:extLst>
              <a:ext uri="{FF2B5EF4-FFF2-40B4-BE49-F238E27FC236}">
                <a16:creationId xmlns:a16="http://schemas.microsoft.com/office/drawing/2014/main" id="{9EFC21FD-5514-4608-91F8-74F86B53A350}"/>
              </a:ext>
            </a:extLst>
          </p:cNvPr>
          <p:cNvSpPr txBox="1"/>
          <p:nvPr/>
        </p:nvSpPr>
        <p:spPr>
          <a:xfrm>
            <a:off x="66674" y="1511732"/>
            <a:ext cx="5039941" cy="2308324"/>
          </a:xfrm>
          <a:prstGeom prst="rect">
            <a:avLst/>
          </a:prstGeom>
          <a:noFill/>
        </p:spPr>
        <p:txBody>
          <a:bodyPr wrap="square" rtlCol="0">
            <a:spAutoFit/>
          </a:bodyPr>
          <a:lstStyle/>
          <a:p>
            <a:r>
              <a:rPr lang="en-GB" dirty="0">
                <a:latin typeface="Comic Sans MS" panose="030F0702030302020204" pitchFamily="66" charset="0"/>
              </a:rPr>
              <a:t>What does the word</a:t>
            </a:r>
            <a:r>
              <a:rPr lang="en-GB" dirty="0">
                <a:solidFill>
                  <a:srgbClr val="0070C0"/>
                </a:solidFill>
                <a:latin typeface="Comic Sans MS" panose="030F0702030302020204" pitchFamily="66" charset="0"/>
              </a:rPr>
              <a:t> invention </a:t>
            </a:r>
            <a:r>
              <a:rPr lang="en-GB" dirty="0">
                <a:latin typeface="Comic Sans MS" panose="030F0702030302020204" pitchFamily="66" charset="0"/>
              </a:rPr>
              <a:t>or </a:t>
            </a:r>
            <a:r>
              <a:rPr lang="en-GB" dirty="0">
                <a:solidFill>
                  <a:srgbClr val="00B050"/>
                </a:solidFill>
                <a:latin typeface="Comic Sans MS" panose="030F0702030302020204" pitchFamily="66" charset="0"/>
              </a:rPr>
              <a:t>inventor</a:t>
            </a:r>
            <a:r>
              <a:rPr lang="en-GB" dirty="0">
                <a:latin typeface="Comic Sans MS" panose="030F0702030302020204" pitchFamily="66" charset="0"/>
              </a:rPr>
              <a:t> mean? Watch the clip above to see Wallace and Gromit in action! They have been making inventions for a long time… some successful and others not quite. </a:t>
            </a:r>
          </a:p>
          <a:p>
            <a:endParaRPr lang="en-GB" dirty="0">
              <a:latin typeface="Comic Sans MS" panose="030F0702030302020204" pitchFamily="66" charset="0"/>
            </a:endParaRPr>
          </a:p>
          <a:p>
            <a:r>
              <a:rPr lang="en-GB" dirty="0">
                <a:latin typeface="Comic Sans MS" panose="030F0702030302020204" pitchFamily="66" charset="0"/>
              </a:rPr>
              <a:t>Wallace has sent the following letter to you year 4! </a:t>
            </a:r>
          </a:p>
        </p:txBody>
      </p:sp>
      <p:pic>
        <p:nvPicPr>
          <p:cNvPr id="7" name="Picture 6">
            <a:extLst>
              <a:ext uri="{FF2B5EF4-FFF2-40B4-BE49-F238E27FC236}">
                <a16:creationId xmlns:a16="http://schemas.microsoft.com/office/drawing/2014/main" id="{0957F993-44DF-47B7-80AD-9F6A852BD555}"/>
              </a:ext>
            </a:extLst>
          </p:cNvPr>
          <p:cNvPicPr>
            <a:picLocks noChangeAspect="1"/>
          </p:cNvPicPr>
          <p:nvPr/>
        </p:nvPicPr>
        <p:blipFill>
          <a:blip r:embed="rId3"/>
          <a:stretch>
            <a:fillRect/>
          </a:stretch>
        </p:blipFill>
        <p:spPr>
          <a:xfrm>
            <a:off x="5831841" y="1"/>
            <a:ext cx="6360160" cy="4145279"/>
          </a:xfrm>
          <a:prstGeom prst="rect">
            <a:avLst/>
          </a:prstGeom>
        </p:spPr>
      </p:pic>
      <p:pic>
        <p:nvPicPr>
          <p:cNvPr id="23" name="Picture 22">
            <a:extLst>
              <a:ext uri="{FF2B5EF4-FFF2-40B4-BE49-F238E27FC236}">
                <a16:creationId xmlns:a16="http://schemas.microsoft.com/office/drawing/2014/main" id="{A81F2F29-FB0F-4E93-969D-0330F0A55B1C}"/>
              </a:ext>
            </a:extLst>
          </p:cNvPr>
          <p:cNvPicPr>
            <a:picLocks noChangeAspect="1"/>
          </p:cNvPicPr>
          <p:nvPr/>
        </p:nvPicPr>
        <p:blipFill>
          <a:blip r:embed="rId4"/>
          <a:stretch>
            <a:fillRect/>
          </a:stretch>
        </p:blipFill>
        <p:spPr>
          <a:xfrm>
            <a:off x="5831840" y="4145280"/>
            <a:ext cx="6360160" cy="2712719"/>
          </a:xfrm>
          <a:prstGeom prst="rect">
            <a:avLst/>
          </a:prstGeom>
        </p:spPr>
      </p:pic>
    </p:spTree>
    <p:extLst>
      <p:ext uri="{BB962C8B-B14F-4D97-AF65-F5344CB8AC3E}">
        <p14:creationId xmlns:p14="http://schemas.microsoft.com/office/powerpoint/2010/main" val="159103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56F255-E268-473A-ADCA-42550937EA29}"/>
              </a:ext>
            </a:extLst>
          </p:cNvPr>
          <p:cNvPicPr>
            <a:picLocks noChangeAspect="1"/>
          </p:cNvPicPr>
          <p:nvPr/>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062EE369-73A2-4F76-A107-AC95D8857678}"/>
              </a:ext>
            </a:extLst>
          </p:cNvPr>
          <p:cNvSpPr/>
          <p:nvPr/>
        </p:nvSpPr>
        <p:spPr>
          <a:xfrm>
            <a:off x="5374640" y="6055360"/>
            <a:ext cx="1361440" cy="802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5582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A4F2B5-F7D7-4E29-99FB-9DC9EF4C81EF}"/>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2BE7DE9-F0EC-4FBB-8E57-D0F996F22A37}"/>
              </a:ext>
            </a:extLst>
          </p:cNvPr>
          <p:cNvSpPr/>
          <p:nvPr/>
        </p:nvSpPr>
        <p:spPr>
          <a:xfrm>
            <a:off x="6339269" y="102215"/>
            <a:ext cx="103746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1* </a:t>
            </a:r>
          </a:p>
        </p:txBody>
      </p:sp>
    </p:spTree>
    <p:extLst>
      <p:ext uri="{BB962C8B-B14F-4D97-AF65-F5344CB8AC3E}">
        <p14:creationId xmlns:p14="http://schemas.microsoft.com/office/powerpoint/2010/main" val="1072775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27968" y="184684"/>
            <a:ext cx="1195387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Maths: We will be focusing on Statistics.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Objective: To make Tally Charts.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hlinkClick r:id="rId2"/>
              </a:rPr>
              <a:t>Making Tally Charts and Grouping Numbers</a:t>
            </a:r>
            <a:endPar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6" name="TextBox 5">
            <a:extLst>
              <a:ext uri="{FF2B5EF4-FFF2-40B4-BE49-F238E27FC236}">
                <a16:creationId xmlns:a16="http://schemas.microsoft.com/office/drawing/2014/main" id="{CC5F122C-D3B9-4BA8-9BD4-0E21E45C9E85}"/>
              </a:ext>
            </a:extLst>
          </p:cNvPr>
          <p:cNvSpPr txBox="1"/>
          <p:nvPr/>
        </p:nvSpPr>
        <p:spPr>
          <a:xfrm>
            <a:off x="27968" y="1939010"/>
            <a:ext cx="6123709" cy="49552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https://newportjuniorschool.org.uk/wp-content/uploads/2019/10/Calculation-Policy.pdf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solidFill>
                <a:effectLst/>
                <a:uLnTx/>
                <a:uFillTx/>
                <a:latin typeface="Comic Sans MS" panose="030F0702030302020204" pitchFamily="66" charset="0"/>
                <a:ea typeface="+mn-ea"/>
                <a:cs typeface="+mn-cs"/>
              </a:rPr>
              <a:t>As we are beginning a new topic, please read the calculation policy which will offer guidance on how to set calculations out.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1* - Today you will be gathering data based on different activities and complete the tally chart.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2*/3* - Today you will be looking at data, completing tally charts and having a go at making your own tally chart.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Extension: Today you will be reading the data within the tally chart and deciding if the statement is true or false.</a:t>
            </a:r>
          </a:p>
        </p:txBody>
      </p:sp>
      <p:sp>
        <p:nvSpPr>
          <p:cNvPr id="3" name="Rectangle 2"/>
          <p:cNvSpPr/>
          <p:nvPr/>
        </p:nvSpPr>
        <p:spPr>
          <a:xfrm>
            <a:off x="248804" y="934925"/>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27968" y="797685"/>
            <a:ext cx="597693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F0"/>
                </a:solidFill>
                <a:effectLst/>
                <a:uLnTx/>
                <a:uFillTx/>
                <a:latin typeface="XCCW Joined 1a" panose="03050602040000000000" pitchFamily="66" charset="0"/>
                <a:ea typeface="+mn-ea"/>
                <a:cs typeface="+mn-cs"/>
              </a:rPr>
              <a:t>Please watch the video link below and focus on the teaching strategies used to help you count and learn how to tally numbers</a:t>
            </a:r>
            <a:endParaRPr kumimoji="0" lang="en-GB" sz="1400" b="0" i="0" u="none" strike="noStrike" kern="1200" cap="none" spc="0" normalizeH="0" baseline="0" noProof="0" dirty="0">
              <a:ln>
                <a:noFill/>
              </a:ln>
              <a:solidFill>
                <a:srgbClr val="FF0000"/>
              </a:solidFill>
              <a:effectLst/>
              <a:uLnTx/>
              <a:uFillTx/>
              <a:latin typeface="XCCW Joined 1a" panose="03050602040000000000" pitchFamily="66" charset="0"/>
              <a:ea typeface="+mn-ea"/>
              <a:cs typeface="+mn-cs"/>
            </a:endParaRPr>
          </a:p>
        </p:txBody>
      </p:sp>
      <p:pic>
        <p:nvPicPr>
          <p:cNvPr id="5" name="Picture 4"/>
          <p:cNvPicPr>
            <a:picLocks noChangeAspect="1"/>
          </p:cNvPicPr>
          <p:nvPr/>
        </p:nvPicPr>
        <p:blipFill>
          <a:blip r:embed="rId3"/>
          <a:stretch>
            <a:fillRect/>
          </a:stretch>
        </p:blipFill>
        <p:spPr>
          <a:xfrm>
            <a:off x="6123708" y="110837"/>
            <a:ext cx="5858135" cy="6747163"/>
          </a:xfrm>
          <a:prstGeom prst="rect">
            <a:avLst/>
          </a:prstGeom>
        </p:spPr>
      </p:pic>
    </p:spTree>
    <p:extLst>
      <p:ext uri="{BB962C8B-B14F-4D97-AF65-F5344CB8AC3E}">
        <p14:creationId xmlns:p14="http://schemas.microsoft.com/office/powerpoint/2010/main" val="1224884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250" y="233280"/>
            <a:ext cx="184537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1 STAR TASK!</a:t>
            </a:r>
          </a:p>
        </p:txBody>
      </p:sp>
      <p:pic>
        <p:nvPicPr>
          <p:cNvPr id="4" name="Picture 3"/>
          <p:cNvPicPr>
            <a:picLocks noChangeAspect="1"/>
          </p:cNvPicPr>
          <p:nvPr/>
        </p:nvPicPr>
        <p:blipFill>
          <a:blip r:embed="rId2"/>
          <a:stretch>
            <a:fillRect/>
          </a:stretch>
        </p:blipFill>
        <p:spPr>
          <a:xfrm>
            <a:off x="356177" y="602611"/>
            <a:ext cx="11503313" cy="6075279"/>
          </a:xfrm>
          <a:prstGeom prst="rect">
            <a:avLst/>
          </a:prstGeom>
        </p:spPr>
      </p:pic>
    </p:spTree>
    <p:extLst>
      <p:ext uri="{BB962C8B-B14F-4D97-AF65-F5344CB8AC3E}">
        <p14:creationId xmlns:p14="http://schemas.microsoft.com/office/powerpoint/2010/main" val="448922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965" y="205571"/>
            <a:ext cx="184537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1 STAR TASK!</a:t>
            </a:r>
          </a:p>
        </p:txBody>
      </p:sp>
      <p:pic>
        <p:nvPicPr>
          <p:cNvPr id="3" name="Picture 2"/>
          <p:cNvPicPr>
            <a:picLocks noChangeAspect="1"/>
          </p:cNvPicPr>
          <p:nvPr/>
        </p:nvPicPr>
        <p:blipFill>
          <a:blip r:embed="rId2"/>
          <a:stretch>
            <a:fillRect/>
          </a:stretch>
        </p:blipFill>
        <p:spPr>
          <a:xfrm>
            <a:off x="250103" y="693449"/>
            <a:ext cx="9056555" cy="645824"/>
          </a:xfrm>
          <a:prstGeom prst="rect">
            <a:avLst/>
          </a:prstGeom>
        </p:spPr>
      </p:pic>
      <p:pic>
        <p:nvPicPr>
          <p:cNvPr id="4" name="Picture 3"/>
          <p:cNvPicPr>
            <a:picLocks noChangeAspect="1"/>
          </p:cNvPicPr>
          <p:nvPr/>
        </p:nvPicPr>
        <p:blipFill>
          <a:blip r:embed="rId3"/>
          <a:stretch>
            <a:fillRect/>
          </a:stretch>
        </p:blipFill>
        <p:spPr>
          <a:xfrm>
            <a:off x="455612" y="1339273"/>
            <a:ext cx="6757988" cy="5518727"/>
          </a:xfrm>
          <a:prstGeom prst="rect">
            <a:avLst/>
          </a:prstGeom>
        </p:spPr>
      </p:pic>
    </p:spTree>
    <p:extLst>
      <p:ext uri="{BB962C8B-B14F-4D97-AF65-F5344CB8AC3E}">
        <p14:creationId xmlns:p14="http://schemas.microsoft.com/office/powerpoint/2010/main" val="3827275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7CBEA-B301-4B12-B730-0B18E049932A}"/>
              </a:ext>
            </a:extLst>
          </p:cNvPr>
          <p:cNvSpPr txBox="1"/>
          <p:nvPr/>
        </p:nvSpPr>
        <p:spPr>
          <a:xfrm>
            <a:off x="66675" y="85724"/>
            <a:ext cx="22479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2/3 STAR TASK!</a:t>
            </a:r>
          </a:p>
        </p:txBody>
      </p:sp>
      <p:pic>
        <p:nvPicPr>
          <p:cNvPr id="2" name="Picture 1"/>
          <p:cNvPicPr>
            <a:picLocks noChangeAspect="1"/>
          </p:cNvPicPr>
          <p:nvPr/>
        </p:nvPicPr>
        <p:blipFill>
          <a:blip r:embed="rId2"/>
          <a:stretch>
            <a:fillRect/>
          </a:stretch>
        </p:blipFill>
        <p:spPr>
          <a:xfrm>
            <a:off x="177511" y="341746"/>
            <a:ext cx="11792815" cy="6485536"/>
          </a:xfrm>
          <a:prstGeom prst="rect">
            <a:avLst/>
          </a:prstGeom>
        </p:spPr>
      </p:pic>
    </p:spTree>
    <p:extLst>
      <p:ext uri="{BB962C8B-B14F-4D97-AF65-F5344CB8AC3E}">
        <p14:creationId xmlns:p14="http://schemas.microsoft.com/office/powerpoint/2010/main" val="1784214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839" y="177862"/>
            <a:ext cx="210506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2/3 STAR TASK!</a:t>
            </a:r>
          </a:p>
        </p:txBody>
      </p:sp>
      <p:pic>
        <p:nvPicPr>
          <p:cNvPr id="4" name="Picture 3"/>
          <p:cNvPicPr>
            <a:picLocks noChangeAspect="1"/>
          </p:cNvPicPr>
          <p:nvPr/>
        </p:nvPicPr>
        <p:blipFill>
          <a:blip r:embed="rId2"/>
          <a:stretch>
            <a:fillRect/>
          </a:stretch>
        </p:blipFill>
        <p:spPr>
          <a:xfrm>
            <a:off x="176357" y="547194"/>
            <a:ext cx="11793970" cy="6238875"/>
          </a:xfrm>
          <a:prstGeom prst="rect">
            <a:avLst/>
          </a:prstGeom>
        </p:spPr>
      </p:pic>
    </p:spTree>
    <p:extLst>
      <p:ext uri="{BB962C8B-B14F-4D97-AF65-F5344CB8AC3E}">
        <p14:creationId xmlns:p14="http://schemas.microsoft.com/office/powerpoint/2010/main" val="2052629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1048</TotalTime>
  <Words>770</Words>
  <Application>Microsoft Office PowerPoint</Application>
  <PresentationFormat>Widescreen</PresentationFormat>
  <Paragraphs>94</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Comic Sans MS</vt:lpstr>
      <vt:lpstr>XCCW Joined 1a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Eloise</dc:creator>
  <cp:lastModifiedBy>Jones, Eloise</cp:lastModifiedBy>
  <cp:revision>74</cp:revision>
  <dcterms:created xsi:type="dcterms:W3CDTF">2020-11-07T10:51:03Z</dcterms:created>
  <dcterms:modified xsi:type="dcterms:W3CDTF">2021-01-25T11:45:42Z</dcterms:modified>
</cp:coreProperties>
</file>