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7" r:id="rId5"/>
    <p:sldId id="258" r:id="rId6"/>
    <p:sldId id="297" r:id="rId7"/>
    <p:sldId id="292" r:id="rId8"/>
    <p:sldId id="295" r:id="rId9"/>
    <p:sldId id="294" r:id="rId10"/>
    <p:sldId id="259" r:id="rId11"/>
    <p:sldId id="261" r:id="rId12"/>
    <p:sldId id="263" r:id="rId13"/>
    <p:sldId id="265" r:id="rId14"/>
    <p:sldId id="310" r:id="rId15"/>
    <p:sldId id="312" r:id="rId16"/>
    <p:sldId id="31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FFCCFF"/>
    <a:srgbClr val="CCFFFF"/>
    <a:srgbClr val="CCFFCC"/>
    <a:srgbClr val="FFFFCC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4660"/>
  </p:normalViewPr>
  <p:slideViewPr>
    <p:cSldViewPr snapToGrid="0">
      <p:cViewPr>
        <p:scale>
          <a:sx n="60" d="100"/>
          <a:sy n="60" d="100"/>
        </p:scale>
        <p:origin x="764" y="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5FD1B-4331-4718-8E52-120664D85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99E627-FF9D-4D63-851D-3757C73294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2A707-E86D-4D80-B41A-019CC2592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3082A-6E5E-4FBF-9F59-D73B3908A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6EFFA-FC45-4C8A-B01A-1ED246F3D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774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2FA2B-4EDD-444A-B58D-DBB2D5E8E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832A95-A28B-4078-BF53-453ADAF57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8CAE9-F432-427A-8072-58F6F8ED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6272C-2F59-427E-A389-C8D9F501A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06C6A-A29A-4D30-BDE7-3E8ED60A8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050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C1F85C-510E-469E-874B-D4B825AD8C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E1CD19-2739-45DA-90FD-2F36909079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40C82-6810-4863-8E38-85AA90679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E5F1C-5D99-4E94-B765-13260290D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C7A35-30A4-4525-9166-CF4DDD52F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34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DDCD0-02C6-4EBA-9FE5-D8F6A3839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8B705-F1F3-4EC4-A550-32D100729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0AE59-4412-4C75-9728-C0DE227B4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D1906-D756-4F80-A381-7C5B19A6A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816AE-C510-40F2-B2DF-986FBA02B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54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4DF82-332F-4ACE-ACE7-B088BC1AA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D48D9-15E9-4AFB-B63D-8BE83A668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899F7-4C94-44C7-94AC-8AC471549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7AA5C-EFA8-46BC-BACF-4B12F92AF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DFA63-2EC9-4171-93FD-44D1E3142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642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C8DF4-100C-4213-801D-1BD9232ED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F6A9A-9526-4AD1-8AF1-3FEC7A6AE3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AE4BE8-D64C-47EA-849D-945B4876D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20E4E3-9948-418E-9517-3D1713427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B54CD-7811-4324-A44A-D0B4DFBFA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FBAC7-11BE-4C0E-91E7-E77B8E474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922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D754D-F169-4E0D-9A1A-6DA56776B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CD80A5-8981-4045-B955-3F5D32339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E9DA3E-C5B9-4F20-9094-E827EB404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F54156-45EE-44C0-8BFF-C60B42E94E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E4AD7B-B4DA-476A-BCF9-BB95EECBD0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067DDB-B594-466A-81C5-D31B93EA0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92ED49-DF0A-461C-863A-C7536E719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E8CE73-1597-4EAE-A7D1-7ECB3EB41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796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B3D1D-2DC7-4502-AC6A-FAECF558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F83E2-62E1-44A0-B88E-8C8275871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843D8-A8D1-42F5-9DDC-F174A50B0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26E6F0-F252-4CC5-9635-40C699834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852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5E1413-C1DF-4398-A78A-7040F9608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B5965-EA9B-482C-84EC-88ED52E4D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B9DBD-818D-4177-B892-291315E3F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639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71628-211E-4A79-94A6-DDA87ADA3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A5E2B-DEBD-4CFA-B66A-2F16E7739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212547-588F-4624-9B49-B7703A22D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43D6E5-30C4-473B-98BA-A5B1230AF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8124AE-11EA-4FE2-9FC2-FD0F67C3E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6E84D-C3B1-4A00-B13A-76D9AE595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818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BDAC7-D9E4-4069-9957-B461C0BD7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B1784-06D6-4EC9-A872-54C5B38417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BBA0D2-0559-41EA-8238-1ABC7A155F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02930-532D-4DA9-8A17-821685546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DC92C5-2B96-4C48-9F26-C40EA05E7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DA0E1C-1C75-48DA-9640-16A264F5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504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2B6FF0-9F65-4CA9-8D61-3C20D5909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315BB-792F-45FF-8F46-AEE22E320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0086D-05A9-4D82-A8D4-E5DB15F13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99D9D-2001-41FC-AA96-7F212C2C199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0D0B1-4103-4166-8E09-A4CA29AAB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2BA0A-A9D7-41D1-89E6-F11A332A4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688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njs.year4@taw.org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bbc.co.uk/bitesize/articles/zcdq8hv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2A1DF8-5B7B-4FB5-B512-3825EA850B61}"/>
              </a:ext>
            </a:extLst>
          </p:cNvPr>
          <p:cNvSpPr txBox="1"/>
          <p:nvPr/>
        </p:nvSpPr>
        <p:spPr>
          <a:xfrm>
            <a:off x="419100" y="476250"/>
            <a:ext cx="111252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>
                <a:latin typeface="Comic Sans MS" panose="030F0702030302020204" pitchFamily="66" charset="0"/>
              </a:rPr>
              <a:t>Remote Learning Plan!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Hello Year 4!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During the next few weeks, we will be providing the children with remote learning on a daily basis. The work will be available on the website the day before e.g. Monday’s work will be online Sunday.</a:t>
            </a:r>
          </a:p>
          <a:p>
            <a:r>
              <a:rPr lang="en-GB" dirty="0">
                <a:latin typeface="Comic Sans MS" panose="030F0702030302020204" pitchFamily="66" charset="0"/>
              </a:rPr>
              <a:t>Everyday the remote learning will consist of: </a:t>
            </a:r>
          </a:p>
          <a:p>
            <a:pPr marL="342900" indent="-342900"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English Lesson </a:t>
            </a:r>
          </a:p>
          <a:p>
            <a:pPr marL="342900" indent="-342900"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Maths Lesson </a:t>
            </a:r>
          </a:p>
          <a:p>
            <a:pPr marL="342900" indent="-342900"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Reading Lesson </a:t>
            </a:r>
          </a:p>
          <a:p>
            <a:pPr marL="342900" indent="-342900"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One other curriculum lesson (PSHE, Art etc)</a:t>
            </a:r>
          </a:p>
          <a:p>
            <a:pPr marL="342900" indent="-342900">
              <a:buAutoNum type="arabicPeriod"/>
            </a:pPr>
            <a:endParaRPr lang="en-GB" dirty="0">
              <a:latin typeface="Comic Sans MS" panose="030F0702030302020204" pitchFamily="66" charset="0"/>
            </a:endParaRPr>
          </a:p>
          <a:p>
            <a:pPr algn="ctr"/>
            <a:r>
              <a:rPr lang="en-GB" dirty="0">
                <a:latin typeface="Comic Sans MS" panose="030F0702030302020204" pitchFamily="66" charset="0"/>
              </a:rPr>
              <a:t>We will be available during the hours of 9am-4pm so please feel free to contact us on our new e-mail </a:t>
            </a:r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njs.year4@taw.org.uk</a:t>
            </a:r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Some of the work provided will be split into the star levels that the children use everyday in class (1,2 3).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Stay safe everyone!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Miss Jones, Mrs Jukes, Mrs Kuczynska and Mrs Sisson. </a:t>
            </a:r>
          </a:p>
        </p:txBody>
      </p:sp>
    </p:spTree>
    <p:extLst>
      <p:ext uri="{BB962C8B-B14F-4D97-AF65-F5344CB8AC3E}">
        <p14:creationId xmlns:p14="http://schemas.microsoft.com/office/powerpoint/2010/main" val="1643359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3BB119-28A0-4825-86DE-7C28D3278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960" y="1980247"/>
            <a:ext cx="7813040" cy="47920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00810A-5758-4460-A300-891F4A2F72E1}"/>
              </a:ext>
            </a:extLst>
          </p:cNvPr>
          <p:cNvSpPr txBox="1"/>
          <p:nvPr/>
        </p:nvSpPr>
        <p:spPr>
          <a:xfrm>
            <a:off x="66675" y="85725"/>
            <a:ext cx="1195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latin typeface="Comic Sans MS" panose="030F0702030302020204" pitchFamily="66" charset="0"/>
              </a:rPr>
              <a:t>Reading:</a:t>
            </a:r>
            <a:r>
              <a:rPr lang="en-GB" b="1" dirty="0">
                <a:latin typeface="Comic Sans MS" panose="030F0702030302020204" pitchFamily="66" charset="0"/>
              </a:rPr>
              <a:t> </a:t>
            </a:r>
          </a:p>
          <a:p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Objective: To make a prediction and use the text to justify my ideas.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5AF773-2344-429C-A033-1305119BA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7360" y="35561"/>
            <a:ext cx="1564640" cy="18975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791D71-F49F-470B-B97E-52E7DDAC551F}"/>
              </a:ext>
            </a:extLst>
          </p:cNvPr>
          <p:cNvSpPr txBox="1"/>
          <p:nvPr/>
        </p:nvSpPr>
        <p:spPr>
          <a:xfrm>
            <a:off x="66675" y="904240"/>
            <a:ext cx="5125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Read the chapter ‘A Monster Under My Bed’.</a:t>
            </a:r>
          </a:p>
          <a:p>
            <a:r>
              <a:rPr lang="en-GB" dirty="0">
                <a:latin typeface="Comic Sans MS" panose="030F0702030302020204" pitchFamily="66" charset="0"/>
              </a:rPr>
              <a:t>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AE7C2C-EDB3-4CA1-8AEF-03362867CE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762"/>
          <a:stretch/>
        </p:blipFill>
        <p:spPr>
          <a:xfrm>
            <a:off x="8930640" y="85725"/>
            <a:ext cx="1686560" cy="18097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0E0D0F-39FD-4DEA-A6DD-9FDB57382030}"/>
              </a:ext>
            </a:extLst>
          </p:cNvPr>
          <p:cNvSpPr txBox="1"/>
          <p:nvPr/>
        </p:nvSpPr>
        <p:spPr>
          <a:xfrm>
            <a:off x="56515" y="956489"/>
            <a:ext cx="407557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highlight>
                  <a:srgbClr val="CCFFCC"/>
                </a:highlight>
                <a:latin typeface="Comic Sans MS" panose="030F0702030302020204" pitchFamily="66" charset="0"/>
              </a:rPr>
              <a:t>1* Task… </a:t>
            </a:r>
          </a:p>
          <a:p>
            <a:r>
              <a:rPr lang="en-GB" dirty="0">
                <a:latin typeface="Comic Sans MS" panose="030F0702030302020204" pitchFamily="66" charset="0"/>
              </a:rPr>
              <a:t>Which option do you think will happen next? </a:t>
            </a:r>
          </a:p>
          <a:p>
            <a:r>
              <a:rPr lang="en-GB" dirty="0">
                <a:latin typeface="Comic Sans MS" panose="030F0702030302020204" pitchFamily="66" charset="0"/>
              </a:rPr>
              <a:t>Use the questions under each option to support your ideas.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highlight>
                  <a:srgbClr val="CCFFFF"/>
                </a:highlight>
                <a:latin typeface="Comic Sans MS" panose="030F0702030302020204" pitchFamily="66" charset="0"/>
              </a:rPr>
              <a:t>2/3* Task…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omic Sans MS" panose="030F0702030302020204" pitchFamily="66" charset="0"/>
              </a:rPr>
              <a:t>Which option do you think will happen next? Use the questions under each option to form your response. Try to use the text to justify your ideas.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omic Sans MS" panose="030F0702030302020204" pitchFamily="66" charset="0"/>
              </a:rPr>
              <a:t>Write a paragraph explaining what you think George SHOULD have done when Ajay arrived. </a:t>
            </a:r>
          </a:p>
          <a:p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05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3D5B52-149B-4EB5-A042-2807F87A6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83" t="19111" r="23584" b="21629"/>
          <a:stretch/>
        </p:blipFill>
        <p:spPr>
          <a:xfrm>
            <a:off x="2348088" y="0"/>
            <a:ext cx="7730631" cy="3850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5FCD8D-9682-44D9-822A-EBEA9531D1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67" t="24148" r="24167" b="34322"/>
          <a:stretch/>
        </p:blipFill>
        <p:spPr>
          <a:xfrm>
            <a:off x="2153920" y="3429000"/>
            <a:ext cx="788416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81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A8B005-C622-4625-8765-2AFA3B766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17" t="24741" r="23333" b="16148"/>
          <a:stretch/>
        </p:blipFill>
        <p:spPr>
          <a:xfrm>
            <a:off x="1937004" y="0"/>
            <a:ext cx="8317992" cy="39947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91262C-712F-45F1-B08F-563F20FD90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50" t="24741" r="24583" b="23241"/>
          <a:stretch/>
        </p:blipFill>
        <p:spPr>
          <a:xfrm>
            <a:off x="1853184" y="3282696"/>
            <a:ext cx="8485632" cy="338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28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547C93-4866-4A30-988F-FFD6AA5D54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00" t="24741" r="25167" b="21630"/>
          <a:stretch/>
        </p:blipFill>
        <p:spPr>
          <a:xfrm>
            <a:off x="1684231" y="0"/>
            <a:ext cx="8437963" cy="41466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DAFBC2-8E7F-427A-908B-8D350899B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33" t="24000" r="34000" b="59001"/>
          <a:stretch/>
        </p:blipFill>
        <p:spPr>
          <a:xfrm>
            <a:off x="1539032" y="3343113"/>
            <a:ext cx="9113935" cy="195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21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526DF9-311F-45E3-BA2E-5E24AA9607A3}"/>
              </a:ext>
            </a:extLst>
          </p:cNvPr>
          <p:cNvSpPr txBox="1"/>
          <p:nvPr/>
        </p:nvSpPr>
        <p:spPr>
          <a:xfrm>
            <a:off x="66675" y="85725"/>
            <a:ext cx="1195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latin typeface="Comic Sans MS" panose="030F0702030302020204" pitchFamily="66" charset="0"/>
              </a:rPr>
              <a:t>Other: </a:t>
            </a:r>
            <a:r>
              <a:rPr lang="en-GB" dirty="0">
                <a:latin typeface="Comic Sans MS" panose="030F0702030302020204" pitchFamily="66" charset="0"/>
              </a:rPr>
              <a:t>Topic </a:t>
            </a:r>
            <a:r>
              <a:rPr lang="en-GB" b="1" dirty="0">
                <a:latin typeface="Comic Sans MS" panose="030F0702030302020204" pitchFamily="66" charset="0"/>
              </a:rPr>
              <a:t> </a:t>
            </a:r>
          </a:p>
          <a:p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Objective: To find similarities and difference between King Alfred the Great and King Athelstan.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D22975-8A74-461B-A055-AA15DC912A5D}"/>
              </a:ext>
            </a:extLst>
          </p:cNvPr>
          <p:cNvSpPr txBox="1"/>
          <p:nvPr/>
        </p:nvSpPr>
        <p:spPr>
          <a:xfrm>
            <a:off x="6884670" y="4887338"/>
            <a:ext cx="5095240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b="1" u="sng" dirty="0">
                <a:latin typeface="Comic Sans MS" panose="030F0702030302020204" pitchFamily="66" charset="0"/>
              </a:rPr>
              <a:t>Main Task…</a:t>
            </a:r>
          </a:p>
          <a:p>
            <a:r>
              <a:rPr lang="en-GB" dirty="0">
                <a:latin typeface="Comic Sans MS" panose="030F0702030302020204" pitchFamily="66" charset="0"/>
              </a:rPr>
              <a:t>1* - Create a fact file for each king. </a:t>
            </a:r>
          </a:p>
          <a:p>
            <a:r>
              <a:rPr lang="en-GB" dirty="0">
                <a:latin typeface="Comic Sans MS" panose="030F0702030302020204" pitchFamily="66" charset="0"/>
              </a:rPr>
              <a:t>2/3* - </a:t>
            </a:r>
            <a:r>
              <a:rPr lang="en-GB" altLang="en-US" sz="1800" dirty="0">
                <a:latin typeface="Comic Sans MS" panose="030F0702030302020204" pitchFamily="66" charset="0"/>
              </a:rPr>
              <a:t>Divide your page into 2. </a:t>
            </a:r>
          </a:p>
          <a:p>
            <a:pPr marL="0" indent="0" eaLnBrk="1" hangingPunct="1">
              <a:buNone/>
            </a:pPr>
            <a:r>
              <a:rPr lang="en-GB" altLang="en-US" sz="1800" dirty="0">
                <a:latin typeface="Comic Sans MS" panose="030F0702030302020204" pitchFamily="66" charset="0"/>
              </a:rPr>
              <a:t>Write down similarities and differences between the two kings.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9B4E49-276F-4A5F-B5EC-08E7BDF4D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9056"/>
            <a:ext cx="6797040" cy="5622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3D55D9-D1B2-453B-ADFE-622D902D4495}"/>
              </a:ext>
            </a:extLst>
          </p:cNvPr>
          <p:cNvSpPr txBox="1"/>
          <p:nvPr/>
        </p:nvSpPr>
        <p:spPr>
          <a:xfrm>
            <a:off x="7457440" y="968038"/>
            <a:ext cx="4033520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en-GB" altLang="en-US" dirty="0">
                <a:latin typeface="Comic Sans MS" panose="030F0702030302020204" pitchFamily="66" charset="0"/>
              </a:rPr>
              <a:t>Some of the Anglo-Saxon Kings are well known for the resistance they put up against the Vikings. They fought hard to keep control of their land and tried to push the Vikings out.</a:t>
            </a:r>
          </a:p>
          <a:p>
            <a:pPr marL="0" indent="0" eaLnBrk="1" hangingPunct="1">
              <a:buNone/>
            </a:pPr>
            <a:r>
              <a:rPr lang="en-GB" altLang="en-US" dirty="0">
                <a:latin typeface="Comic Sans MS" panose="030F0702030302020204" pitchFamily="66" charset="0"/>
              </a:rPr>
              <a:t>One of the best known Anglo-Saxon kings is King Alfred the Great. He is the only British monarch to have the title ‘great’ in his name.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EE0ED949-C3B7-4829-BB5B-E186F9D1C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381" y="3712409"/>
            <a:ext cx="2433638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0536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97A875-17DD-411F-8466-B11970AF0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096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966F0B-D9E7-4172-996E-F89549A74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7" y="0"/>
            <a:ext cx="6096001" cy="5143500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308779FE-B3E4-4815-9009-BF9F014D7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341" y="5327849"/>
            <a:ext cx="2433638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532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B0EA08-6E0A-400C-8504-12CE0B61A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096000" cy="5238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171B85-881C-43BA-AD2B-66B21299D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0"/>
            <a:ext cx="6096000" cy="5238750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7300415A-C51E-4D4E-A873-853FE0E3C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341" y="5327849"/>
            <a:ext cx="2433638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358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00810A-5758-4460-A300-891F4A2F72E1}"/>
              </a:ext>
            </a:extLst>
          </p:cNvPr>
          <p:cNvSpPr txBox="1"/>
          <p:nvPr/>
        </p:nvSpPr>
        <p:spPr>
          <a:xfrm>
            <a:off x="66675" y="168577"/>
            <a:ext cx="1195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latin typeface="Comic Sans MS" panose="030F0702030302020204" pitchFamily="66" charset="0"/>
              </a:rPr>
              <a:t>English:</a:t>
            </a:r>
            <a:endParaRPr lang="en-GB" dirty="0">
              <a:latin typeface="Comic Sans MS" panose="030F0702030302020204" pitchFamily="66" charset="0"/>
            </a:endParaRPr>
          </a:p>
          <a:p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Objective: To understand what a ‘Kennings’ poem is and how to write one.  </a:t>
            </a:r>
            <a:endParaRPr lang="en-GB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ECF482-C1D4-46D0-8D79-AFCCBD917D7E}"/>
              </a:ext>
            </a:extLst>
          </p:cNvPr>
          <p:cNvSpPr txBox="1"/>
          <p:nvPr/>
        </p:nvSpPr>
        <p:spPr>
          <a:xfrm>
            <a:off x="7227278" y="3948947"/>
            <a:ext cx="4933896" cy="286232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000" b="1" u="sng" dirty="0">
                <a:latin typeface="Comic Sans MS" panose="030F0702030302020204" pitchFamily="66" charset="0"/>
              </a:rPr>
              <a:t>Main task…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See the next slide for an example on how to write your own Kennings Poem. Then complete the task…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1* - Create a kennings or acrostic poem  about an animal of your choice. 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2/3* - Create 2 kennings poems. Poem 1 – Animal of your choice. 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Poem 2 – Object of your choice.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1185E1-4AB0-431A-B696-E12013E72D7B}"/>
              </a:ext>
            </a:extLst>
          </p:cNvPr>
          <p:cNvSpPr/>
          <p:nvPr/>
        </p:nvSpPr>
        <p:spPr>
          <a:xfrm>
            <a:off x="156210" y="892718"/>
            <a:ext cx="6893572" cy="772107"/>
          </a:xfrm>
          <a:prstGeom prst="rect">
            <a:avLst/>
          </a:prstGeom>
          <a:solidFill>
            <a:srgbClr val="873F99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</a:rPr>
              <a:t>Kennings are like riddles.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</a:rPr>
              <a:t>They describe something without ever saying what it is.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B89221-8A2A-45CB-B3B4-88C18B2BFEBE}"/>
              </a:ext>
            </a:extLst>
          </p:cNvPr>
          <p:cNvSpPr/>
          <p:nvPr/>
        </p:nvSpPr>
        <p:spPr>
          <a:xfrm>
            <a:off x="156210" y="1742635"/>
            <a:ext cx="3342625" cy="4087258"/>
          </a:xfrm>
          <a:prstGeom prst="rect">
            <a:avLst/>
          </a:prstGeom>
          <a:solidFill>
            <a:srgbClr val="BCA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FE8AA1-A5F8-4EED-BCC9-1B52D02B6F9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550" y="4758433"/>
            <a:ext cx="1701111" cy="13665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9A8293-CDD6-45C6-A2CC-DAB9988D05A6}"/>
              </a:ext>
            </a:extLst>
          </p:cNvPr>
          <p:cNvSpPr txBox="1"/>
          <p:nvPr/>
        </p:nvSpPr>
        <p:spPr>
          <a:xfrm>
            <a:off x="275140" y="2100458"/>
            <a:ext cx="31245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dirty="0">
                <a:latin typeface="Comic Sans MS" panose="030F0702030302020204" pitchFamily="66" charset="0"/>
              </a:rPr>
              <a:t>A tail-wager</a:t>
            </a:r>
          </a:p>
          <a:p>
            <a:pPr algn="ctr"/>
            <a:endParaRPr lang="en-GB" altLang="en-US" dirty="0">
              <a:latin typeface="Comic Sans MS" panose="030F0702030302020204" pitchFamily="66" charset="0"/>
            </a:endParaRP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A face-licker</a:t>
            </a:r>
          </a:p>
          <a:p>
            <a:pPr algn="ctr"/>
            <a:endParaRPr lang="en-US" dirty="0">
              <a:latin typeface="Comic Sans MS" panose="030F0702030302020204" pitchFamily="66" charset="0"/>
            </a:endParaRP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A ball-catcher</a:t>
            </a:r>
          </a:p>
          <a:p>
            <a:pPr algn="ctr"/>
            <a:endParaRPr lang="en-US" dirty="0">
              <a:latin typeface="Comic Sans MS" panose="030F0702030302020204" pitchFamily="66" charset="0"/>
            </a:endParaRP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A house-guardian</a:t>
            </a:r>
          </a:p>
          <a:p>
            <a:pPr algn="ctr"/>
            <a:endParaRPr lang="en-US" dirty="0">
              <a:latin typeface="Comic Sans MS" panose="030F0702030302020204" pitchFamily="66" charset="0"/>
            </a:endParaRP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A furry-friend</a:t>
            </a:r>
          </a:p>
          <a:p>
            <a:pPr algn="ctr"/>
            <a:endParaRPr lang="en-US" dirty="0">
              <a:latin typeface="Comic Sans MS" panose="030F0702030302020204" pitchFamily="66" charset="0"/>
            </a:endParaRPr>
          </a:p>
          <a:p>
            <a:pPr algn="ctr"/>
            <a:r>
              <a:rPr lang="en-US" dirty="0">
                <a:highlight>
                  <a:srgbClr val="FFFF00"/>
                </a:highlight>
                <a:latin typeface="Comic Sans MS" panose="030F0702030302020204" pitchFamily="66" charset="0"/>
              </a:rPr>
              <a:t>A</a:t>
            </a:r>
            <a:r>
              <a:rPr lang="en-US" dirty="0">
                <a:latin typeface="Comic Sans MS" panose="030F0702030302020204" pitchFamily="66" charset="0"/>
              </a:rPr>
              <a:t> cat-chaser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F07FEB-D542-48F0-94A2-3ED8123FA0B5}"/>
              </a:ext>
            </a:extLst>
          </p:cNvPr>
          <p:cNvSpPr/>
          <p:nvPr/>
        </p:nvSpPr>
        <p:spPr>
          <a:xfrm>
            <a:off x="3707157" y="1749785"/>
            <a:ext cx="3342625" cy="4087258"/>
          </a:xfrm>
          <a:prstGeom prst="rect">
            <a:avLst/>
          </a:prstGeom>
          <a:solidFill>
            <a:srgbClr val="BCA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35DEBA-89CA-4B45-9B51-ED42044293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1274" y="3797569"/>
            <a:ext cx="1146849" cy="22459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41D344-9C88-497F-A6B2-54C2D081C220}"/>
              </a:ext>
            </a:extLst>
          </p:cNvPr>
          <p:cNvSpPr txBox="1"/>
          <p:nvPr/>
        </p:nvSpPr>
        <p:spPr>
          <a:xfrm>
            <a:off x="3858669" y="2100458"/>
            <a:ext cx="31245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dirty="0">
                <a:highlight>
                  <a:srgbClr val="FFFF00"/>
                </a:highlight>
                <a:latin typeface="Comic Sans MS" panose="030F0702030302020204" pitchFamily="66" charset="0"/>
              </a:rPr>
              <a:t>lip-licking</a:t>
            </a:r>
          </a:p>
          <a:p>
            <a:pPr algn="ctr"/>
            <a:endParaRPr lang="en-GB" altLang="en-US" dirty="0">
              <a:latin typeface="Comic Sans MS" panose="030F0702030302020204" pitchFamily="66" charset="0"/>
            </a:endParaRP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chin</a:t>
            </a:r>
            <a:r>
              <a:rPr lang="en-US" dirty="0">
                <a:highlight>
                  <a:srgbClr val="FFFF00"/>
                </a:highlight>
                <a:latin typeface="Comic Sans MS" panose="030F0702030302020204" pitchFamily="66" charset="0"/>
              </a:rPr>
              <a:t>-</a:t>
            </a:r>
            <a:r>
              <a:rPr lang="en-US" dirty="0">
                <a:latin typeface="Comic Sans MS" panose="030F0702030302020204" pitchFamily="66" charset="0"/>
              </a:rPr>
              <a:t>dripping</a:t>
            </a:r>
          </a:p>
          <a:p>
            <a:pPr algn="ctr"/>
            <a:endParaRPr lang="en-US" dirty="0">
              <a:latin typeface="Comic Sans MS" panose="030F0702030302020204" pitchFamily="66" charset="0"/>
            </a:endParaRP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sauce-swirling</a:t>
            </a:r>
          </a:p>
          <a:p>
            <a:pPr algn="ctr"/>
            <a:endParaRPr lang="en-US" dirty="0">
              <a:latin typeface="Comic Sans MS" panose="030F0702030302020204" pitchFamily="66" charset="0"/>
            </a:endParaRPr>
          </a:p>
          <a:p>
            <a:pPr algn="ctr"/>
            <a:r>
              <a:rPr lang="en-US" dirty="0">
                <a:highlight>
                  <a:srgbClr val="FFFF00"/>
                </a:highlight>
                <a:latin typeface="Comic Sans MS" panose="030F0702030302020204" pitchFamily="66" charset="0"/>
              </a:rPr>
              <a:t>cone-filling</a:t>
            </a:r>
          </a:p>
          <a:p>
            <a:pPr algn="ctr"/>
            <a:endParaRPr lang="en-US" dirty="0">
              <a:latin typeface="Comic Sans MS" panose="030F0702030302020204" pitchFamily="66" charset="0"/>
            </a:endParaRP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flake-holding</a:t>
            </a:r>
          </a:p>
          <a:p>
            <a:pPr algn="ctr"/>
            <a:endParaRPr lang="en-US" dirty="0">
              <a:latin typeface="Comic Sans MS" panose="030F0702030302020204" pitchFamily="66" charset="0"/>
            </a:endParaRP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tongue-freezing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041F-0C89-4AF3-A554-47BA5C319936}"/>
              </a:ext>
            </a:extLst>
          </p:cNvPr>
          <p:cNvSpPr txBox="1"/>
          <p:nvPr/>
        </p:nvSpPr>
        <p:spPr>
          <a:xfrm>
            <a:off x="9410188" y="495776"/>
            <a:ext cx="2610362" cy="923330"/>
          </a:xfrm>
          <a:prstGeom prst="rect">
            <a:avLst/>
          </a:prstGeom>
          <a:solidFill>
            <a:srgbClr val="873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Each line of the poem is made of a two-word phrase.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B7A8D2-9810-42B8-9439-A91968CD1A5C}"/>
              </a:ext>
            </a:extLst>
          </p:cNvPr>
          <p:cNvSpPr txBox="1"/>
          <p:nvPr/>
        </p:nvSpPr>
        <p:spPr>
          <a:xfrm>
            <a:off x="9425428" y="1550139"/>
            <a:ext cx="2610362" cy="646331"/>
          </a:xfrm>
          <a:prstGeom prst="rect">
            <a:avLst/>
          </a:prstGeom>
          <a:solidFill>
            <a:srgbClr val="873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The words are joined</a:t>
            </a:r>
            <a:b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by a hyphen.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16A72A-78E0-4D8A-BE17-58AA0D3002FE}"/>
              </a:ext>
            </a:extLst>
          </p:cNvPr>
          <p:cNvSpPr txBox="1"/>
          <p:nvPr/>
        </p:nvSpPr>
        <p:spPr>
          <a:xfrm>
            <a:off x="9443617" y="2331537"/>
            <a:ext cx="2610362" cy="1477328"/>
          </a:xfrm>
          <a:prstGeom prst="rect">
            <a:avLst/>
          </a:prstGeom>
          <a:solidFill>
            <a:srgbClr val="873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The phrases are usually made up of a noun + a verb (the verb usually ends in –</a:t>
            </a:r>
            <a:r>
              <a:rPr lang="en-US" dirty="0" err="1">
                <a:solidFill>
                  <a:schemeClr val="bg1"/>
                </a:solidFill>
                <a:latin typeface="Comic Sans MS" panose="030F0702030302020204" pitchFamily="66" charset="0"/>
              </a:rPr>
              <a:t>ing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 or -er).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94C68C6-CE6E-4ACB-BD51-A9F93DEBCED8}"/>
              </a:ext>
            </a:extLst>
          </p:cNvPr>
          <p:cNvCxnSpPr/>
          <p:nvPr/>
        </p:nvCxnSpPr>
        <p:spPr>
          <a:xfrm flipH="1">
            <a:off x="5577840" y="814908"/>
            <a:ext cx="3832348" cy="128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633F5D4-5FD4-49BF-B146-0F87F4C79DDE}"/>
              </a:ext>
            </a:extLst>
          </p:cNvPr>
          <p:cNvCxnSpPr>
            <a:cxnSpLocks/>
          </p:cNvCxnSpPr>
          <p:nvPr/>
        </p:nvCxnSpPr>
        <p:spPr>
          <a:xfrm flipH="1">
            <a:off x="5218006" y="1738238"/>
            <a:ext cx="4384936" cy="10085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87CD36C-E9DB-45CB-B233-ED49BB7B0D19}"/>
              </a:ext>
            </a:extLst>
          </p:cNvPr>
          <p:cNvCxnSpPr>
            <a:cxnSpLocks/>
          </p:cNvCxnSpPr>
          <p:nvPr/>
        </p:nvCxnSpPr>
        <p:spPr>
          <a:xfrm flipH="1">
            <a:off x="6054232" y="3000121"/>
            <a:ext cx="3608448" cy="8937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A708929-FA6B-4D48-9A6E-F62CC4697D32}"/>
              </a:ext>
            </a:extLst>
          </p:cNvPr>
          <p:cNvSpPr txBox="1"/>
          <p:nvPr/>
        </p:nvSpPr>
        <p:spPr>
          <a:xfrm>
            <a:off x="277955" y="6043523"/>
            <a:ext cx="2610362" cy="646331"/>
          </a:xfrm>
          <a:prstGeom prst="rect">
            <a:avLst/>
          </a:prstGeom>
          <a:solidFill>
            <a:srgbClr val="873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Some Kennings start every line with A.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BA26D13-899F-4B53-96DB-61CB6832C29C}"/>
              </a:ext>
            </a:extLst>
          </p:cNvPr>
          <p:cNvCxnSpPr>
            <a:cxnSpLocks/>
          </p:cNvCxnSpPr>
          <p:nvPr/>
        </p:nvCxnSpPr>
        <p:spPr>
          <a:xfrm flipH="1" flipV="1">
            <a:off x="1187206" y="5239779"/>
            <a:ext cx="277119" cy="8717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03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7" grpId="0" animBg="1"/>
      <p:bldP spid="18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C085B7-6F9D-45AF-8973-C8D442726ED3}"/>
              </a:ext>
            </a:extLst>
          </p:cNvPr>
          <p:cNvSpPr/>
          <p:nvPr/>
        </p:nvSpPr>
        <p:spPr>
          <a:xfrm>
            <a:off x="2371090" y="161198"/>
            <a:ext cx="7632700" cy="495108"/>
          </a:xfrm>
          <a:prstGeom prst="rect">
            <a:avLst/>
          </a:prstGeom>
          <a:solidFill>
            <a:srgbClr val="873F99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</a:rPr>
              <a:t>How can we write a kenning?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068F18-4F52-46F0-8BED-A6448B1C46F5}"/>
              </a:ext>
            </a:extLst>
          </p:cNvPr>
          <p:cNvSpPr/>
          <p:nvPr/>
        </p:nvSpPr>
        <p:spPr>
          <a:xfrm>
            <a:off x="141381" y="866254"/>
            <a:ext cx="4752784" cy="1049106"/>
          </a:xfrm>
          <a:prstGeom prst="rect">
            <a:avLst/>
          </a:prstGeom>
          <a:solidFill>
            <a:srgbClr val="BCA4C3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First, we need to choose a theme. </a:t>
            </a:r>
            <a:br>
              <a:rPr lang="en-GB" dirty="0">
                <a:latin typeface="Comic Sans MS" panose="030F0702030302020204" pitchFamily="66" charset="0"/>
              </a:rPr>
            </a:br>
            <a:r>
              <a:rPr lang="en-GB" dirty="0">
                <a:latin typeface="Comic Sans MS" panose="030F0702030302020204" pitchFamily="66" charset="0"/>
              </a:rPr>
              <a:t>It could be animals, an object or even a location (</a:t>
            </a:r>
            <a:r>
              <a:rPr lang="en-GB" dirty="0" err="1">
                <a:latin typeface="Comic Sans MS" panose="030F0702030302020204" pitchFamily="66" charset="0"/>
              </a:rPr>
              <a:t>e.g</a:t>
            </a:r>
            <a:r>
              <a:rPr lang="en-GB" dirty="0">
                <a:latin typeface="Comic Sans MS" panose="030F0702030302020204" pitchFamily="66" charset="0"/>
              </a:rPr>
              <a:t> the beach).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748497-1EE3-4030-B230-46D9BEE3D70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5906" y="1902585"/>
            <a:ext cx="1120898" cy="10491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83BEFE-F39C-4573-8BC3-E6650C5A432D}"/>
              </a:ext>
            </a:extLst>
          </p:cNvPr>
          <p:cNvSpPr/>
          <p:nvPr/>
        </p:nvSpPr>
        <p:spPr>
          <a:xfrm>
            <a:off x="834736" y="2071862"/>
            <a:ext cx="1084167" cy="710552"/>
          </a:xfrm>
          <a:prstGeom prst="rect">
            <a:avLst/>
          </a:prstGeom>
          <a:solidFill>
            <a:srgbClr val="873F99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cat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CD50B6-97AB-4FA2-9430-1FAC4D44349F}"/>
              </a:ext>
            </a:extLst>
          </p:cNvPr>
          <p:cNvSpPr/>
          <p:nvPr/>
        </p:nvSpPr>
        <p:spPr>
          <a:xfrm>
            <a:off x="448857" y="2978007"/>
            <a:ext cx="4137831" cy="1049106"/>
          </a:xfrm>
          <a:prstGeom prst="rect">
            <a:avLst/>
          </a:prstGeom>
          <a:solidFill>
            <a:srgbClr val="BCA4C3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Then, we brainstorm lots of words or phrases associated with that theme…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7A23D64-E941-4DE3-9C0A-B42C541B2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857" y="4043150"/>
            <a:ext cx="7717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omic Sans MS" panose="030F0702030302020204" pitchFamily="66" charset="0"/>
                <a:cs typeface="Arial" panose="020B0604020202020204" pitchFamily="34" charset="0"/>
              </a:rPr>
              <a:t>mice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CDCA04A-78FD-42F4-8DF8-9E29490D5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5339" y="5948590"/>
            <a:ext cx="8756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omic Sans MS" panose="030F0702030302020204" pitchFamily="66" charset="0"/>
                <a:cs typeface="Arial" panose="020B0604020202020204" pitchFamily="34" charset="0"/>
              </a:rPr>
              <a:t>nuzzle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A21DEA9-74ED-4959-B5C6-99E02ACCA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6355" y="5421506"/>
            <a:ext cx="780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omic Sans MS" panose="030F0702030302020204" pitchFamily="66" charset="0"/>
                <a:cs typeface="Arial" panose="020B0604020202020204" pitchFamily="34" charset="0"/>
              </a:rPr>
              <a:t>purr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8FE3B1CC-591B-48AA-A9E5-6971758CB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5534" y="4115208"/>
            <a:ext cx="8652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omic Sans MS" panose="030F0702030302020204" pitchFamily="66" charset="0"/>
                <a:cs typeface="Arial" panose="020B0604020202020204" pitchFamily="34" charset="0"/>
              </a:rPr>
              <a:t>stalk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B5135B2E-73FF-4A59-AF0F-1CB3DDC73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7506" y="4084892"/>
            <a:ext cx="14016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omic Sans MS" panose="030F0702030302020204" pitchFamily="66" charset="0"/>
                <a:cs typeface="Arial" panose="020B0604020202020204" pitchFamily="34" charset="0"/>
              </a:rPr>
              <a:t>sleeps a lot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85BB219E-3AEE-47D5-B3F4-6ADA58F15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840" y="5456054"/>
            <a:ext cx="6118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omic Sans MS" panose="030F0702030302020204" pitchFamily="66" charset="0"/>
                <a:cs typeface="Arial" panose="020B0604020202020204" pitchFamily="34" charset="0"/>
              </a:rPr>
              <a:t>fur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C5402018-7979-4AED-83F3-C1C8FBEE7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845" y="5948590"/>
            <a:ext cx="10443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omic Sans MS" panose="030F0702030302020204" pitchFamily="66" charset="0"/>
                <a:cs typeface="Arial" panose="020B0604020202020204" pitchFamily="34" charset="0"/>
              </a:rPr>
              <a:t>scratch</a:t>
            </a: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A6AFE221-63FA-46D1-9D90-5F0085FEB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802" y="4580948"/>
            <a:ext cx="14500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omic Sans MS" panose="030F0702030302020204" pitchFamily="66" charset="0"/>
                <a:cs typeface="Arial" panose="020B0604020202020204" pitchFamily="34" charset="0"/>
              </a:rPr>
              <a:t>rubs ankles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DD08FDAF-A7E8-4BAC-9142-6D1BAA7B7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0784" y="4709756"/>
            <a:ext cx="11039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omic Sans MS" panose="030F0702030302020204" pitchFamily="66" charset="0"/>
                <a:cs typeface="Arial" panose="020B0604020202020204" pitchFamily="34" charset="0"/>
              </a:rPr>
              <a:t>hunter</a:t>
            </a: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AAC4418B-8D0B-409E-9B6E-310F74083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200" y="5443456"/>
            <a:ext cx="16419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omic Sans MS" panose="030F0702030302020204" pitchFamily="66" charset="0"/>
                <a:cs typeface="Arial" panose="020B0604020202020204" pitchFamily="34" charset="0"/>
              </a:rPr>
              <a:t>hates dogs</a:t>
            </a: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5691D9CB-E049-4378-82A9-10D3F72EF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7090" y="6462972"/>
            <a:ext cx="8756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omic Sans MS" panose="030F0702030302020204" pitchFamily="66" charset="0"/>
                <a:cs typeface="Arial" panose="020B0604020202020204" pitchFamily="34" charset="0"/>
              </a:rPr>
              <a:t>night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B1A50F-A9D3-4B9C-9A8A-51B4F9B13D78}"/>
              </a:ext>
            </a:extLst>
          </p:cNvPr>
          <p:cNvSpPr/>
          <p:nvPr/>
        </p:nvSpPr>
        <p:spPr>
          <a:xfrm>
            <a:off x="5658679" y="866254"/>
            <a:ext cx="6297122" cy="1603104"/>
          </a:xfrm>
          <a:prstGeom prst="rect">
            <a:avLst/>
          </a:prstGeom>
          <a:solidFill>
            <a:srgbClr val="BCA4C3"/>
          </a:solidFill>
        </p:spPr>
        <p:txBody>
          <a:bodyPr wrap="square" lIns="108000" tIns="108000" rIns="108000" bIns="108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dirty="0">
                <a:latin typeface="Comic Sans MS" panose="030F0702030302020204" pitchFamily="66" charset="0"/>
              </a:rPr>
              <a:t>To start creating your kenning, try and make a noun + noun phrase or</a:t>
            </a:r>
            <a:br>
              <a:rPr lang="en-GB" altLang="en-US" dirty="0">
                <a:latin typeface="Comic Sans MS" panose="030F0702030302020204" pitchFamily="66" charset="0"/>
              </a:rPr>
            </a:br>
            <a:r>
              <a:rPr lang="en-GB" altLang="en-US" dirty="0">
                <a:latin typeface="Comic Sans MS" panose="030F0702030302020204" pitchFamily="66" charset="0"/>
              </a:rPr>
              <a:t>a noun + verb phrase using your words.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latin typeface="Comic Sans MS" panose="030F0702030302020204" pitchFamily="66" charset="0"/>
              </a:rPr>
              <a:t>Finally, put them together in your two-word phrases.</a:t>
            </a:r>
          </a:p>
          <a:p>
            <a:pPr algn="ctr">
              <a:spcBef>
                <a:spcPct val="0"/>
              </a:spcBef>
            </a:pPr>
            <a:r>
              <a:rPr lang="en-GB" altLang="en-US" dirty="0">
                <a:latin typeface="Comic Sans MS" panose="030F0702030302020204" pitchFamily="66" charset="0"/>
              </a:rPr>
              <a:t>Don’t forget the hyphens!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2515F6-033B-474F-8BB1-7AD193E75379}"/>
              </a:ext>
            </a:extLst>
          </p:cNvPr>
          <p:cNvSpPr txBox="1"/>
          <p:nvPr/>
        </p:nvSpPr>
        <p:spPr>
          <a:xfrm>
            <a:off x="5840560" y="2666448"/>
            <a:ext cx="37098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800" dirty="0">
                <a:latin typeface="Comic Sans MS" panose="030F0702030302020204" pitchFamily="66" charset="0"/>
              </a:rPr>
              <a:t>mouse-hunter</a:t>
            </a:r>
          </a:p>
          <a:p>
            <a:pPr algn="ctr"/>
            <a:r>
              <a:rPr lang="en-GB" altLang="en-US" sz="2800" dirty="0">
                <a:latin typeface="Comic Sans MS" panose="030F0702030302020204" pitchFamily="66" charset="0"/>
              </a:rPr>
              <a:t>milk-drinker</a:t>
            </a:r>
          </a:p>
          <a:p>
            <a:pPr algn="ctr"/>
            <a:r>
              <a:rPr lang="en-GB" altLang="en-US" sz="2800" dirty="0">
                <a:latin typeface="Comic Sans MS" panose="030F0702030302020204" pitchFamily="66" charset="0"/>
              </a:rPr>
              <a:t>night-stalker</a:t>
            </a:r>
          </a:p>
          <a:p>
            <a:pPr algn="ctr"/>
            <a:r>
              <a:rPr lang="en-GB" altLang="en-US" sz="2800" dirty="0">
                <a:latin typeface="Comic Sans MS" panose="030F0702030302020204" pitchFamily="66" charset="0"/>
              </a:rPr>
              <a:t>fur-licker</a:t>
            </a:r>
          </a:p>
          <a:p>
            <a:pPr algn="ctr"/>
            <a:r>
              <a:rPr lang="en-GB" altLang="en-US" sz="2800" dirty="0">
                <a:latin typeface="Comic Sans MS" panose="030F0702030302020204" pitchFamily="66" charset="0"/>
              </a:rPr>
              <a:t>ankle-rubber</a:t>
            </a:r>
          </a:p>
          <a:p>
            <a:pPr algn="ctr"/>
            <a:r>
              <a:rPr lang="en-GB" altLang="en-US" sz="2800" dirty="0">
                <a:latin typeface="Comic Sans MS" panose="030F0702030302020204" pitchFamily="66" charset="0"/>
              </a:rPr>
              <a:t>dog-hater</a:t>
            </a:r>
          </a:p>
          <a:p>
            <a:pPr algn="ctr"/>
            <a:r>
              <a:rPr lang="en-GB" altLang="en-US" sz="2800" dirty="0">
                <a:latin typeface="Comic Sans MS" panose="030F0702030302020204" pitchFamily="66" charset="0"/>
              </a:rPr>
              <a:t>nose-</a:t>
            </a:r>
            <a:r>
              <a:rPr lang="en-GB" altLang="en-US" sz="2800" dirty="0" err="1">
                <a:latin typeface="Comic Sans MS" panose="030F0702030302020204" pitchFamily="66" charset="0"/>
              </a:rPr>
              <a:t>nuzzler</a:t>
            </a:r>
            <a:endParaRPr lang="en-GB" altLang="en-US" sz="2800" dirty="0">
              <a:latin typeface="Comic Sans MS" panose="030F0702030302020204" pitchFamily="66" charset="0"/>
            </a:endParaRPr>
          </a:p>
          <a:p>
            <a:pPr algn="ctr"/>
            <a:r>
              <a:rPr lang="en-GB" altLang="en-US" sz="2800" dirty="0">
                <a:latin typeface="Comic Sans MS" panose="030F0702030302020204" pitchFamily="66" charset="0"/>
              </a:rPr>
              <a:t>ear-scratcher</a:t>
            </a:r>
          </a:p>
          <a:p>
            <a:pPr algn="ctr"/>
            <a:r>
              <a:rPr lang="en-GB" altLang="en-US" sz="2800" dirty="0">
                <a:latin typeface="Comic Sans MS" panose="030F0702030302020204" pitchFamily="66" charset="0"/>
              </a:rPr>
              <a:t>loud-</a:t>
            </a:r>
            <a:r>
              <a:rPr lang="en-GB" altLang="en-US" sz="2800" dirty="0" err="1">
                <a:latin typeface="Comic Sans MS" panose="030F0702030302020204" pitchFamily="66" charset="0"/>
              </a:rPr>
              <a:t>purrer</a:t>
            </a:r>
            <a:endParaRPr lang="en-GB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E5D97CE-0C8F-4E57-91B7-84C99AA879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109" y="3651752"/>
            <a:ext cx="709982" cy="12356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4284253-FEDE-42D2-B065-394D7A7DEBF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99" y="2627795"/>
            <a:ext cx="1860259" cy="8839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6F74B67-77D9-4B21-BA56-1197F6DFE3B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216" y="4650810"/>
            <a:ext cx="1690824" cy="22071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1C4B2E-7282-459D-B6B9-A8324196187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632" y="2565984"/>
            <a:ext cx="1402024" cy="220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6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580F4C-EDED-4E6F-9EC4-DBE41F933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1" y="0"/>
            <a:ext cx="6085840" cy="4084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CFDF88-0878-4FE1-BA43-42BE46284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0"/>
            <a:ext cx="6096000" cy="408432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874AAB9-430F-4210-9D34-894FA87AA9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440640"/>
              </p:ext>
            </p:extLst>
          </p:nvPr>
        </p:nvGraphicFramePr>
        <p:xfrm>
          <a:off x="274320" y="4590574"/>
          <a:ext cx="3759200" cy="152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59200">
                  <a:extLst>
                    <a:ext uri="{9D8B030D-6E8A-4147-A177-3AD203B41FA5}">
                      <a16:colId xmlns:a16="http://schemas.microsoft.com/office/drawing/2014/main" val="3833146111"/>
                    </a:ext>
                  </a:extLst>
                </a:gridCol>
              </a:tblGrid>
              <a:tr h="147494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highlight>
                            <a:srgbClr val="FFCCFF"/>
                          </a:highlight>
                          <a:latin typeface="Comic Sans MS" panose="030F0702030302020204" pitchFamily="66" charset="0"/>
                        </a:rPr>
                        <a:t>Night</a:t>
                      </a:r>
                      <a:r>
                        <a:rPr lang="en-GB" sz="200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2000" dirty="0">
                          <a:effectLst/>
                          <a:highlight>
                            <a:srgbClr val="CCCCFF"/>
                          </a:highlight>
                          <a:latin typeface="Comic Sans MS" panose="030F0702030302020204" pitchFamily="66" charset="0"/>
                        </a:rPr>
                        <a:t>flyer</a:t>
                      </a:r>
                      <a:r>
                        <a:rPr lang="en-GB" sz="2000" dirty="0">
                          <a:effectLst/>
                          <a:latin typeface="Comic Sans MS" panose="030F0702030302020204" pitchFamily="66" charset="0"/>
                        </a:rPr>
                        <a:t>,</a:t>
                      </a:r>
                      <a:br>
                        <a:rPr lang="en-GB" sz="2000" dirty="0">
                          <a:effectLst/>
                          <a:latin typeface="Comic Sans MS" panose="030F0702030302020204" pitchFamily="66" charset="0"/>
                        </a:rPr>
                      </a:br>
                      <a:r>
                        <a:rPr lang="en-GB" sz="2000" dirty="0">
                          <a:effectLst/>
                          <a:highlight>
                            <a:srgbClr val="FFCCFF"/>
                          </a:highlight>
                          <a:latin typeface="Comic Sans MS" panose="030F0702030302020204" pitchFamily="66" charset="0"/>
                        </a:rPr>
                        <a:t>Mouse</a:t>
                      </a:r>
                      <a:r>
                        <a:rPr lang="en-GB" sz="200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2000" dirty="0">
                          <a:effectLst/>
                          <a:highlight>
                            <a:srgbClr val="CCCCFF"/>
                          </a:highlight>
                          <a:latin typeface="Comic Sans MS" panose="030F0702030302020204" pitchFamily="66" charset="0"/>
                        </a:rPr>
                        <a:t>eater</a:t>
                      </a:r>
                      <a:r>
                        <a:rPr lang="en-GB" sz="2000" dirty="0">
                          <a:effectLst/>
                          <a:latin typeface="Comic Sans MS" panose="030F0702030302020204" pitchFamily="66" charset="0"/>
                        </a:rPr>
                        <a:t>,</a:t>
                      </a:r>
                      <a:br>
                        <a:rPr lang="en-GB" sz="2000" dirty="0">
                          <a:effectLst/>
                          <a:latin typeface="Comic Sans MS" panose="030F0702030302020204" pitchFamily="66" charset="0"/>
                        </a:rPr>
                      </a:br>
                      <a:r>
                        <a:rPr lang="en-GB" sz="2000" dirty="0">
                          <a:effectLst/>
                          <a:highlight>
                            <a:srgbClr val="FFCCFF"/>
                          </a:highlight>
                          <a:latin typeface="Comic Sans MS" panose="030F0702030302020204" pitchFamily="66" charset="0"/>
                        </a:rPr>
                        <a:t>Silent</a:t>
                      </a:r>
                      <a:r>
                        <a:rPr lang="en-GB" sz="200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highlight>
                            <a:srgbClr val="CCCCFF"/>
                          </a:highlight>
                          <a:latin typeface="Comic Sans MS" panose="030F0702030302020204" pitchFamily="66" charset="0"/>
                        </a:rPr>
                        <a:t>swooper</a:t>
                      </a:r>
                      <a:r>
                        <a:rPr lang="en-GB" sz="2000" dirty="0">
                          <a:effectLst/>
                          <a:latin typeface="Comic Sans MS" panose="030F0702030302020204" pitchFamily="66" charset="0"/>
                        </a:rPr>
                        <a:t>,</a:t>
                      </a:r>
                      <a:br>
                        <a:rPr lang="en-GB" sz="2000" dirty="0">
                          <a:effectLst/>
                          <a:latin typeface="Comic Sans MS" panose="030F0702030302020204" pitchFamily="66" charset="0"/>
                        </a:rPr>
                      </a:br>
                      <a:r>
                        <a:rPr lang="en-GB" sz="2000" dirty="0">
                          <a:effectLst/>
                          <a:highlight>
                            <a:srgbClr val="FFCCFF"/>
                          </a:highlight>
                          <a:latin typeface="Comic Sans MS" panose="030F0702030302020204" pitchFamily="66" charset="0"/>
                        </a:rPr>
                        <a:t>Head</a:t>
                      </a:r>
                      <a:r>
                        <a:rPr lang="en-GB" sz="200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2000" dirty="0">
                          <a:effectLst/>
                          <a:highlight>
                            <a:srgbClr val="CCCCFF"/>
                          </a:highlight>
                          <a:latin typeface="Comic Sans MS" panose="030F0702030302020204" pitchFamily="66" charset="0"/>
                        </a:rPr>
                        <a:t>twister</a:t>
                      </a:r>
                      <a:r>
                        <a:rPr lang="en-GB" sz="2000" dirty="0">
                          <a:effectLst/>
                          <a:latin typeface="Comic Sans MS" panose="030F0702030302020204" pitchFamily="66" charset="0"/>
                        </a:rPr>
                        <a:t>,</a:t>
                      </a:r>
                      <a:br>
                        <a:rPr lang="en-GB" sz="2000" dirty="0">
                          <a:effectLst/>
                          <a:latin typeface="Comic Sans MS" panose="030F0702030302020204" pitchFamily="66" charset="0"/>
                        </a:rPr>
                      </a:br>
                      <a:r>
                        <a:rPr lang="en-GB" sz="2000" dirty="0">
                          <a:effectLst/>
                          <a:highlight>
                            <a:srgbClr val="FFCCFF"/>
                          </a:highlight>
                          <a:latin typeface="Comic Sans MS" panose="030F0702030302020204" pitchFamily="66" charset="0"/>
                        </a:rPr>
                        <a:t>Taloned</a:t>
                      </a:r>
                      <a:r>
                        <a:rPr lang="en-GB" sz="200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2000" dirty="0">
                          <a:effectLst/>
                          <a:highlight>
                            <a:srgbClr val="CCCCFF"/>
                          </a:highlight>
                          <a:latin typeface="Comic Sans MS" panose="030F0702030302020204" pitchFamily="66" charset="0"/>
                        </a:rPr>
                        <a:t>taker</a:t>
                      </a:r>
                      <a:endParaRPr lang="en-GB" sz="4000" dirty="0">
                        <a:effectLst/>
                        <a:highlight>
                          <a:srgbClr val="CCCCFF"/>
                        </a:highlight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52989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EB6C2A8-E7F2-4F39-9683-A8044FCF1635}"/>
              </a:ext>
            </a:extLst>
          </p:cNvPr>
          <p:cNvSpPr txBox="1"/>
          <p:nvPr/>
        </p:nvSpPr>
        <p:spPr>
          <a:xfrm>
            <a:off x="4775199" y="4890909"/>
            <a:ext cx="215392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CCFF"/>
                </a:highlight>
                <a:latin typeface="Comic Sans MS" panose="030F0702030302020204" pitchFamily="66" charset="0"/>
              </a:rPr>
              <a:t>Night = NOUN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highlight>
                  <a:srgbClr val="CCCCFF"/>
                </a:highlight>
                <a:latin typeface="Comic Sans MS" panose="030F0702030302020204" pitchFamily="66" charset="0"/>
              </a:rPr>
              <a:t>Flyer = VERB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C5AD9F-B059-4CEE-A766-EB44CF6EB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482" y="4378960"/>
            <a:ext cx="3309695" cy="218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60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00810A-5758-4460-A300-891F4A2F72E1}"/>
              </a:ext>
            </a:extLst>
          </p:cNvPr>
          <p:cNvSpPr txBox="1"/>
          <p:nvPr/>
        </p:nvSpPr>
        <p:spPr>
          <a:xfrm>
            <a:off x="0" y="173671"/>
            <a:ext cx="119538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Maths: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Objective: To identify what quadrilaterals are.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rId2"/>
              </a:rPr>
              <a:t>Quadrilaterals</a:t>
            </a:r>
            <a:endParaRPr kumimoji="0" lang="en-GB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5F122C-D3B9-4BA8-9BD4-0E21E45C9E85}"/>
              </a:ext>
            </a:extLst>
          </p:cNvPr>
          <p:cNvSpPr txBox="1"/>
          <p:nvPr/>
        </p:nvSpPr>
        <p:spPr>
          <a:xfrm>
            <a:off x="-9239" y="1927997"/>
            <a:ext cx="612370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Click on the link above to learn about what different quadrilaterals exist.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1* - Explore what quadrilaterals are and try and draw  as many different quadrilaterals as you can.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2*/3* - Today you will be focusing on quadrilaterals. Label as many different quadrilaterals as you can and have a go at answering the questions and solving the problems focusing on quadrilaterals. What properties do they have?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Extension: Draw the Venn diagram and sort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Quadrilaterals accurately into the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venn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diagram.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 the statement true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or false?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8804" y="93492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41265" y="282380"/>
            <a:ext cx="51554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Today you will be learning all about what quadrilaterals 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Think about: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How many sides does it have?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Is it a 2-D or 3-D shape?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How many angles does it have?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693" y="2036706"/>
            <a:ext cx="5964959" cy="453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84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250" y="233280"/>
            <a:ext cx="1845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 STAR TASK!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95" y="602611"/>
            <a:ext cx="5981700" cy="61768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040" y="139411"/>
            <a:ext cx="5477578" cy="652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22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17CBEA-B301-4B12-B730-0B18E049932A}"/>
              </a:ext>
            </a:extLst>
          </p:cNvPr>
          <p:cNvSpPr txBox="1"/>
          <p:nvPr/>
        </p:nvSpPr>
        <p:spPr>
          <a:xfrm>
            <a:off x="66675" y="85724"/>
            <a:ext cx="224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2/3 STAR TASK!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36" y="455056"/>
            <a:ext cx="11521066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14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39" y="82550"/>
            <a:ext cx="11742161" cy="677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29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675" y="177862"/>
            <a:ext cx="1922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Extension Task!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914" y="4641961"/>
            <a:ext cx="1219291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CCW Joined 1a" panose="03050602040000000000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Please explore this statement by drawing the Venn diagram. Explore the statement by drawing as many quadrilaterals 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You can and sorting them accurately into the Venn diagram.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XCCW Joined 1a" panose="03050602040000000000" pitchFamily="66" charset="0"/>
                <a:ea typeface="+mn-ea"/>
                <a:cs typeface="+mn-cs"/>
              </a:rPr>
              <a:t>Is it true or false?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474" y="547194"/>
            <a:ext cx="8672944" cy="431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56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</TotalTime>
  <Words>860</Words>
  <Application>Microsoft Office PowerPoint</Application>
  <PresentationFormat>Widescreen</PresentationFormat>
  <Paragraphs>130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XCCW Joined 1a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Eloise</dc:creator>
  <cp:lastModifiedBy>Jones, Eloise</cp:lastModifiedBy>
  <cp:revision>67</cp:revision>
  <dcterms:created xsi:type="dcterms:W3CDTF">2020-11-07T10:51:03Z</dcterms:created>
  <dcterms:modified xsi:type="dcterms:W3CDTF">2021-01-20T17:42:00Z</dcterms:modified>
</cp:coreProperties>
</file>