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80" r:id="rId5"/>
    <p:sldId id="258" r:id="rId6"/>
    <p:sldId id="291" r:id="rId7"/>
    <p:sldId id="292" r:id="rId8"/>
    <p:sldId id="294" r:id="rId9"/>
    <p:sldId id="259" r:id="rId10"/>
    <p:sldId id="278" r:id="rId11"/>
    <p:sldId id="260" r:id="rId12"/>
    <p:sldId id="276"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CCFF"/>
    <a:srgbClr val="CCFFCC"/>
    <a:srgbClr val="FFFFCC"/>
    <a:srgbClr val="CC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3" d="100"/>
          <a:sy n="63" d="100"/>
        </p:scale>
        <p:origin x="6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11/01/2021</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11/01/2021</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11/01/2021</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11/01/2021</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11/01/2021</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11/01/2021</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11/01/2021</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11/01/2021</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11/01/2021</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11/01/2021</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11/01/2021</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11/01/2021</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4@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gods-and-goddesses.com/norse/thor/" TargetMode="External"/><Relationship Id="rId4" Type="http://schemas.openxmlformats.org/officeDocument/2006/relationships/hyperlink" Target="https://www.gods-and-goddesses.com/norse/lok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9RTM418qfdI"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bc.co.uk/bitesize/topics/zwwp8mn/articles/z3nfw6f"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1DF8-5B7B-4FB5-B512-3825EA850B61}"/>
              </a:ext>
            </a:extLst>
          </p:cNvPr>
          <p:cNvSpPr txBox="1"/>
          <p:nvPr/>
        </p:nvSpPr>
        <p:spPr>
          <a:xfrm>
            <a:off x="419100" y="476250"/>
            <a:ext cx="11125200" cy="6124754"/>
          </a:xfrm>
          <a:prstGeom prst="rect">
            <a:avLst/>
          </a:prstGeom>
          <a:noFill/>
        </p:spPr>
        <p:txBody>
          <a:bodyPr wrap="square" rtlCol="0">
            <a:spAutoFit/>
          </a:bodyPr>
          <a:lstStyle/>
          <a:p>
            <a:pPr algn="ctr"/>
            <a:r>
              <a:rPr lang="en-GB" b="1" u="sng" dirty="0">
                <a:latin typeface="Comic Sans MS" panose="030F0702030302020204" pitchFamily="66" charset="0"/>
              </a:rPr>
              <a:t>Remote Learning Plan! </a:t>
            </a:r>
          </a:p>
          <a:p>
            <a:endParaRPr lang="en-GB" dirty="0">
              <a:latin typeface="Comic Sans MS" panose="030F0702030302020204" pitchFamily="66" charset="0"/>
            </a:endParaRPr>
          </a:p>
          <a:p>
            <a:r>
              <a:rPr lang="en-GB" dirty="0">
                <a:latin typeface="Comic Sans MS" panose="030F0702030302020204" pitchFamily="66" charset="0"/>
              </a:rPr>
              <a:t>Hello Year 4! </a:t>
            </a:r>
          </a:p>
          <a:p>
            <a:endParaRPr lang="en-GB" dirty="0">
              <a:latin typeface="Comic Sans MS" panose="030F0702030302020204" pitchFamily="66" charset="0"/>
            </a:endParaRPr>
          </a:p>
          <a:p>
            <a:r>
              <a:rPr lang="en-GB" dirty="0">
                <a:latin typeface="Comic Sans MS" panose="030F0702030302020204" pitchFamily="66" charset="0"/>
              </a:rPr>
              <a:t>During the next few weeks, we will be providing the children with remote learning on a daily basis. The work will be available on the website the day before e.g. Monday’s work will be online Sunday.</a:t>
            </a:r>
          </a:p>
          <a:p>
            <a:r>
              <a:rPr lang="en-GB" dirty="0">
                <a:latin typeface="Comic Sans MS" panose="030F0702030302020204" pitchFamily="66" charset="0"/>
              </a:rPr>
              <a:t>Everyday the remote learning will consist of: </a:t>
            </a:r>
          </a:p>
          <a:p>
            <a:pPr marL="342900" indent="-342900">
              <a:buAutoNum type="arabicPeriod"/>
            </a:pPr>
            <a:r>
              <a:rPr lang="en-GB" dirty="0">
                <a:latin typeface="Comic Sans MS" panose="030F0702030302020204" pitchFamily="66" charset="0"/>
              </a:rPr>
              <a:t>English Lesson </a:t>
            </a:r>
          </a:p>
          <a:p>
            <a:pPr marL="342900" indent="-342900">
              <a:buAutoNum type="arabicPeriod"/>
            </a:pPr>
            <a:r>
              <a:rPr lang="en-GB" dirty="0">
                <a:latin typeface="Comic Sans MS" panose="030F0702030302020204" pitchFamily="66" charset="0"/>
              </a:rPr>
              <a:t>Maths Lesson </a:t>
            </a:r>
          </a:p>
          <a:p>
            <a:pPr marL="342900" indent="-342900">
              <a:buAutoNum type="arabicPeriod"/>
            </a:pPr>
            <a:r>
              <a:rPr lang="en-GB" dirty="0">
                <a:latin typeface="Comic Sans MS" panose="030F0702030302020204" pitchFamily="66" charset="0"/>
              </a:rPr>
              <a:t>Reading Lesson </a:t>
            </a:r>
          </a:p>
          <a:p>
            <a:pPr marL="342900" indent="-342900">
              <a:buAutoNum type="arabicPeriod"/>
            </a:pPr>
            <a:r>
              <a:rPr lang="en-GB" dirty="0">
                <a:latin typeface="Comic Sans MS" panose="030F0702030302020204" pitchFamily="66" charset="0"/>
              </a:rPr>
              <a:t>One other curriculum lesson (PSHE, Art etc)</a:t>
            </a:r>
          </a:p>
          <a:p>
            <a:pPr marL="342900" indent="-342900">
              <a:buAutoNum type="arabicPeriod"/>
            </a:pPr>
            <a:endParaRPr lang="en-GB" dirty="0">
              <a:latin typeface="Comic Sans MS" panose="030F0702030302020204" pitchFamily="66" charset="0"/>
            </a:endParaRPr>
          </a:p>
          <a:p>
            <a:pPr algn="ctr"/>
            <a:r>
              <a:rPr lang="en-GB" dirty="0">
                <a:latin typeface="Comic Sans MS" panose="030F0702030302020204" pitchFamily="66" charset="0"/>
              </a:rPr>
              <a:t>We will be available during the hours of 9am-4pm so please feel free to contact us on our new e-mail </a:t>
            </a:r>
            <a:r>
              <a:rPr lang="en-GB" sz="3200" dirty="0">
                <a:solidFill>
                  <a:srgbClr val="FF0000"/>
                </a:solidFill>
                <a:latin typeface="Comic Sans MS" panose="030F0702030302020204" pitchFamily="66" charset="0"/>
                <a:hlinkClick r:id="rId2">
                  <a:extLst>
                    <a:ext uri="{A12FA001-AC4F-418D-AE19-62706E023703}">
                      <ahyp:hlinkClr xmlns:ahyp="http://schemas.microsoft.com/office/drawing/2018/hyperlinkcolor" val="tx"/>
                    </a:ext>
                  </a:extLst>
                </a:hlinkClick>
              </a:rPr>
              <a:t>njs.year4@taw.org.uk</a:t>
            </a:r>
            <a:r>
              <a:rPr lang="en-GB" sz="3200" dirty="0">
                <a:solidFill>
                  <a:srgbClr val="FF0000"/>
                </a:solidFill>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Some of the work provided will be split into the star levels that the children use everyday in class (1,2 3). </a:t>
            </a:r>
          </a:p>
          <a:p>
            <a:endParaRPr lang="en-GB" dirty="0">
              <a:latin typeface="Comic Sans MS" panose="030F0702030302020204" pitchFamily="66" charset="0"/>
            </a:endParaRPr>
          </a:p>
          <a:p>
            <a:r>
              <a:rPr lang="en-GB" dirty="0">
                <a:latin typeface="Comic Sans MS" panose="030F0702030302020204" pitchFamily="66" charset="0"/>
              </a:rPr>
              <a:t>Stay safe everyone! </a:t>
            </a:r>
          </a:p>
          <a:p>
            <a:endParaRPr lang="en-GB" dirty="0">
              <a:latin typeface="Comic Sans MS" panose="030F0702030302020204" pitchFamily="66" charset="0"/>
            </a:endParaRPr>
          </a:p>
          <a:p>
            <a:r>
              <a:rPr lang="en-GB" dirty="0">
                <a:latin typeface="Comic Sans MS" panose="030F0702030302020204" pitchFamily="66" charset="0"/>
              </a:rPr>
              <a:t>Miss Jones, Mrs Jukes, Mrs Kuczynska and Mrs Sisson. </a:t>
            </a:r>
          </a:p>
        </p:txBody>
      </p:sp>
    </p:spTree>
    <p:extLst>
      <p:ext uri="{BB962C8B-B14F-4D97-AF65-F5344CB8AC3E}">
        <p14:creationId xmlns:p14="http://schemas.microsoft.com/office/powerpoint/2010/main" val="164335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D9D821-A560-48AD-B267-279A1099B092}"/>
              </a:ext>
            </a:extLst>
          </p:cNvPr>
          <p:cNvPicPr>
            <a:picLocks noChangeAspect="1"/>
          </p:cNvPicPr>
          <p:nvPr/>
        </p:nvPicPr>
        <p:blipFill rotWithShape="1">
          <a:blip r:embed="rId2"/>
          <a:srcRect l="2564" t="24781" r="2318" b="2883"/>
          <a:stretch/>
        </p:blipFill>
        <p:spPr>
          <a:xfrm>
            <a:off x="4572000" y="2587012"/>
            <a:ext cx="7620000" cy="4270988"/>
          </a:xfrm>
          <a:prstGeom prst="rect">
            <a:avLst/>
          </a:prstGeom>
        </p:spPr>
      </p:pic>
      <p:sp>
        <p:nvSpPr>
          <p:cNvPr id="3" name="TextBox 2">
            <a:extLst>
              <a:ext uri="{FF2B5EF4-FFF2-40B4-BE49-F238E27FC236}">
                <a16:creationId xmlns:a16="http://schemas.microsoft.com/office/drawing/2014/main" id="{CDEB2377-9373-4237-BBCB-7C5143DEF376}"/>
              </a:ext>
            </a:extLst>
          </p:cNvPr>
          <p:cNvSpPr txBox="1"/>
          <p:nvPr/>
        </p:nvSpPr>
        <p:spPr>
          <a:xfrm>
            <a:off x="243840" y="152400"/>
            <a:ext cx="11379200" cy="1477328"/>
          </a:xfrm>
          <a:prstGeom prst="rect">
            <a:avLst/>
          </a:prstGeom>
          <a:noFill/>
        </p:spPr>
        <p:txBody>
          <a:bodyPr wrap="square" rtlCol="0">
            <a:spAutoFit/>
          </a:bodyPr>
          <a:lstStyle/>
          <a:p>
            <a:r>
              <a:rPr lang="en-GB" u="sng" dirty="0">
                <a:latin typeface="Comic Sans MS" panose="030F0702030302020204" pitchFamily="66" charset="0"/>
              </a:rPr>
              <a:t>2/3* - Example… </a:t>
            </a:r>
          </a:p>
          <a:p>
            <a:endParaRPr lang="en-GB" dirty="0">
              <a:latin typeface="Comic Sans MS" panose="030F0702030302020204" pitchFamily="66" charset="0"/>
            </a:endParaRPr>
          </a:p>
          <a:p>
            <a:r>
              <a:rPr lang="en-GB" dirty="0">
                <a:latin typeface="Comic Sans MS" panose="030F0702030302020204" pitchFamily="66" charset="0"/>
              </a:rPr>
              <a:t>The camouflage covered bed. </a:t>
            </a:r>
          </a:p>
          <a:p>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The camouflage covered bed </a:t>
            </a:r>
            <a:r>
              <a:rPr lang="en-GB" dirty="0">
                <a:latin typeface="Comic Sans MS" panose="030F0702030302020204" pitchFamily="66" charset="0"/>
              </a:rPr>
              <a:t>sat </a:t>
            </a:r>
            <a:r>
              <a:rPr lang="en-GB" b="1" dirty="0">
                <a:solidFill>
                  <a:srgbClr val="0070C0"/>
                </a:solidFill>
                <a:latin typeface="Comic Sans MS" panose="030F0702030302020204" pitchFamily="66" charset="0"/>
              </a:rPr>
              <a:t>in front of the book case</a:t>
            </a:r>
            <a:r>
              <a:rPr lang="en-GB" dirty="0">
                <a:latin typeface="Comic Sans MS" panose="030F0702030302020204" pitchFamily="66" charset="0"/>
              </a:rPr>
              <a:t>. </a:t>
            </a:r>
          </a:p>
        </p:txBody>
      </p:sp>
      <p:cxnSp>
        <p:nvCxnSpPr>
          <p:cNvPr id="5" name="Straight Arrow Connector 4">
            <a:extLst>
              <a:ext uri="{FF2B5EF4-FFF2-40B4-BE49-F238E27FC236}">
                <a16:creationId xmlns:a16="http://schemas.microsoft.com/office/drawing/2014/main" id="{2FD6D95D-DA2C-4A18-8361-ECA4B439AA03}"/>
              </a:ext>
            </a:extLst>
          </p:cNvPr>
          <p:cNvCxnSpPr/>
          <p:nvPr/>
        </p:nvCxnSpPr>
        <p:spPr>
          <a:xfrm flipH="1">
            <a:off x="1127760" y="1629728"/>
            <a:ext cx="640080" cy="9572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913AFEC-CA29-469A-834A-6979FFA0FAC6}"/>
              </a:ext>
            </a:extLst>
          </p:cNvPr>
          <p:cNvCxnSpPr>
            <a:cxnSpLocks/>
          </p:cNvCxnSpPr>
          <p:nvPr/>
        </p:nvCxnSpPr>
        <p:spPr>
          <a:xfrm flipV="1">
            <a:off x="5013960" y="701040"/>
            <a:ext cx="2179320" cy="4714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280190-393A-4DDF-B339-0B178E340C70}"/>
              </a:ext>
            </a:extLst>
          </p:cNvPr>
          <p:cNvSpPr txBox="1"/>
          <p:nvPr/>
        </p:nvSpPr>
        <p:spPr>
          <a:xfrm>
            <a:off x="7345680" y="223520"/>
            <a:ext cx="4185920" cy="646331"/>
          </a:xfrm>
          <a:prstGeom prst="rect">
            <a:avLst/>
          </a:prstGeom>
          <a:noFill/>
          <a:ln>
            <a:solidFill>
              <a:schemeClr val="tx1"/>
            </a:solidFill>
          </a:ln>
        </p:spPr>
        <p:txBody>
          <a:bodyPr wrap="square" rtlCol="0">
            <a:spAutoFit/>
          </a:bodyPr>
          <a:lstStyle/>
          <a:p>
            <a:r>
              <a:rPr lang="en-GB" dirty="0">
                <a:latin typeface="Comic Sans MS" panose="030F0702030302020204" pitchFamily="66" charset="0"/>
              </a:rPr>
              <a:t>Extra detail such as a preposition (This explains where something is).</a:t>
            </a:r>
          </a:p>
        </p:txBody>
      </p:sp>
      <p:sp>
        <p:nvSpPr>
          <p:cNvPr id="10" name="TextBox 9">
            <a:extLst>
              <a:ext uri="{FF2B5EF4-FFF2-40B4-BE49-F238E27FC236}">
                <a16:creationId xmlns:a16="http://schemas.microsoft.com/office/drawing/2014/main" id="{362ADD77-88C7-49D2-9180-7B7D6E74DF7A}"/>
              </a:ext>
            </a:extLst>
          </p:cNvPr>
          <p:cNvSpPr txBox="1"/>
          <p:nvPr/>
        </p:nvSpPr>
        <p:spPr>
          <a:xfrm>
            <a:off x="111760" y="2809240"/>
            <a:ext cx="2895600" cy="369332"/>
          </a:xfrm>
          <a:prstGeom prst="rect">
            <a:avLst/>
          </a:prstGeom>
          <a:noFill/>
          <a:ln>
            <a:solidFill>
              <a:schemeClr val="tx1"/>
            </a:solidFill>
          </a:ln>
        </p:spPr>
        <p:txBody>
          <a:bodyPr wrap="square" rtlCol="0">
            <a:spAutoFit/>
          </a:bodyPr>
          <a:lstStyle/>
          <a:p>
            <a:r>
              <a:rPr lang="en-GB" dirty="0">
                <a:latin typeface="Comic Sans MS" panose="030F0702030302020204" pitchFamily="66" charset="0"/>
              </a:rPr>
              <a:t>The original noun phrase.</a:t>
            </a:r>
          </a:p>
        </p:txBody>
      </p:sp>
    </p:spTree>
    <p:extLst>
      <p:ext uri="{BB962C8B-B14F-4D97-AF65-F5344CB8AC3E}">
        <p14:creationId xmlns:p14="http://schemas.microsoft.com/office/powerpoint/2010/main" val="40968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endParaRPr lang="en-GB" b="1" dirty="0">
              <a:solidFill>
                <a:srgbClr val="FF0000"/>
              </a:solidFill>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7BB3F80-93E0-43D0-99D8-B733245930E3}"/>
              </a:ext>
            </a:extLst>
          </p:cNvPr>
          <p:cNvSpPr txBox="1"/>
          <p:nvPr/>
        </p:nvSpPr>
        <p:spPr>
          <a:xfrm>
            <a:off x="0" y="39418"/>
            <a:ext cx="11953875" cy="646331"/>
          </a:xfrm>
          <a:prstGeom prst="rect">
            <a:avLst/>
          </a:prstGeom>
          <a:noFill/>
        </p:spPr>
        <p:txBody>
          <a:bodyPr wrap="square" rtlCol="0">
            <a:spAutoFit/>
          </a:bodyPr>
          <a:lstStyle/>
          <a:p>
            <a:r>
              <a:rPr lang="en-GB" b="1" u="sng" dirty="0">
                <a:latin typeface="Comic Sans MS" panose="030F0702030302020204" pitchFamily="66" charset="0"/>
              </a:rPr>
              <a:t>Other:</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recognise the difference between solids, liquids and gases.</a:t>
            </a:r>
          </a:p>
        </p:txBody>
      </p:sp>
      <p:pic>
        <p:nvPicPr>
          <p:cNvPr id="12" name="Picture 11">
            <a:extLst>
              <a:ext uri="{FF2B5EF4-FFF2-40B4-BE49-F238E27FC236}">
                <a16:creationId xmlns:a16="http://schemas.microsoft.com/office/drawing/2014/main" id="{B8064F57-423B-493B-B7DB-5745E53353FD}"/>
              </a:ext>
            </a:extLst>
          </p:cNvPr>
          <p:cNvPicPr>
            <a:picLocks noChangeAspect="1"/>
          </p:cNvPicPr>
          <p:nvPr/>
        </p:nvPicPr>
        <p:blipFill>
          <a:blip r:embed="rId2"/>
          <a:stretch>
            <a:fillRect/>
          </a:stretch>
        </p:blipFill>
        <p:spPr>
          <a:xfrm>
            <a:off x="0" y="2297383"/>
            <a:ext cx="6096000" cy="4521199"/>
          </a:xfrm>
          <a:prstGeom prst="rect">
            <a:avLst/>
          </a:prstGeom>
        </p:spPr>
      </p:pic>
      <p:pic>
        <p:nvPicPr>
          <p:cNvPr id="15" name="Picture 14">
            <a:extLst>
              <a:ext uri="{FF2B5EF4-FFF2-40B4-BE49-F238E27FC236}">
                <a16:creationId xmlns:a16="http://schemas.microsoft.com/office/drawing/2014/main" id="{C65A1788-3EF6-444F-8B56-AA1A92B6C856}"/>
              </a:ext>
            </a:extLst>
          </p:cNvPr>
          <p:cNvPicPr>
            <a:picLocks noChangeAspect="1"/>
          </p:cNvPicPr>
          <p:nvPr/>
        </p:nvPicPr>
        <p:blipFill rotWithShape="1">
          <a:blip r:embed="rId3"/>
          <a:srcRect t="3977"/>
          <a:stretch/>
        </p:blipFill>
        <p:spPr>
          <a:xfrm>
            <a:off x="6096000" y="2421860"/>
            <a:ext cx="6096000" cy="4436140"/>
          </a:xfrm>
          <a:prstGeom prst="rect">
            <a:avLst/>
          </a:prstGeom>
        </p:spPr>
      </p:pic>
      <p:sp>
        <p:nvSpPr>
          <p:cNvPr id="5" name="TextBox 4">
            <a:extLst>
              <a:ext uri="{FF2B5EF4-FFF2-40B4-BE49-F238E27FC236}">
                <a16:creationId xmlns:a16="http://schemas.microsoft.com/office/drawing/2014/main" id="{65C83D74-F79E-47F6-9558-F0914663BD0C}"/>
              </a:ext>
            </a:extLst>
          </p:cNvPr>
          <p:cNvSpPr txBox="1"/>
          <p:nvPr/>
        </p:nvSpPr>
        <p:spPr>
          <a:xfrm>
            <a:off x="243840" y="934720"/>
            <a:ext cx="11460480" cy="1200329"/>
          </a:xfrm>
          <a:prstGeom prst="rect">
            <a:avLst/>
          </a:prstGeom>
          <a:noFill/>
        </p:spPr>
        <p:txBody>
          <a:bodyPr wrap="square" rtlCol="0">
            <a:spAutoFit/>
          </a:bodyPr>
          <a:lstStyle/>
          <a:p>
            <a:pPr algn="ctr"/>
            <a:r>
              <a:rPr lang="en-GB" sz="2400" dirty="0">
                <a:latin typeface="Comic Sans MS" panose="030F0702030302020204" pitchFamily="66" charset="0"/>
              </a:rPr>
              <a:t>Last week, we looked at sorting different objects into solids, liquids and gases. Read through the information on the properties of each material before completing the task on the final slide. </a:t>
            </a:r>
          </a:p>
        </p:txBody>
      </p:sp>
    </p:spTree>
    <p:extLst>
      <p:ext uri="{BB962C8B-B14F-4D97-AF65-F5344CB8AC3E}">
        <p14:creationId xmlns:p14="http://schemas.microsoft.com/office/powerpoint/2010/main" val="174021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E6FF3-0374-480C-955C-E28218A050CD}"/>
              </a:ext>
            </a:extLst>
          </p:cNvPr>
          <p:cNvPicPr>
            <a:picLocks noChangeAspect="1"/>
          </p:cNvPicPr>
          <p:nvPr/>
        </p:nvPicPr>
        <p:blipFill rotWithShape="1">
          <a:blip r:embed="rId2"/>
          <a:srcRect t="3284"/>
          <a:stretch/>
        </p:blipFill>
        <p:spPr>
          <a:xfrm>
            <a:off x="0" y="0"/>
            <a:ext cx="6096000" cy="4511040"/>
          </a:xfrm>
          <a:prstGeom prst="rect">
            <a:avLst/>
          </a:prstGeom>
        </p:spPr>
      </p:pic>
      <p:pic>
        <p:nvPicPr>
          <p:cNvPr id="3" name="Content Placeholder 3">
            <a:extLst>
              <a:ext uri="{FF2B5EF4-FFF2-40B4-BE49-F238E27FC236}">
                <a16:creationId xmlns:a16="http://schemas.microsoft.com/office/drawing/2014/main" id="{A0E5AC28-FBBD-4426-BA6D-5E079E88F5E9}"/>
              </a:ext>
            </a:extLst>
          </p:cNvPr>
          <p:cNvPicPr>
            <a:picLocks noChangeAspect="1"/>
          </p:cNvPicPr>
          <p:nvPr/>
        </p:nvPicPr>
        <p:blipFill>
          <a:blip r:embed="rId3"/>
          <a:stretch>
            <a:fillRect/>
          </a:stretch>
        </p:blipFill>
        <p:spPr>
          <a:xfrm>
            <a:off x="5984240" y="1195705"/>
            <a:ext cx="6096000" cy="3139188"/>
          </a:xfrm>
          <a:prstGeom prst="rect">
            <a:avLst/>
          </a:prstGeom>
        </p:spPr>
      </p:pic>
      <p:sp>
        <p:nvSpPr>
          <p:cNvPr id="4" name="TextBox 3">
            <a:extLst>
              <a:ext uri="{FF2B5EF4-FFF2-40B4-BE49-F238E27FC236}">
                <a16:creationId xmlns:a16="http://schemas.microsoft.com/office/drawing/2014/main" id="{6FC71D45-FD5E-4402-A506-42C170AACCDD}"/>
              </a:ext>
            </a:extLst>
          </p:cNvPr>
          <p:cNvSpPr txBox="1"/>
          <p:nvPr/>
        </p:nvSpPr>
        <p:spPr>
          <a:xfrm>
            <a:off x="5406724" y="150553"/>
            <a:ext cx="7049436" cy="1323439"/>
          </a:xfrm>
          <a:prstGeom prst="rect">
            <a:avLst/>
          </a:prstGeom>
          <a:noFill/>
        </p:spPr>
        <p:txBody>
          <a:bodyPr wrap="square" rtlCol="0">
            <a:spAutoFit/>
          </a:bodyPr>
          <a:lstStyle/>
          <a:p>
            <a:pPr algn="ctr"/>
            <a:r>
              <a:rPr lang="en-GB" sz="2000" dirty="0">
                <a:latin typeface="XCCW Joined 1a" panose="03050602040000000000" pitchFamily="66" charset="0"/>
              </a:rPr>
              <a:t>If we were to look at what the tiny particles in the 3 different states they would look like this…. Can you spot the differences?</a:t>
            </a:r>
          </a:p>
        </p:txBody>
      </p:sp>
    </p:spTree>
    <p:extLst>
      <p:ext uri="{BB962C8B-B14F-4D97-AF65-F5344CB8AC3E}">
        <p14:creationId xmlns:p14="http://schemas.microsoft.com/office/powerpoint/2010/main" val="62105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0CEECE-FCF5-4740-A510-FA3AA2D08498}"/>
              </a:ext>
            </a:extLst>
          </p:cNvPr>
          <p:cNvPicPr>
            <a:picLocks noChangeAspect="1"/>
          </p:cNvPicPr>
          <p:nvPr/>
        </p:nvPicPr>
        <p:blipFill>
          <a:blip r:embed="rId2"/>
          <a:stretch>
            <a:fillRect/>
          </a:stretch>
        </p:blipFill>
        <p:spPr>
          <a:xfrm>
            <a:off x="121920" y="267691"/>
            <a:ext cx="8126189" cy="6021349"/>
          </a:xfrm>
          <a:prstGeom prst="rect">
            <a:avLst/>
          </a:prstGeom>
        </p:spPr>
      </p:pic>
      <p:sp>
        <p:nvSpPr>
          <p:cNvPr id="3" name="Title 1">
            <a:extLst>
              <a:ext uri="{FF2B5EF4-FFF2-40B4-BE49-F238E27FC236}">
                <a16:creationId xmlns:a16="http://schemas.microsoft.com/office/drawing/2014/main" id="{13E6D487-7DF1-4089-9822-98FD9A41141E}"/>
              </a:ext>
            </a:extLst>
          </p:cNvPr>
          <p:cNvSpPr txBox="1">
            <a:spLocks/>
          </p:cNvSpPr>
          <p:nvPr/>
        </p:nvSpPr>
        <p:spPr>
          <a:xfrm>
            <a:off x="8813800" y="501371"/>
            <a:ext cx="2717800" cy="5787669"/>
          </a:xfrm>
          <a:prstGeom prst="rect">
            <a:avLst/>
          </a:prstGeom>
          <a:solidFill>
            <a:srgbClr val="FF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u="sng" dirty="0">
                <a:latin typeface="XCCW Joined 1a" panose="03050602040000000000" pitchFamily="66" charset="0"/>
              </a:rPr>
              <a:t>Task…</a:t>
            </a:r>
            <a:r>
              <a:rPr lang="en-GB" sz="2400" dirty="0">
                <a:latin typeface="XCCW Joined 1a" panose="03050602040000000000" pitchFamily="66" charset="0"/>
              </a:rPr>
              <a:t> Write down in your books or cut out and stick in your books which statement applies to which state?</a:t>
            </a:r>
          </a:p>
          <a:p>
            <a:endParaRPr lang="en-GB" sz="2400" dirty="0">
              <a:latin typeface="XCCW Joined 1a" panose="03050602040000000000" pitchFamily="66" charset="0"/>
            </a:endParaRPr>
          </a:p>
          <a:p>
            <a:pPr algn="ctr"/>
            <a:r>
              <a:rPr lang="en-GB" sz="2400" b="1" dirty="0">
                <a:latin typeface="XCCW Joined 1a" panose="03050602040000000000" pitchFamily="66" charset="0"/>
              </a:rPr>
              <a:t>Each key word should have 2 statements and a diagram.</a:t>
            </a:r>
          </a:p>
          <a:p>
            <a:endParaRPr lang="en-GB" sz="2400" dirty="0">
              <a:latin typeface="XCCW Joined 1a" panose="03050602040000000000" pitchFamily="66" charset="0"/>
            </a:endParaRPr>
          </a:p>
        </p:txBody>
      </p:sp>
    </p:spTree>
    <p:extLst>
      <p:ext uri="{BB962C8B-B14F-4D97-AF65-F5344CB8AC3E}">
        <p14:creationId xmlns:p14="http://schemas.microsoft.com/office/powerpoint/2010/main" val="143917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168577"/>
            <a:ext cx="11953875" cy="646331"/>
          </a:xfrm>
          <a:prstGeom prst="rect">
            <a:avLst/>
          </a:prstGeom>
          <a:noFill/>
        </p:spPr>
        <p:txBody>
          <a:bodyPr wrap="square" rtlCol="0">
            <a:spAutoFit/>
          </a:bodyPr>
          <a:lstStyle/>
          <a:p>
            <a:r>
              <a:rPr lang="en-GB" b="1" u="sng" dirty="0">
                <a:latin typeface="Comic Sans MS" panose="030F0702030302020204" pitchFamily="66" charset="0"/>
              </a:rPr>
              <a:t>English:</a:t>
            </a:r>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Objective: To compare the Viking Gods Loki and Thor. </a:t>
            </a:r>
            <a:endParaRPr lang="en-GB" dirty="0">
              <a:solidFill>
                <a:srgbClr val="0070C0"/>
              </a:solidFill>
              <a:latin typeface="Comic Sans MS" panose="030F0702030302020204" pitchFamily="66" charset="0"/>
            </a:endParaRPr>
          </a:p>
        </p:txBody>
      </p:sp>
      <p:sp>
        <p:nvSpPr>
          <p:cNvPr id="4" name="TextBox 3">
            <a:extLst>
              <a:ext uri="{FF2B5EF4-FFF2-40B4-BE49-F238E27FC236}">
                <a16:creationId xmlns:a16="http://schemas.microsoft.com/office/drawing/2014/main" id="{53ECF482-C1D4-46D0-8D79-AFCCBD917D7E}"/>
              </a:ext>
            </a:extLst>
          </p:cNvPr>
          <p:cNvSpPr txBox="1"/>
          <p:nvPr/>
        </p:nvSpPr>
        <p:spPr>
          <a:xfrm>
            <a:off x="7848600" y="168577"/>
            <a:ext cx="4171950" cy="1015663"/>
          </a:xfrm>
          <a:prstGeom prst="rect">
            <a:avLst/>
          </a:prstGeom>
          <a:solidFill>
            <a:srgbClr val="FFFF00"/>
          </a:solidFill>
        </p:spPr>
        <p:txBody>
          <a:bodyPr wrap="square" rtlCol="0">
            <a:spAutoFit/>
          </a:bodyPr>
          <a:lstStyle/>
          <a:p>
            <a:pPr algn="ctr"/>
            <a:r>
              <a:rPr lang="en-GB" sz="2000" dirty="0">
                <a:latin typeface="Comic Sans MS" panose="030F0702030302020204" pitchFamily="66" charset="0"/>
              </a:rPr>
              <a:t>Read the information on this slide before attempting the main task.</a:t>
            </a:r>
          </a:p>
        </p:txBody>
      </p:sp>
      <p:sp>
        <p:nvSpPr>
          <p:cNvPr id="9" name="Rectangle 8">
            <a:extLst>
              <a:ext uri="{FF2B5EF4-FFF2-40B4-BE49-F238E27FC236}">
                <a16:creationId xmlns:a16="http://schemas.microsoft.com/office/drawing/2014/main" id="{34DBAB27-07FD-4CAC-8961-74AA7BC7783E}"/>
              </a:ext>
            </a:extLst>
          </p:cNvPr>
          <p:cNvSpPr/>
          <p:nvPr/>
        </p:nvSpPr>
        <p:spPr>
          <a:xfrm>
            <a:off x="5186114" y="1512888"/>
            <a:ext cx="2017326" cy="285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91DBD08-4145-4C0B-A086-B0A62E4289F0}"/>
              </a:ext>
            </a:extLst>
          </p:cNvPr>
          <p:cNvPicPr>
            <a:picLocks noChangeAspect="1"/>
          </p:cNvPicPr>
          <p:nvPr/>
        </p:nvPicPr>
        <p:blipFill>
          <a:blip r:embed="rId2"/>
          <a:stretch>
            <a:fillRect/>
          </a:stretch>
        </p:blipFill>
        <p:spPr>
          <a:xfrm>
            <a:off x="598100" y="1446848"/>
            <a:ext cx="4781054" cy="3232785"/>
          </a:xfrm>
          <a:prstGeom prst="rect">
            <a:avLst/>
          </a:prstGeom>
        </p:spPr>
      </p:pic>
      <p:pic>
        <p:nvPicPr>
          <p:cNvPr id="8" name="Picture 7">
            <a:extLst>
              <a:ext uri="{FF2B5EF4-FFF2-40B4-BE49-F238E27FC236}">
                <a16:creationId xmlns:a16="http://schemas.microsoft.com/office/drawing/2014/main" id="{9610CF74-D77F-4240-8EB8-674703AF645D}"/>
              </a:ext>
            </a:extLst>
          </p:cNvPr>
          <p:cNvPicPr>
            <a:picLocks noChangeAspect="1"/>
          </p:cNvPicPr>
          <p:nvPr/>
        </p:nvPicPr>
        <p:blipFill>
          <a:blip r:embed="rId3"/>
          <a:stretch>
            <a:fillRect/>
          </a:stretch>
        </p:blipFill>
        <p:spPr>
          <a:xfrm>
            <a:off x="6541700" y="1446848"/>
            <a:ext cx="4867980" cy="3268592"/>
          </a:xfrm>
          <a:prstGeom prst="rect">
            <a:avLst/>
          </a:prstGeom>
        </p:spPr>
      </p:pic>
      <p:sp>
        <p:nvSpPr>
          <p:cNvPr id="10" name="TextBox 9">
            <a:extLst>
              <a:ext uri="{FF2B5EF4-FFF2-40B4-BE49-F238E27FC236}">
                <a16:creationId xmlns:a16="http://schemas.microsoft.com/office/drawing/2014/main" id="{B4CDCA3B-4CB8-4EB7-BD08-E1C238BBD92F}"/>
              </a:ext>
            </a:extLst>
          </p:cNvPr>
          <p:cNvSpPr txBox="1"/>
          <p:nvPr/>
        </p:nvSpPr>
        <p:spPr>
          <a:xfrm>
            <a:off x="598100" y="4679633"/>
            <a:ext cx="3769360" cy="1754326"/>
          </a:xfrm>
          <a:prstGeom prst="rect">
            <a:avLst/>
          </a:prstGeom>
          <a:noFill/>
        </p:spPr>
        <p:txBody>
          <a:bodyPr wrap="square" rtlCol="0">
            <a:spAutoFit/>
          </a:bodyPr>
          <a:lstStyle/>
          <a:p>
            <a:r>
              <a:rPr lang="en-GB" dirty="0">
                <a:latin typeface="Comic Sans MS" panose="030F0702030302020204" pitchFamily="66" charset="0"/>
              </a:rPr>
              <a:t>We have looked at Viking myths involving both Thor (Odin’s son) and Loki. Think about what both characters were like in the myths. You can use these website links as well!</a:t>
            </a:r>
          </a:p>
        </p:txBody>
      </p:sp>
      <p:sp>
        <p:nvSpPr>
          <p:cNvPr id="14" name="TextBox 13">
            <a:extLst>
              <a:ext uri="{FF2B5EF4-FFF2-40B4-BE49-F238E27FC236}">
                <a16:creationId xmlns:a16="http://schemas.microsoft.com/office/drawing/2014/main" id="{A28128F7-FD32-4463-86BF-35A1ED59DED5}"/>
              </a:ext>
            </a:extLst>
          </p:cNvPr>
          <p:cNvSpPr txBox="1"/>
          <p:nvPr/>
        </p:nvSpPr>
        <p:spPr>
          <a:xfrm>
            <a:off x="5379154" y="5620002"/>
            <a:ext cx="6096000" cy="369332"/>
          </a:xfrm>
          <a:prstGeom prst="rect">
            <a:avLst/>
          </a:prstGeom>
          <a:noFill/>
        </p:spPr>
        <p:txBody>
          <a:bodyPr wrap="square">
            <a:spAutoFit/>
          </a:bodyPr>
          <a:lstStyle/>
          <a:p>
            <a:r>
              <a:rPr lang="en-GB" dirty="0">
                <a:hlinkClick r:id="rId4"/>
              </a:rPr>
              <a:t>https://www.gods-and-goddesses.com/norse/loki/</a:t>
            </a:r>
            <a:r>
              <a:rPr lang="en-GB" dirty="0"/>
              <a:t> </a:t>
            </a:r>
          </a:p>
        </p:txBody>
      </p:sp>
      <p:sp>
        <p:nvSpPr>
          <p:cNvPr id="16" name="TextBox 15">
            <a:extLst>
              <a:ext uri="{FF2B5EF4-FFF2-40B4-BE49-F238E27FC236}">
                <a16:creationId xmlns:a16="http://schemas.microsoft.com/office/drawing/2014/main" id="{1545E625-270D-4F5F-B02C-8B86C19A41A4}"/>
              </a:ext>
            </a:extLst>
          </p:cNvPr>
          <p:cNvSpPr txBox="1"/>
          <p:nvPr/>
        </p:nvSpPr>
        <p:spPr>
          <a:xfrm>
            <a:off x="5379154" y="4978048"/>
            <a:ext cx="6096000" cy="369332"/>
          </a:xfrm>
          <a:prstGeom prst="rect">
            <a:avLst/>
          </a:prstGeom>
          <a:noFill/>
        </p:spPr>
        <p:txBody>
          <a:bodyPr wrap="square">
            <a:spAutoFit/>
          </a:bodyPr>
          <a:lstStyle/>
          <a:p>
            <a:r>
              <a:rPr lang="en-GB" dirty="0">
                <a:hlinkClick r:id="rId5"/>
              </a:rPr>
              <a:t>https://www.gods-and-goddesses.com/norse/thor/</a:t>
            </a:r>
            <a:r>
              <a:rPr lang="en-GB" dirty="0"/>
              <a:t> </a:t>
            </a:r>
          </a:p>
        </p:txBody>
      </p:sp>
    </p:spTree>
    <p:extLst>
      <p:ext uri="{BB962C8B-B14F-4D97-AF65-F5344CB8AC3E}">
        <p14:creationId xmlns:p14="http://schemas.microsoft.com/office/powerpoint/2010/main" val="15910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7C25ED-20EB-4C36-A660-0CF94538321D}"/>
              </a:ext>
            </a:extLst>
          </p:cNvPr>
          <p:cNvSpPr txBox="1"/>
          <p:nvPr/>
        </p:nvSpPr>
        <p:spPr>
          <a:xfrm>
            <a:off x="74929" y="99221"/>
            <a:ext cx="3633471" cy="2862322"/>
          </a:xfrm>
          <a:prstGeom prst="rect">
            <a:avLst/>
          </a:prstGeom>
          <a:solidFill>
            <a:srgbClr val="FFFF00"/>
          </a:solidFill>
        </p:spPr>
        <p:txBody>
          <a:bodyPr wrap="square" rtlCol="0">
            <a:spAutoFit/>
          </a:bodyPr>
          <a:lstStyle/>
          <a:p>
            <a:r>
              <a:rPr lang="en-GB" sz="2000" dirty="0">
                <a:latin typeface="Comic Sans MS" panose="030F0702030302020204" pitchFamily="66" charset="0"/>
              </a:rPr>
              <a:t>1* - Imagine Loki has escaped! He has been up to no good and is wanted by Odin. </a:t>
            </a:r>
          </a:p>
          <a:p>
            <a:endParaRPr lang="en-GB" sz="2000" dirty="0">
              <a:latin typeface="Comic Sans MS" panose="030F0702030302020204" pitchFamily="66" charset="0"/>
            </a:endParaRPr>
          </a:p>
          <a:p>
            <a:r>
              <a:rPr lang="en-GB" sz="2000" dirty="0">
                <a:latin typeface="Comic Sans MS" panose="030F0702030302020204" pitchFamily="66" charset="0"/>
              </a:rPr>
              <a:t>Create a WANTED poster for Loki. Try to add as much detail as you can so they can find him. </a:t>
            </a:r>
          </a:p>
        </p:txBody>
      </p:sp>
      <p:pic>
        <p:nvPicPr>
          <p:cNvPr id="4" name="Picture 2" descr="http://static.tumblr.com/4704b6670ea0938f9fd56519465aafde/7kin13r/7Okn8cxyb/tumblr_static_8ym1r6bh7b40kccgokoksk88s.png">
            <a:extLst>
              <a:ext uri="{FF2B5EF4-FFF2-40B4-BE49-F238E27FC236}">
                <a16:creationId xmlns:a16="http://schemas.microsoft.com/office/drawing/2014/main" id="{16037FDC-00AA-46C5-A70B-AC0B39C7F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34" y="3054812"/>
            <a:ext cx="2626259" cy="37039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B96CD45-A283-4AC9-987D-7072B768E902}"/>
              </a:ext>
            </a:extLst>
          </p:cNvPr>
          <p:cNvPicPr>
            <a:picLocks noChangeAspect="1"/>
          </p:cNvPicPr>
          <p:nvPr/>
        </p:nvPicPr>
        <p:blipFill>
          <a:blip r:embed="rId3"/>
          <a:stretch>
            <a:fillRect/>
          </a:stretch>
        </p:blipFill>
        <p:spPr>
          <a:xfrm>
            <a:off x="3808422" y="0"/>
            <a:ext cx="8308649" cy="6858000"/>
          </a:xfrm>
          <a:prstGeom prst="rect">
            <a:avLst/>
          </a:prstGeom>
        </p:spPr>
      </p:pic>
    </p:spTree>
    <p:extLst>
      <p:ext uri="{BB962C8B-B14F-4D97-AF65-F5344CB8AC3E}">
        <p14:creationId xmlns:p14="http://schemas.microsoft.com/office/powerpoint/2010/main" val="165815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68FCE-6C8A-4010-B0B7-9F17D2FA4ED4}"/>
              </a:ext>
            </a:extLst>
          </p:cNvPr>
          <p:cNvSpPr txBox="1"/>
          <p:nvPr/>
        </p:nvSpPr>
        <p:spPr>
          <a:xfrm>
            <a:off x="74929" y="99221"/>
            <a:ext cx="12034855" cy="707886"/>
          </a:xfrm>
          <a:prstGeom prst="rect">
            <a:avLst/>
          </a:prstGeom>
          <a:solidFill>
            <a:srgbClr val="FFFF00"/>
          </a:solidFill>
        </p:spPr>
        <p:txBody>
          <a:bodyPr wrap="square" rtlCol="0">
            <a:spAutoFit/>
          </a:bodyPr>
          <a:lstStyle/>
          <a:p>
            <a:r>
              <a:rPr lang="en-GB" sz="2000" dirty="0">
                <a:latin typeface="Comic Sans MS" panose="030F0702030302020204" pitchFamily="66" charset="0"/>
              </a:rPr>
              <a:t>2/3* - Compare and contrast the characters of Loki and Thor. What makes them similar? What makes them different? Use the information from the stories and the research to help your ideas.</a:t>
            </a:r>
          </a:p>
        </p:txBody>
      </p:sp>
      <p:pic>
        <p:nvPicPr>
          <p:cNvPr id="3" name="Picture 2" descr="http://static.tumblr.com/4704b6670ea0938f9fd56519465aafde/7kin13r/7Okn8cxyb/tumblr_static_8ym1r6bh7b40kccgokoksk88s.png">
            <a:extLst>
              <a:ext uri="{FF2B5EF4-FFF2-40B4-BE49-F238E27FC236}">
                <a16:creationId xmlns:a16="http://schemas.microsoft.com/office/drawing/2014/main" id="{E4D2931D-810B-4A4F-8A9D-CFD2198C20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347" y="841459"/>
            <a:ext cx="1777595" cy="25070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artoon-excellence.com/wp-content/uploads/2012/10/thor-variant-wallpaper.jpg">
            <a:extLst>
              <a:ext uri="{FF2B5EF4-FFF2-40B4-BE49-F238E27FC236}">
                <a16:creationId xmlns:a16="http://schemas.microsoft.com/office/drawing/2014/main" id="{B0A8C89F-C73D-4AAC-B2AA-49DD9BB5FE1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10" t="7012" r="13499" b="8184"/>
          <a:stretch/>
        </p:blipFill>
        <p:spPr bwMode="auto">
          <a:xfrm>
            <a:off x="7898929" y="789728"/>
            <a:ext cx="2083724" cy="2610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img3.wikia.nocookie.net/__cb20101120075400/marveldatabase/images/7/75/Thor_Vol_3_Logo.png">
            <a:extLst>
              <a:ext uri="{FF2B5EF4-FFF2-40B4-BE49-F238E27FC236}">
                <a16:creationId xmlns:a16="http://schemas.microsoft.com/office/drawing/2014/main" id="{9C330957-F417-4C5E-91BE-8C54C87178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0021" y="1797143"/>
            <a:ext cx="1430121" cy="7392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9A1742-C7D9-47BD-9BCE-49B0320F5B24}"/>
              </a:ext>
            </a:extLst>
          </p:cNvPr>
          <p:cNvSpPr txBox="1"/>
          <p:nvPr/>
        </p:nvSpPr>
        <p:spPr>
          <a:xfrm>
            <a:off x="6396655" y="3348506"/>
            <a:ext cx="5241701" cy="2957861"/>
          </a:xfrm>
          <a:prstGeom prst="rect">
            <a:avLst/>
          </a:prstGeom>
          <a:noFill/>
        </p:spPr>
        <p:txBody>
          <a:bodyPr wrap="square" rtlCol="0">
            <a:spAutoFit/>
          </a:bodyPr>
          <a:lstStyle/>
          <a:p>
            <a:pPr>
              <a:lnSpc>
                <a:spcPct val="150000"/>
              </a:lnSpc>
            </a:pPr>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2991072B-DAF3-4471-9C59-5E852C12AEB1}"/>
              </a:ext>
            </a:extLst>
          </p:cNvPr>
          <p:cNvSpPr txBox="1"/>
          <p:nvPr/>
        </p:nvSpPr>
        <p:spPr>
          <a:xfrm>
            <a:off x="553645" y="3348505"/>
            <a:ext cx="5241701" cy="2957861"/>
          </a:xfrm>
          <a:prstGeom prst="rect">
            <a:avLst/>
          </a:prstGeom>
          <a:noFill/>
        </p:spPr>
        <p:txBody>
          <a:bodyPr wrap="square" rtlCol="0">
            <a:spAutoFit/>
          </a:bodyPr>
          <a:lstStyle/>
          <a:p>
            <a:pPr>
              <a:lnSpc>
                <a:spcPct val="150000"/>
              </a:lnSpc>
            </a:pPr>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8" name="Picture 2" descr="http://img1.wikia.nocookie.net/__cb20131017185448/marveldatabase/images/3/35/Loki_logo.png">
            <a:extLst>
              <a:ext uri="{FF2B5EF4-FFF2-40B4-BE49-F238E27FC236}">
                <a16:creationId xmlns:a16="http://schemas.microsoft.com/office/drawing/2014/main" id="{CA200764-63D8-4DFF-89B5-9A6C27B428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29" y="1662948"/>
            <a:ext cx="2021772" cy="87340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3A38508E-1D0F-40F8-A04F-508099F65FEF}"/>
              </a:ext>
            </a:extLst>
          </p:cNvPr>
          <p:cNvCxnSpPr>
            <a:cxnSpLocks/>
          </p:cNvCxnSpPr>
          <p:nvPr/>
        </p:nvCxnSpPr>
        <p:spPr>
          <a:xfrm>
            <a:off x="6059287" y="3257137"/>
            <a:ext cx="2429" cy="3143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85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Objective: To draw and measure lines of angles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accurately and compare the sizes.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(1) Angles: measuring angles and their names! | Educational Videos for Kids - YouTube</a:t>
            </a: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TextBox 5">
            <a:extLst>
              <a:ext uri="{FF2B5EF4-FFF2-40B4-BE49-F238E27FC236}">
                <a16:creationId xmlns:a16="http://schemas.microsoft.com/office/drawing/2014/main" id="{CC5F122C-D3B9-4BA8-9BD4-0E21E45C9E85}"/>
              </a:ext>
            </a:extLst>
          </p:cNvPr>
          <p:cNvSpPr txBox="1"/>
          <p:nvPr/>
        </p:nvSpPr>
        <p:spPr>
          <a:xfrm>
            <a:off x="221095" y="3018782"/>
            <a:ext cx="6123709"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Click on the link above for a quick re-cap on all the various angles which exist. Revise your knowledge of all of the different types of angles and think about how the sizes of angles can vary.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 - Have a look at the angles and compare the two angles you can see using the more than, less than and equals symbols. Have a go at drawing these angles too.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2*/3* - Today you will be drawing lines accurately using your rulers and comparing the lengths of various lines. You will need to think about accuracy and identifying differences between centimetres and millimetres.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Extension: Complete the True or False statement focusing on length.</a:t>
            </a:r>
          </a:p>
        </p:txBody>
      </p:sp>
      <p:sp>
        <p:nvSpPr>
          <p:cNvPr id="7" name="TextBox 6">
            <a:extLst>
              <a:ext uri="{FF2B5EF4-FFF2-40B4-BE49-F238E27FC236}">
                <a16:creationId xmlns:a16="http://schemas.microsoft.com/office/drawing/2014/main" id="{061BE77F-6B89-4C08-9444-4AAE406220C2}"/>
              </a:ext>
            </a:extLst>
          </p:cNvPr>
          <p:cNvSpPr txBox="1"/>
          <p:nvPr/>
        </p:nvSpPr>
        <p:spPr>
          <a:xfrm>
            <a:off x="6657975" y="333375"/>
            <a:ext cx="501014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How can we use our rulers accurately to draw lines carefully in centimetres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                 millimetres?</a:t>
            </a:r>
            <a:endPar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
        <p:nvSpPr>
          <p:cNvPr id="3" name="Rectangle 2"/>
          <p:cNvSpPr/>
          <p:nvPr/>
        </p:nvSpPr>
        <p:spPr>
          <a:xfrm>
            <a:off x="248804" y="93492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61048" y="1445058"/>
            <a:ext cx="676462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Today you will be learning how compare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angles using the more than. Less than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and equals symbols.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You will also have a go at drawing accurate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lines using your rulers.</a:t>
            </a:r>
          </a:p>
        </p:txBody>
      </p:sp>
      <p:pic>
        <p:nvPicPr>
          <p:cNvPr id="4" name="Picture 3"/>
          <p:cNvPicPr>
            <a:picLocks noChangeAspect="1"/>
          </p:cNvPicPr>
          <p:nvPr/>
        </p:nvPicPr>
        <p:blipFill>
          <a:blip r:embed="rId3"/>
          <a:stretch>
            <a:fillRect/>
          </a:stretch>
        </p:blipFill>
        <p:spPr>
          <a:xfrm>
            <a:off x="6908799" y="4925058"/>
            <a:ext cx="5054889" cy="1882888"/>
          </a:xfrm>
          <a:prstGeom prst="rect">
            <a:avLst/>
          </a:prstGeom>
        </p:spPr>
      </p:pic>
      <p:pic>
        <p:nvPicPr>
          <p:cNvPr id="11" name="Picture 10"/>
          <p:cNvPicPr>
            <a:picLocks noChangeAspect="1"/>
          </p:cNvPicPr>
          <p:nvPr/>
        </p:nvPicPr>
        <p:blipFill>
          <a:blip r:embed="rId4"/>
          <a:stretch>
            <a:fillRect/>
          </a:stretch>
        </p:blipFill>
        <p:spPr>
          <a:xfrm>
            <a:off x="6592806" y="1442672"/>
            <a:ext cx="5427743" cy="2068647"/>
          </a:xfrm>
          <a:prstGeom prst="rect">
            <a:avLst/>
          </a:prstGeom>
        </p:spPr>
      </p:pic>
      <p:sp>
        <p:nvSpPr>
          <p:cNvPr id="12" name="TextBox 11"/>
          <p:cNvSpPr txBox="1"/>
          <p:nvPr/>
        </p:nvSpPr>
        <p:spPr>
          <a:xfrm>
            <a:off x="6364205" y="3618024"/>
            <a:ext cx="5554726"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Have a go at drawing an acute angle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and measuring the length of the lines.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As a </a:t>
            </a:r>
            <a:r>
              <a:rPr kumimoji="0" lang="en-GB" sz="1800" b="0" i="0" u="none" strike="noStrike" kern="1200" cap="none" spc="0" normalizeH="0" baseline="0" noProof="0">
                <a:ln>
                  <a:noFill/>
                </a:ln>
                <a:solidFill>
                  <a:prstClr val="black"/>
                </a:solidFill>
                <a:effectLst/>
                <a:uLnTx/>
                <a:uFillTx/>
                <a:latin typeface="XCCW Joined 1a" panose="03050602040000000000" pitchFamily="66" charset="0"/>
                <a:ea typeface="+mn-ea"/>
                <a:cs typeface="+mn-cs"/>
              </a:rPr>
              <a:t>challenge, use </a:t>
            </a:r>
            <a:r>
              <a:rPr kumimoji="0" lang="en-GB" sz="1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a protractor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measure how many degrees it has.</a:t>
            </a:r>
          </a:p>
        </p:txBody>
      </p:sp>
    </p:spTree>
    <p:extLst>
      <p:ext uri="{BB962C8B-B14F-4D97-AF65-F5344CB8AC3E}">
        <p14:creationId xmlns:p14="http://schemas.microsoft.com/office/powerpoint/2010/main" val="122488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792893-0356-4673-868B-447B40A15BDC}"/>
              </a:ext>
            </a:extLst>
          </p:cNvPr>
          <p:cNvSpPr txBox="1"/>
          <p:nvPr/>
        </p:nvSpPr>
        <p:spPr>
          <a:xfrm>
            <a:off x="66675" y="85724"/>
            <a:ext cx="2247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1 STAR TASK!</a:t>
            </a:r>
          </a:p>
        </p:txBody>
      </p:sp>
      <p:pic>
        <p:nvPicPr>
          <p:cNvPr id="4" name="Picture 3"/>
          <p:cNvPicPr>
            <a:picLocks noChangeAspect="1"/>
          </p:cNvPicPr>
          <p:nvPr/>
        </p:nvPicPr>
        <p:blipFill>
          <a:blip r:embed="rId2"/>
          <a:stretch>
            <a:fillRect/>
          </a:stretch>
        </p:blipFill>
        <p:spPr>
          <a:xfrm>
            <a:off x="145616" y="455056"/>
            <a:ext cx="5396202" cy="6301438"/>
          </a:xfrm>
          <a:prstGeom prst="rect">
            <a:avLst/>
          </a:prstGeom>
        </p:spPr>
      </p:pic>
      <p:pic>
        <p:nvPicPr>
          <p:cNvPr id="6" name="Picture 5"/>
          <p:cNvPicPr>
            <a:picLocks noChangeAspect="1"/>
          </p:cNvPicPr>
          <p:nvPr/>
        </p:nvPicPr>
        <p:blipFill>
          <a:blip r:embed="rId3"/>
          <a:stretch>
            <a:fillRect/>
          </a:stretch>
        </p:blipFill>
        <p:spPr>
          <a:xfrm>
            <a:off x="6160656" y="85724"/>
            <a:ext cx="5837380" cy="6670770"/>
          </a:xfrm>
          <a:prstGeom prst="rect">
            <a:avLst/>
          </a:prstGeom>
        </p:spPr>
      </p:pic>
    </p:spTree>
    <p:extLst>
      <p:ext uri="{BB962C8B-B14F-4D97-AF65-F5344CB8AC3E}">
        <p14:creationId xmlns:p14="http://schemas.microsoft.com/office/powerpoint/2010/main" val="149483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7CBEA-B301-4B12-B730-0B18E049932A}"/>
              </a:ext>
            </a:extLst>
          </p:cNvPr>
          <p:cNvSpPr txBox="1"/>
          <p:nvPr/>
        </p:nvSpPr>
        <p:spPr>
          <a:xfrm>
            <a:off x="66675" y="85724"/>
            <a:ext cx="2247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2/3 STAR TASK!</a:t>
            </a:r>
          </a:p>
        </p:txBody>
      </p:sp>
      <p:pic>
        <p:nvPicPr>
          <p:cNvPr id="2" name="Picture 1"/>
          <p:cNvPicPr>
            <a:picLocks noChangeAspect="1"/>
          </p:cNvPicPr>
          <p:nvPr/>
        </p:nvPicPr>
        <p:blipFill>
          <a:blip r:embed="rId2"/>
          <a:stretch>
            <a:fillRect/>
          </a:stretch>
        </p:blipFill>
        <p:spPr>
          <a:xfrm>
            <a:off x="157019" y="455056"/>
            <a:ext cx="11656290" cy="6219825"/>
          </a:xfrm>
          <a:prstGeom prst="rect">
            <a:avLst/>
          </a:prstGeom>
        </p:spPr>
      </p:pic>
    </p:spTree>
    <p:extLst>
      <p:ext uri="{BB962C8B-B14F-4D97-AF65-F5344CB8AC3E}">
        <p14:creationId xmlns:p14="http://schemas.microsoft.com/office/powerpoint/2010/main" val="178421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75" y="177862"/>
            <a:ext cx="19223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Extension Task!</a:t>
            </a:r>
          </a:p>
        </p:txBody>
      </p:sp>
      <p:sp>
        <p:nvSpPr>
          <p:cNvPr id="5" name="TextBox 4"/>
          <p:cNvSpPr txBox="1"/>
          <p:nvPr/>
        </p:nvSpPr>
        <p:spPr>
          <a:xfrm>
            <a:off x="1108744" y="4817451"/>
            <a:ext cx="10363735"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We would like you to explore this statement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drawing the line you see above. How many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Centimetres and how many millimetres is it?</a:t>
            </a:r>
          </a:p>
        </p:txBody>
      </p:sp>
      <p:pic>
        <p:nvPicPr>
          <p:cNvPr id="3" name="Picture 2"/>
          <p:cNvPicPr>
            <a:picLocks noChangeAspect="1"/>
          </p:cNvPicPr>
          <p:nvPr/>
        </p:nvPicPr>
        <p:blipFill>
          <a:blip r:embed="rId2"/>
          <a:stretch>
            <a:fillRect/>
          </a:stretch>
        </p:blipFill>
        <p:spPr>
          <a:xfrm>
            <a:off x="1895560" y="619220"/>
            <a:ext cx="7913459" cy="4126205"/>
          </a:xfrm>
          <a:prstGeom prst="rect">
            <a:avLst/>
          </a:prstGeom>
        </p:spPr>
      </p:pic>
    </p:spTree>
    <p:extLst>
      <p:ext uri="{BB962C8B-B14F-4D97-AF65-F5344CB8AC3E}">
        <p14:creationId xmlns:p14="http://schemas.microsoft.com/office/powerpoint/2010/main" val="390555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Reading:</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use noun phrases to describe an image.</a:t>
            </a:r>
          </a:p>
        </p:txBody>
      </p:sp>
      <p:sp>
        <p:nvSpPr>
          <p:cNvPr id="3" name="TextBox 2">
            <a:extLst>
              <a:ext uri="{FF2B5EF4-FFF2-40B4-BE49-F238E27FC236}">
                <a16:creationId xmlns:a16="http://schemas.microsoft.com/office/drawing/2014/main" id="{1053251B-751C-4EC5-9197-87E0B832AC33}"/>
              </a:ext>
            </a:extLst>
          </p:cNvPr>
          <p:cNvSpPr txBox="1"/>
          <p:nvPr/>
        </p:nvSpPr>
        <p:spPr>
          <a:xfrm>
            <a:off x="66675" y="914400"/>
            <a:ext cx="9062720" cy="3139321"/>
          </a:xfrm>
          <a:prstGeom prst="rect">
            <a:avLst/>
          </a:prstGeom>
          <a:noFill/>
        </p:spPr>
        <p:txBody>
          <a:bodyPr wrap="square" rtlCol="0">
            <a:spAutoFit/>
          </a:bodyPr>
          <a:lstStyle/>
          <a:p>
            <a:r>
              <a:rPr lang="en-GB" dirty="0">
                <a:latin typeface="Comic Sans MS" panose="030F0702030302020204" pitchFamily="66" charset="0"/>
              </a:rPr>
              <a:t>George spends nearly all his time inside his bedroom. Do you think his room would be tidy or messy? </a:t>
            </a:r>
          </a:p>
          <a:p>
            <a:endParaRPr lang="en-GB" dirty="0">
              <a:latin typeface="Comic Sans MS" panose="030F0702030302020204" pitchFamily="66" charset="0"/>
            </a:endParaRPr>
          </a:p>
          <a:p>
            <a:r>
              <a:rPr lang="en-GB" dirty="0">
                <a:latin typeface="Comic Sans MS" panose="030F0702030302020204" pitchFamily="66" charset="0"/>
                <a:hlinkClick r:id="rId2"/>
              </a:rPr>
              <a:t>https://www.bbc.co.uk/bitesize/topics/zwwp8mn/articles/z3nfw6f</a:t>
            </a:r>
            <a:r>
              <a:rPr lang="en-GB" dirty="0">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Have a look at the link above to remind </a:t>
            </a:r>
          </a:p>
          <a:p>
            <a:r>
              <a:rPr lang="en-GB" dirty="0">
                <a:latin typeface="Comic Sans MS" panose="030F0702030302020204" pitchFamily="66" charset="0"/>
              </a:rPr>
              <a:t>yourself how to write a noun phrase. </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 </a:t>
            </a:r>
          </a:p>
        </p:txBody>
      </p:sp>
      <p:pic>
        <p:nvPicPr>
          <p:cNvPr id="6" name="Picture 5">
            <a:extLst>
              <a:ext uri="{FF2B5EF4-FFF2-40B4-BE49-F238E27FC236}">
                <a16:creationId xmlns:a16="http://schemas.microsoft.com/office/drawing/2014/main" id="{558A99DE-87CF-4C85-8531-2A0F25AA85AE}"/>
              </a:ext>
            </a:extLst>
          </p:cNvPr>
          <p:cNvPicPr>
            <a:picLocks noChangeAspect="1"/>
          </p:cNvPicPr>
          <p:nvPr/>
        </p:nvPicPr>
        <p:blipFill rotWithShape="1">
          <a:blip r:embed="rId3"/>
          <a:srcRect l="2564" t="24781" r="2318" b="2883"/>
          <a:stretch/>
        </p:blipFill>
        <p:spPr>
          <a:xfrm>
            <a:off x="4572000" y="2587013"/>
            <a:ext cx="7620000" cy="4270988"/>
          </a:xfrm>
          <a:prstGeom prst="rect">
            <a:avLst/>
          </a:prstGeom>
        </p:spPr>
      </p:pic>
      <p:pic>
        <p:nvPicPr>
          <p:cNvPr id="8" name="Picture 7">
            <a:extLst>
              <a:ext uri="{FF2B5EF4-FFF2-40B4-BE49-F238E27FC236}">
                <a16:creationId xmlns:a16="http://schemas.microsoft.com/office/drawing/2014/main" id="{96D933BB-17AA-4582-98F3-B9C84DC7DDF0}"/>
              </a:ext>
            </a:extLst>
          </p:cNvPr>
          <p:cNvPicPr>
            <a:picLocks noChangeAspect="1"/>
          </p:cNvPicPr>
          <p:nvPr/>
        </p:nvPicPr>
        <p:blipFill>
          <a:blip r:embed="rId4"/>
          <a:stretch>
            <a:fillRect/>
          </a:stretch>
        </p:blipFill>
        <p:spPr>
          <a:xfrm>
            <a:off x="8910320" y="85725"/>
            <a:ext cx="3215005" cy="2501288"/>
          </a:xfrm>
          <a:prstGeom prst="rect">
            <a:avLst/>
          </a:prstGeom>
        </p:spPr>
      </p:pic>
      <p:sp>
        <p:nvSpPr>
          <p:cNvPr id="9" name="TextBox 8">
            <a:extLst>
              <a:ext uri="{FF2B5EF4-FFF2-40B4-BE49-F238E27FC236}">
                <a16:creationId xmlns:a16="http://schemas.microsoft.com/office/drawing/2014/main" id="{EC941945-42A0-459D-8A21-0C536DE61C79}"/>
              </a:ext>
            </a:extLst>
          </p:cNvPr>
          <p:cNvSpPr txBox="1"/>
          <p:nvPr/>
        </p:nvSpPr>
        <p:spPr>
          <a:xfrm>
            <a:off x="152400" y="3190240"/>
            <a:ext cx="4226560" cy="3416320"/>
          </a:xfrm>
          <a:prstGeom prst="rect">
            <a:avLst/>
          </a:prstGeom>
          <a:solidFill>
            <a:srgbClr val="FFFF00"/>
          </a:solidFill>
        </p:spPr>
        <p:txBody>
          <a:bodyPr wrap="square" rtlCol="0">
            <a:spAutoFit/>
          </a:bodyPr>
          <a:lstStyle/>
          <a:p>
            <a:r>
              <a:rPr lang="en-GB" u="sng" dirty="0">
                <a:latin typeface="Comic Sans MS" panose="030F0702030302020204" pitchFamily="66" charset="0"/>
              </a:rPr>
              <a:t>Task… </a:t>
            </a:r>
          </a:p>
          <a:p>
            <a:r>
              <a:rPr lang="en-GB" dirty="0">
                <a:latin typeface="Comic Sans MS" panose="030F0702030302020204" pitchFamily="66" charset="0"/>
              </a:rPr>
              <a:t>1* - Write a noun phrase for each of the following nouns: the chair, the floor, the shelves, the bed and the desk. </a:t>
            </a:r>
          </a:p>
          <a:p>
            <a:endParaRPr lang="en-GB" dirty="0">
              <a:latin typeface="Comic Sans MS" panose="030F0702030302020204" pitchFamily="66" charset="0"/>
            </a:endParaRPr>
          </a:p>
          <a:p>
            <a:r>
              <a:rPr lang="en-GB" dirty="0">
                <a:latin typeface="Comic Sans MS" panose="030F0702030302020204" pitchFamily="66" charset="0"/>
              </a:rPr>
              <a:t>2/3* - Write 5 noun phrases from the picture of the messy bedroom. </a:t>
            </a:r>
          </a:p>
          <a:p>
            <a:r>
              <a:rPr lang="en-GB" dirty="0">
                <a:latin typeface="Comic Sans MS" panose="030F0702030302020204" pitchFamily="66" charset="0"/>
              </a:rPr>
              <a:t>Then put your phrases into full sentences. </a:t>
            </a:r>
          </a:p>
          <a:p>
            <a:r>
              <a:rPr lang="en-GB" dirty="0">
                <a:latin typeface="Comic Sans MS" panose="030F0702030302020204" pitchFamily="66" charset="0"/>
              </a:rPr>
              <a:t>See the next slide for an example to help. </a:t>
            </a:r>
          </a:p>
        </p:txBody>
      </p:sp>
    </p:spTree>
    <p:extLst>
      <p:ext uri="{BB962C8B-B14F-4D97-AF65-F5344CB8AC3E}">
        <p14:creationId xmlns:p14="http://schemas.microsoft.com/office/powerpoint/2010/main" val="421005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874</Words>
  <Application>Microsoft Office PowerPoint</Application>
  <PresentationFormat>Widescreen</PresentationFormat>
  <Paragraphs>90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Comic Sans MS</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70</cp:revision>
  <dcterms:created xsi:type="dcterms:W3CDTF">2020-11-07T10:51:03Z</dcterms:created>
  <dcterms:modified xsi:type="dcterms:W3CDTF">2021-01-11T14:41:20Z</dcterms:modified>
</cp:coreProperties>
</file>