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305" r:id="rId5"/>
    <p:sldId id="306" r:id="rId6"/>
    <p:sldId id="307" r:id="rId7"/>
    <p:sldId id="297" r:id="rId8"/>
    <p:sldId id="291" r:id="rId9"/>
    <p:sldId id="298" r:id="rId10"/>
    <p:sldId id="299" r:id="rId11"/>
    <p:sldId id="292" r:id="rId12"/>
    <p:sldId id="295" r:id="rId13"/>
    <p:sldId id="294" r:id="rId14"/>
    <p:sldId id="259" r:id="rId15"/>
    <p:sldId id="309" r:id="rId16"/>
    <p:sldId id="310" r:id="rId17"/>
    <p:sldId id="260"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CCFFCC"/>
    <a:srgbClr val="FFCCFF"/>
    <a:srgbClr val="CC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3" d="100"/>
          <a:sy n="63" d="100"/>
        </p:scale>
        <p:origin x="6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FD1B-4331-4718-8E52-120664D85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99E627-FF9D-4D63-851D-3757C7329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F2A707-E86D-4D80-B41A-019CC25922D4}"/>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5" name="Footer Placeholder 4">
            <a:extLst>
              <a:ext uri="{FF2B5EF4-FFF2-40B4-BE49-F238E27FC236}">
                <a16:creationId xmlns:a16="http://schemas.microsoft.com/office/drawing/2014/main" id="{7FE3082A-6E5E-4FBF-9F59-D73B3908A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6EFFA-FC45-4C8A-B01A-1ED246F3D5BA}"/>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76277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FA2B-4EDD-444A-B58D-DBB2D5E8E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32A95-A28B-4078-BF53-453ADAF57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8CAE9-F432-427A-8072-58F6F8ED433D}"/>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5" name="Footer Placeholder 4">
            <a:extLst>
              <a:ext uri="{FF2B5EF4-FFF2-40B4-BE49-F238E27FC236}">
                <a16:creationId xmlns:a16="http://schemas.microsoft.com/office/drawing/2014/main" id="{6D36272C-2F59-427E-A389-C8D9F501A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06C6A-A29A-4D30-BDE7-3E8ED60A8629}"/>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05905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1F85C-510E-469E-874B-D4B825AD8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1CD19-2739-45DA-90FD-2F3690907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40C82-6810-4863-8E38-85AA90679C6E}"/>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5" name="Footer Placeholder 4">
            <a:extLst>
              <a:ext uri="{FF2B5EF4-FFF2-40B4-BE49-F238E27FC236}">
                <a16:creationId xmlns:a16="http://schemas.microsoft.com/office/drawing/2014/main" id="{DE7E5F1C-5D99-4E94-B765-13260290D2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C7A35-30A4-4525-9166-CF4DDD52F67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2034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2B2E97-1A2E-422B-A45C-5F1DC280434A}"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75A2B-50BB-4BE1-BF65-538DC6C60402}" type="slidenum">
              <a:rPr lang="en-GB" smtClean="0"/>
              <a:t>‹#›</a:t>
            </a:fld>
            <a:endParaRPr lang="en-GB"/>
          </a:p>
        </p:txBody>
      </p:sp>
    </p:spTree>
    <p:extLst>
      <p:ext uri="{BB962C8B-B14F-4D97-AF65-F5344CB8AC3E}">
        <p14:creationId xmlns:p14="http://schemas.microsoft.com/office/powerpoint/2010/main" val="1769080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2B2E97-1A2E-422B-A45C-5F1DC280434A}"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75A2B-50BB-4BE1-BF65-538DC6C60402}" type="slidenum">
              <a:rPr lang="en-GB" smtClean="0"/>
              <a:t>‹#›</a:t>
            </a:fld>
            <a:endParaRPr lang="en-GB"/>
          </a:p>
        </p:txBody>
      </p:sp>
    </p:spTree>
    <p:extLst>
      <p:ext uri="{BB962C8B-B14F-4D97-AF65-F5344CB8AC3E}">
        <p14:creationId xmlns:p14="http://schemas.microsoft.com/office/powerpoint/2010/main" val="1136845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2B2E97-1A2E-422B-A45C-5F1DC280434A}"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75A2B-50BB-4BE1-BF65-538DC6C60402}" type="slidenum">
              <a:rPr lang="en-GB" smtClean="0"/>
              <a:t>‹#›</a:t>
            </a:fld>
            <a:endParaRPr lang="en-GB"/>
          </a:p>
        </p:txBody>
      </p:sp>
    </p:spTree>
    <p:extLst>
      <p:ext uri="{BB962C8B-B14F-4D97-AF65-F5344CB8AC3E}">
        <p14:creationId xmlns:p14="http://schemas.microsoft.com/office/powerpoint/2010/main" val="2994369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E2B2E97-1A2E-422B-A45C-5F1DC280434A}"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875A2B-50BB-4BE1-BF65-538DC6C60402}" type="slidenum">
              <a:rPr lang="en-GB" smtClean="0"/>
              <a:t>‹#›</a:t>
            </a:fld>
            <a:endParaRPr lang="en-GB"/>
          </a:p>
        </p:txBody>
      </p:sp>
    </p:spTree>
    <p:extLst>
      <p:ext uri="{BB962C8B-B14F-4D97-AF65-F5344CB8AC3E}">
        <p14:creationId xmlns:p14="http://schemas.microsoft.com/office/powerpoint/2010/main" val="3420587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2B2E97-1A2E-422B-A45C-5F1DC280434A}" type="datetimeFigureOut">
              <a:rPr lang="en-GB" smtClean="0"/>
              <a:t>14/01/2021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875A2B-50BB-4BE1-BF65-538DC6C60402}" type="slidenum">
              <a:rPr lang="en-GB" smtClean="0"/>
              <a:t>‹#›</a:t>
            </a:fld>
            <a:endParaRPr lang="en-GB"/>
          </a:p>
        </p:txBody>
      </p:sp>
    </p:spTree>
    <p:extLst>
      <p:ext uri="{BB962C8B-B14F-4D97-AF65-F5344CB8AC3E}">
        <p14:creationId xmlns:p14="http://schemas.microsoft.com/office/powerpoint/2010/main" val="4289118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2B2E97-1A2E-422B-A45C-5F1DC280434A}" type="datetimeFigureOut">
              <a:rPr lang="en-GB" smtClean="0"/>
              <a:t>14/01/2021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875A2B-50BB-4BE1-BF65-538DC6C60402}" type="slidenum">
              <a:rPr lang="en-GB" smtClean="0"/>
              <a:t>‹#›</a:t>
            </a:fld>
            <a:endParaRPr lang="en-GB"/>
          </a:p>
        </p:txBody>
      </p:sp>
    </p:spTree>
    <p:extLst>
      <p:ext uri="{BB962C8B-B14F-4D97-AF65-F5344CB8AC3E}">
        <p14:creationId xmlns:p14="http://schemas.microsoft.com/office/powerpoint/2010/main" val="3448187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B2E97-1A2E-422B-A45C-5F1DC280434A}" type="datetimeFigureOut">
              <a:rPr lang="en-GB" smtClean="0"/>
              <a:t>14/01/2021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875A2B-50BB-4BE1-BF65-538DC6C60402}" type="slidenum">
              <a:rPr lang="en-GB" smtClean="0"/>
              <a:t>‹#›</a:t>
            </a:fld>
            <a:endParaRPr lang="en-GB"/>
          </a:p>
        </p:txBody>
      </p:sp>
    </p:spTree>
    <p:extLst>
      <p:ext uri="{BB962C8B-B14F-4D97-AF65-F5344CB8AC3E}">
        <p14:creationId xmlns:p14="http://schemas.microsoft.com/office/powerpoint/2010/main" val="3155640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2B2E97-1A2E-422B-A45C-5F1DC280434A}"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875A2B-50BB-4BE1-BF65-538DC6C60402}" type="slidenum">
              <a:rPr lang="en-GB" smtClean="0"/>
              <a:t>‹#›</a:t>
            </a:fld>
            <a:endParaRPr lang="en-GB"/>
          </a:p>
        </p:txBody>
      </p:sp>
    </p:spTree>
    <p:extLst>
      <p:ext uri="{BB962C8B-B14F-4D97-AF65-F5344CB8AC3E}">
        <p14:creationId xmlns:p14="http://schemas.microsoft.com/office/powerpoint/2010/main" val="153960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DCD0-02C6-4EBA-9FE5-D8F6A3839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8B705-F1F3-4EC4-A550-32D100729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0AE59-4412-4C75-9728-C0DE227B4014}"/>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5" name="Footer Placeholder 4">
            <a:extLst>
              <a:ext uri="{FF2B5EF4-FFF2-40B4-BE49-F238E27FC236}">
                <a16:creationId xmlns:a16="http://schemas.microsoft.com/office/drawing/2014/main" id="{1F8D1906-D756-4F80-A381-7C5B19A6A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816AE-C510-40F2-B2DF-986FBA02B3F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54654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2B2E97-1A2E-422B-A45C-5F1DC280434A}"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875A2B-50BB-4BE1-BF65-538DC6C60402}" type="slidenum">
              <a:rPr lang="en-GB" smtClean="0"/>
              <a:t>‹#›</a:t>
            </a:fld>
            <a:endParaRPr lang="en-GB"/>
          </a:p>
        </p:txBody>
      </p:sp>
    </p:spTree>
    <p:extLst>
      <p:ext uri="{BB962C8B-B14F-4D97-AF65-F5344CB8AC3E}">
        <p14:creationId xmlns:p14="http://schemas.microsoft.com/office/powerpoint/2010/main" val="218333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2B2E97-1A2E-422B-A45C-5F1DC280434A}"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75A2B-50BB-4BE1-BF65-538DC6C60402}" type="slidenum">
              <a:rPr lang="en-GB" smtClean="0"/>
              <a:t>‹#›</a:t>
            </a:fld>
            <a:endParaRPr lang="en-GB"/>
          </a:p>
        </p:txBody>
      </p:sp>
    </p:spTree>
    <p:extLst>
      <p:ext uri="{BB962C8B-B14F-4D97-AF65-F5344CB8AC3E}">
        <p14:creationId xmlns:p14="http://schemas.microsoft.com/office/powerpoint/2010/main" val="3046529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2B2E97-1A2E-422B-A45C-5F1DC280434A}"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75A2B-50BB-4BE1-BF65-538DC6C60402}" type="slidenum">
              <a:rPr lang="en-GB" smtClean="0"/>
              <a:t>‹#›</a:t>
            </a:fld>
            <a:endParaRPr lang="en-GB"/>
          </a:p>
        </p:txBody>
      </p:sp>
    </p:spTree>
    <p:extLst>
      <p:ext uri="{BB962C8B-B14F-4D97-AF65-F5344CB8AC3E}">
        <p14:creationId xmlns:p14="http://schemas.microsoft.com/office/powerpoint/2010/main" val="33445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DF82-332F-4ACE-ACE7-B088BC1AA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AD48D9-15E9-4AFB-B63D-8BE83A668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899F7-4C94-44C7-94AC-8AC47154927E}"/>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5" name="Footer Placeholder 4">
            <a:extLst>
              <a:ext uri="{FF2B5EF4-FFF2-40B4-BE49-F238E27FC236}">
                <a16:creationId xmlns:a16="http://schemas.microsoft.com/office/drawing/2014/main" id="{D9A7AA5C-EFA8-46BC-BACF-4B12F92AF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DFA63-2EC9-4171-93FD-44D1E31425B7}"/>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5166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8DF4-100C-4213-801D-1BD9232EDC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F6A9A-9526-4AD1-8AF1-3FEC7A6AE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AE4BE8-D64C-47EA-849D-945B4876D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20E4E3-9948-418E-9517-3D1713427065}"/>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6" name="Footer Placeholder 5">
            <a:extLst>
              <a:ext uri="{FF2B5EF4-FFF2-40B4-BE49-F238E27FC236}">
                <a16:creationId xmlns:a16="http://schemas.microsoft.com/office/drawing/2014/main" id="{DAFB54CD-7811-4324-A44A-D0B4DFBFA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AFBAC7-11BE-4C0E-91E7-E77B8E474298}"/>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4619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754D-F169-4E0D-9A1A-6DA56776BC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D80A5-8981-4045-B955-3F5D32339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9DA3E-C5B9-4F20-9094-E827EB4046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F54156-45EE-44C0-8BFF-C60B42E94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4AD7B-B4DA-476A-BCF9-BB95EECBD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067DDB-B594-466A-81C5-D31B93EA0E27}"/>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8" name="Footer Placeholder 7">
            <a:extLst>
              <a:ext uri="{FF2B5EF4-FFF2-40B4-BE49-F238E27FC236}">
                <a16:creationId xmlns:a16="http://schemas.microsoft.com/office/drawing/2014/main" id="{C592ED49-DF0A-461C-863A-C7536E719A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E8CE73-1597-4EAE-A7D1-7ECB3EB415D2}"/>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54579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3D1D-2DC7-4502-AC6A-FAECF558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0F83E2-62E1-44A0-B88E-8C8275871174}"/>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4" name="Footer Placeholder 3">
            <a:extLst>
              <a:ext uri="{FF2B5EF4-FFF2-40B4-BE49-F238E27FC236}">
                <a16:creationId xmlns:a16="http://schemas.microsoft.com/office/drawing/2014/main" id="{D78843D8-A8D1-42F5-9DDC-F174A50B05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26E6F0-F252-4CC5-9635-40C6998344D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85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E1413-C1DF-4398-A78A-7040F9608537}"/>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3" name="Footer Placeholder 2">
            <a:extLst>
              <a:ext uri="{FF2B5EF4-FFF2-40B4-BE49-F238E27FC236}">
                <a16:creationId xmlns:a16="http://schemas.microsoft.com/office/drawing/2014/main" id="{F25B5965-EA9B-482C-84EC-88ED52E4D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0B9DBD-818D-4177-B892-291315E3FCA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6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1628-211E-4A79-94A6-DDA87ADA3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0A5E2B-DEBD-4CFA-B66A-2F16E7739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212547-588F-4624-9B49-B7703A22D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3D6E5-30C4-473B-98BA-A5B1230AF6D3}"/>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6" name="Footer Placeholder 5">
            <a:extLst>
              <a:ext uri="{FF2B5EF4-FFF2-40B4-BE49-F238E27FC236}">
                <a16:creationId xmlns:a16="http://schemas.microsoft.com/office/drawing/2014/main" id="{628124AE-11EA-4FE2-9FC2-FD0F67C3E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A6E84D-C3B1-4A00-B13A-76D9AE595D3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7281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DAC7-D9E4-4069-9957-B461C0BD7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EB1784-06D6-4EC9-A872-54C5B3841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BA0D2-0559-41EA-8238-1ABC7A155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02930-532D-4DA9-8A17-821685546B03}"/>
              </a:ext>
            </a:extLst>
          </p:cNvPr>
          <p:cNvSpPr>
            <a:spLocks noGrp="1"/>
          </p:cNvSpPr>
          <p:nvPr>
            <p:ph type="dt" sz="half" idx="10"/>
          </p:nvPr>
        </p:nvSpPr>
        <p:spPr/>
        <p:txBody>
          <a:bodyPr/>
          <a:lstStyle/>
          <a:p>
            <a:fld id="{33799D9D-2001-41FC-AA96-7F212C2C199A}" type="datetimeFigureOut">
              <a:rPr lang="en-GB" smtClean="0"/>
              <a:t>14/01/2021</a:t>
            </a:fld>
            <a:endParaRPr lang="en-GB"/>
          </a:p>
        </p:txBody>
      </p:sp>
      <p:sp>
        <p:nvSpPr>
          <p:cNvPr id="6" name="Footer Placeholder 5">
            <a:extLst>
              <a:ext uri="{FF2B5EF4-FFF2-40B4-BE49-F238E27FC236}">
                <a16:creationId xmlns:a16="http://schemas.microsoft.com/office/drawing/2014/main" id="{4DDC92C5-2B96-4C48-9F26-C40EA05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A0E1C-1C75-48DA-9640-16A264F564D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77950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B6FF0-9F65-4CA9-8D61-3C20D590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315BB-792F-45FF-8F46-AEE22E320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0086D-05A9-4D82-A8D4-E5DB15F13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99D9D-2001-41FC-AA96-7F212C2C199A}" type="datetimeFigureOut">
              <a:rPr lang="en-GB" smtClean="0"/>
              <a:t>14/01/2021</a:t>
            </a:fld>
            <a:endParaRPr lang="en-GB"/>
          </a:p>
        </p:txBody>
      </p:sp>
      <p:sp>
        <p:nvSpPr>
          <p:cNvPr id="5" name="Footer Placeholder 4">
            <a:extLst>
              <a:ext uri="{FF2B5EF4-FFF2-40B4-BE49-F238E27FC236}">
                <a16:creationId xmlns:a16="http://schemas.microsoft.com/office/drawing/2014/main" id="{E2E0D0B1-4103-4166-8E09-A4CA29AA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02BA0A-A9D7-41D1-89E6-F11A332A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5544-F780-4D72-805F-9CF8A4B73E45}" type="slidenum">
              <a:rPr lang="en-GB" smtClean="0"/>
              <a:t>‹#›</a:t>
            </a:fld>
            <a:endParaRPr lang="en-GB"/>
          </a:p>
        </p:txBody>
      </p:sp>
    </p:spTree>
    <p:extLst>
      <p:ext uri="{BB962C8B-B14F-4D97-AF65-F5344CB8AC3E}">
        <p14:creationId xmlns:p14="http://schemas.microsoft.com/office/powerpoint/2010/main" val="118868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B2E97-1A2E-422B-A45C-5F1DC280434A}" type="datetimeFigureOut">
              <a:rPr lang="en-GB" smtClean="0"/>
              <a:t>14/01/2021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75A2B-50BB-4BE1-BF65-538DC6C60402}" type="slidenum">
              <a:rPr lang="en-GB" smtClean="0"/>
              <a:t>‹#›</a:t>
            </a:fld>
            <a:endParaRPr lang="en-GB"/>
          </a:p>
        </p:txBody>
      </p:sp>
    </p:spTree>
    <p:extLst>
      <p:ext uri="{BB962C8B-B14F-4D97-AF65-F5344CB8AC3E}">
        <p14:creationId xmlns:p14="http://schemas.microsoft.com/office/powerpoint/2010/main" val="1066433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4@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https://www.bbc.co.uk/bitesize/topics/zbmv2sg/articles/zfqh92p"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kids.kiddle.co/Harriet_Tubman" TargetMode="External"/><Relationship Id="rId7" Type="http://schemas.openxmlformats.org/officeDocument/2006/relationships/hyperlink" Target="https://kids.kiddle.co/Greta_Thunberg" TargetMode="External"/><Relationship Id="rId2" Type="http://schemas.openxmlformats.org/officeDocument/2006/relationships/hyperlink" Target="https://www.ducksters.com/biography/women_leaders/harriet_tubman.php" TargetMode="External"/><Relationship Id="rId1" Type="http://schemas.openxmlformats.org/officeDocument/2006/relationships/slideLayout" Target="../slideLayouts/slideLayout12.xml"/><Relationship Id="rId6" Type="http://schemas.openxmlformats.org/officeDocument/2006/relationships/hyperlink" Target="https://www.natgeokids.com/uk/kids-club/cool-kids/general-kids-club/greta-thunberg-facts/" TargetMode="External"/><Relationship Id="rId5" Type="http://schemas.openxmlformats.org/officeDocument/2006/relationships/hyperlink" Target="https://kids.kiddle.co/Florence_Nightingale" TargetMode="External"/><Relationship Id="rId10" Type="http://schemas.openxmlformats.org/officeDocument/2006/relationships/image" Target="../media/image23.png"/><Relationship Id="rId4" Type="http://schemas.openxmlformats.org/officeDocument/2006/relationships/hyperlink" Target="https://www.natgeokids.com/uk/discover/history/general-history/florence-nightingale/" TargetMode="Externa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bc.co.uk/bitesize/topics/zt7xk2p"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2A1DF8-5B7B-4FB5-B512-3825EA850B61}"/>
              </a:ext>
            </a:extLst>
          </p:cNvPr>
          <p:cNvSpPr txBox="1"/>
          <p:nvPr/>
        </p:nvSpPr>
        <p:spPr>
          <a:xfrm>
            <a:off x="419100" y="476250"/>
            <a:ext cx="11125200" cy="6124754"/>
          </a:xfrm>
          <a:prstGeom prst="rect">
            <a:avLst/>
          </a:prstGeom>
          <a:noFill/>
        </p:spPr>
        <p:txBody>
          <a:bodyPr wrap="square" rtlCol="0">
            <a:spAutoFit/>
          </a:bodyPr>
          <a:lstStyle/>
          <a:p>
            <a:pPr algn="ctr"/>
            <a:r>
              <a:rPr lang="en-GB" b="1" u="sng" dirty="0">
                <a:latin typeface="Comic Sans MS" panose="030F0702030302020204" pitchFamily="66" charset="0"/>
              </a:rPr>
              <a:t>Remote Learning Plan! </a:t>
            </a:r>
          </a:p>
          <a:p>
            <a:endParaRPr lang="en-GB" dirty="0">
              <a:latin typeface="Comic Sans MS" panose="030F0702030302020204" pitchFamily="66" charset="0"/>
            </a:endParaRPr>
          </a:p>
          <a:p>
            <a:r>
              <a:rPr lang="en-GB" dirty="0">
                <a:latin typeface="Comic Sans MS" panose="030F0702030302020204" pitchFamily="66" charset="0"/>
              </a:rPr>
              <a:t>Hello Year 4! </a:t>
            </a:r>
          </a:p>
          <a:p>
            <a:endParaRPr lang="en-GB" dirty="0">
              <a:latin typeface="Comic Sans MS" panose="030F0702030302020204" pitchFamily="66" charset="0"/>
            </a:endParaRPr>
          </a:p>
          <a:p>
            <a:r>
              <a:rPr lang="en-GB" dirty="0">
                <a:latin typeface="Comic Sans MS" panose="030F0702030302020204" pitchFamily="66" charset="0"/>
              </a:rPr>
              <a:t>During the next few weeks, we will be providing the children with remote learning on a daily basis. The work will be available on the website the day before e.g. Monday’s work will be online Sunday.</a:t>
            </a:r>
          </a:p>
          <a:p>
            <a:r>
              <a:rPr lang="en-GB" dirty="0">
                <a:latin typeface="Comic Sans MS" panose="030F0702030302020204" pitchFamily="66" charset="0"/>
              </a:rPr>
              <a:t>Everyday the remote learning will consist of: </a:t>
            </a:r>
          </a:p>
          <a:p>
            <a:pPr marL="342900" indent="-342900">
              <a:buAutoNum type="arabicPeriod"/>
            </a:pPr>
            <a:r>
              <a:rPr lang="en-GB" dirty="0">
                <a:latin typeface="Comic Sans MS" panose="030F0702030302020204" pitchFamily="66" charset="0"/>
              </a:rPr>
              <a:t>English Lesson </a:t>
            </a:r>
          </a:p>
          <a:p>
            <a:pPr marL="342900" indent="-342900">
              <a:buAutoNum type="arabicPeriod"/>
            </a:pPr>
            <a:r>
              <a:rPr lang="en-GB" dirty="0">
                <a:latin typeface="Comic Sans MS" panose="030F0702030302020204" pitchFamily="66" charset="0"/>
              </a:rPr>
              <a:t>Maths Lesson </a:t>
            </a:r>
          </a:p>
          <a:p>
            <a:pPr marL="342900" indent="-342900">
              <a:buAutoNum type="arabicPeriod"/>
            </a:pPr>
            <a:r>
              <a:rPr lang="en-GB" dirty="0">
                <a:latin typeface="Comic Sans MS" panose="030F0702030302020204" pitchFamily="66" charset="0"/>
              </a:rPr>
              <a:t>Reading Lesson </a:t>
            </a:r>
          </a:p>
          <a:p>
            <a:pPr marL="342900" indent="-342900">
              <a:buAutoNum type="arabicPeriod"/>
            </a:pPr>
            <a:r>
              <a:rPr lang="en-GB" dirty="0">
                <a:latin typeface="Comic Sans MS" panose="030F0702030302020204" pitchFamily="66" charset="0"/>
              </a:rPr>
              <a:t>One other curriculum lesson (PSHE, Art etc)</a:t>
            </a:r>
          </a:p>
          <a:p>
            <a:pPr marL="342900" indent="-342900">
              <a:buAutoNum type="arabicPeriod"/>
            </a:pPr>
            <a:endParaRPr lang="en-GB" dirty="0">
              <a:latin typeface="Comic Sans MS" panose="030F0702030302020204" pitchFamily="66" charset="0"/>
            </a:endParaRPr>
          </a:p>
          <a:p>
            <a:pPr algn="ctr"/>
            <a:r>
              <a:rPr lang="en-GB" dirty="0">
                <a:latin typeface="Comic Sans MS" panose="030F0702030302020204" pitchFamily="66" charset="0"/>
              </a:rPr>
              <a:t>We will be available during the hours of 9am-4pm so please feel free to contact us on our new e-mail </a:t>
            </a:r>
            <a:r>
              <a:rPr lang="en-GB" sz="3200" dirty="0">
                <a:solidFill>
                  <a:srgbClr val="FF0000"/>
                </a:solidFill>
                <a:latin typeface="Comic Sans MS" panose="030F0702030302020204" pitchFamily="66" charset="0"/>
                <a:hlinkClick r:id="rId2">
                  <a:extLst>
                    <a:ext uri="{A12FA001-AC4F-418D-AE19-62706E023703}">
                      <ahyp:hlinkClr xmlns:ahyp="http://schemas.microsoft.com/office/drawing/2018/hyperlinkcolor" val="tx"/>
                    </a:ext>
                  </a:extLst>
                </a:hlinkClick>
              </a:rPr>
              <a:t>njs.year4@taw.org.uk</a:t>
            </a:r>
            <a:r>
              <a:rPr lang="en-GB" sz="3200" dirty="0">
                <a:solidFill>
                  <a:srgbClr val="FF0000"/>
                </a:solidFill>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Some of the work provided will be split into the star levels that the children use everyday in class (1,2 3). </a:t>
            </a:r>
          </a:p>
          <a:p>
            <a:endParaRPr lang="en-GB" dirty="0">
              <a:latin typeface="Comic Sans MS" panose="030F0702030302020204" pitchFamily="66" charset="0"/>
            </a:endParaRPr>
          </a:p>
          <a:p>
            <a:r>
              <a:rPr lang="en-GB" dirty="0">
                <a:latin typeface="Comic Sans MS" panose="030F0702030302020204" pitchFamily="66" charset="0"/>
              </a:rPr>
              <a:t>Stay safe everyone! </a:t>
            </a:r>
          </a:p>
          <a:p>
            <a:endParaRPr lang="en-GB" dirty="0">
              <a:latin typeface="Comic Sans MS" panose="030F0702030302020204" pitchFamily="66" charset="0"/>
            </a:endParaRPr>
          </a:p>
          <a:p>
            <a:r>
              <a:rPr lang="en-GB" dirty="0">
                <a:latin typeface="Comic Sans MS" panose="030F0702030302020204" pitchFamily="66" charset="0"/>
              </a:rPr>
              <a:t>Miss Jones, Mrs Jukes, Mrs Kuczynska and Mrs Sisson. </a:t>
            </a:r>
          </a:p>
        </p:txBody>
      </p:sp>
    </p:spTree>
    <p:extLst>
      <p:ext uri="{BB962C8B-B14F-4D97-AF65-F5344CB8AC3E}">
        <p14:creationId xmlns:p14="http://schemas.microsoft.com/office/powerpoint/2010/main" val="164335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7CBEA-B301-4B12-B730-0B18E049932A}"/>
              </a:ext>
            </a:extLst>
          </p:cNvPr>
          <p:cNvSpPr txBox="1"/>
          <p:nvPr/>
        </p:nvSpPr>
        <p:spPr>
          <a:xfrm>
            <a:off x="66675" y="85724"/>
            <a:ext cx="2247900" cy="369332"/>
          </a:xfrm>
          <a:prstGeom prst="rect">
            <a:avLst/>
          </a:prstGeom>
          <a:noFill/>
        </p:spPr>
        <p:txBody>
          <a:bodyPr wrap="square" rtlCol="0">
            <a:spAutoFit/>
          </a:bodyPr>
          <a:lstStyle/>
          <a:p>
            <a:r>
              <a:rPr lang="en-GB" b="1" dirty="0">
                <a:solidFill>
                  <a:srgbClr val="0070C0"/>
                </a:solidFill>
                <a:latin typeface="Comic Sans MS" panose="030F0702030302020204" pitchFamily="66" charset="0"/>
              </a:rPr>
              <a:t>2/3 STAR TASK!</a:t>
            </a:r>
          </a:p>
        </p:txBody>
      </p:sp>
      <p:pic>
        <p:nvPicPr>
          <p:cNvPr id="4" name="Picture 3"/>
          <p:cNvPicPr>
            <a:picLocks noChangeAspect="1"/>
          </p:cNvPicPr>
          <p:nvPr/>
        </p:nvPicPr>
        <p:blipFill>
          <a:blip r:embed="rId2"/>
          <a:stretch>
            <a:fillRect/>
          </a:stretch>
        </p:blipFill>
        <p:spPr>
          <a:xfrm>
            <a:off x="287481" y="362094"/>
            <a:ext cx="11682845" cy="6429375"/>
          </a:xfrm>
          <a:prstGeom prst="rect">
            <a:avLst/>
          </a:prstGeom>
        </p:spPr>
      </p:pic>
    </p:spTree>
    <p:extLst>
      <p:ext uri="{BB962C8B-B14F-4D97-AF65-F5344CB8AC3E}">
        <p14:creationId xmlns:p14="http://schemas.microsoft.com/office/powerpoint/2010/main" val="178421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4745" y="147492"/>
            <a:ext cx="11690927" cy="6604289"/>
          </a:xfrm>
          <a:prstGeom prst="rect">
            <a:avLst/>
          </a:prstGeom>
        </p:spPr>
      </p:pic>
    </p:spTree>
    <p:extLst>
      <p:ext uri="{BB962C8B-B14F-4D97-AF65-F5344CB8AC3E}">
        <p14:creationId xmlns:p14="http://schemas.microsoft.com/office/powerpoint/2010/main" val="2052629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75" y="177862"/>
            <a:ext cx="1922321" cy="369332"/>
          </a:xfrm>
          <a:prstGeom prst="rect">
            <a:avLst/>
          </a:prstGeom>
        </p:spPr>
        <p:txBody>
          <a:bodyPr wrap="none">
            <a:spAutoFit/>
          </a:bodyPr>
          <a:lstStyle/>
          <a:p>
            <a:r>
              <a:rPr lang="en-GB" b="1" dirty="0">
                <a:solidFill>
                  <a:srgbClr val="0070C0"/>
                </a:solidFill>
                <a:latin typeface="Comic Sans MS" panose="030F0702030302020204" pitchFamily="66" charset="0"/>
              </a:rPr>
              <a:t>Extension Task!</a:t>
            </a:r>
          </a:p>
        </p:txBody>
      </p:sp>
      <p:sp>
        <p:nvSpPr>
          <p:cNvPr id="5" name="TextBox 4"/>
          <p:cNvSpPr txBox="1"/>
          <p:nvPr/>
        </p:nvSpPr>
        <p:spPr>
          <a:xfrm>
            <a:off x="-914" y="4641961"/>
            <a:ext cx="12192914" cy="1384995"/>
          </a:xfrm>
          <a:prstGeom prst="rect">
            <a:avLst/>
          </a:prstGeom>
          <a:noFill/>
        </p:spPr>
        <p:txBody>
          <a:bodyPr wrap="square" rtlCol="0">
            <a:spAutoFit/>
          </a:bodyPr>
          <a:lstStyle/>
          <a:p>
            <a:pPr algn="ctr"/>
            <a:endParaRPr lang="en-GB" sz="2800" dirty="0">
              <a:latin typeface="XCCW Joined 1a" panose="03050602040000000000" pitchFamily="66" charset="0"/>
            </a:endParaRPr>
          </a:p>
          <a:p>
            <a:pPr algn="ctr"/>
            <a:r>
              <a:rPr lang="en-GB" sz="2800" dirty="0">
                <a:latin typeface="XCCW Joined 1a" panose="03050602040000000000" pitchFamily="66" charset="0"/>
              </a:rPr>
              <a:t>Please explore this statement using spaghetti, </a:t>
            </a:r>
            <a:r>
              <a:rPr lang="en-GB" sz="2800" dirty="0" err="1">
                <a:latin typeface="XCCW Joined 1a" panose="03050602040000000000" pitchFamily="66" charset="0"/>
              </a:rPr>
              <a:t>mechano</a:t>
            </a:r>
            <a:r>
              <a:rPr lang="en-GB" sz="2800" dirty="0">
                <a:latin typeface="XCCW Joined 1a" panose="03050602040000000000" pitchFamily="66" charset="0"/>
              </a:rPr>
              <a:t>,</a:t>
            </a:r>
          </a:p>
          <a:p>
            <a:pPr algn="ctr"/>
            <a:r>
              <a:rPr lang="en-GB" sz="2800" dirty="0">
                <a:latin typeface="XCCW Joined 1a" panose="03050602040000000000" pitchFamily="66" charset="0"/>
              </a:rPr>
              <a:t>or </a:t>
            </a:r>
            <a:r>
              <a:rPr lang="en-GB" sz="2800" dirty="0" err="1">
                <a:latin typeface="XCCW Joined 1a" panose="03050602040000000000" pitchFamily="66" charset="0"/>
              </a:rPr>
              <a:t>lego</a:t>
            </a:r>
            <a:r>
              <a:rPr lang="en-GB" sz="2800" dirty="0">
                <a:latin typeface="XCCW Joined 1a" panose="03050602040000000000" pitchFamily="66" charset="0"/>
              </a:rPr>
              <a:t> pieces if you do not have any straws.</a:t>
            </a:r>
          </a:p>
        </p:txBody>
      </p:sp>
      <p:pic>
        <p:nvPicPr>
          <p:cNvPr id="4" name="Picture 3"/>
          <p:cNvPicPr>
            <a:picLocks noChangeAspect="1"/>
          </p:cNvPicPr>
          <p:nvPr/>
        </p:nvPicPr>
        <p:blipFill>
          <a:blip r:embed="rId2"/>
          <a:stretch>
            <a:fillRect/>
          </a:stretch>
        </p:blipFill>
        <p:spPr>
          <a:xfrm>
            <a:off x="1823748" y="611071"/>
            <a:ext cx="8410143" cy="4188684"/>
          </a:xfrm>
          <a:prstGeom prst="rect">
            <a:avLst/>
          </a:prstGeom>
        </p:spPr>
      </p:pic>
    </p:spTree>
    <p:extLst>
      <p:ext uri="{BB962C8B-B14F-4D97-AF65-F5344CB8AC3E}">
        <p14:creationId xmlns:p14="http://schemas.microsoft.com/office/powerpoint/2010/main" val="3905556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Reading:</a:t>
            </a:r>
            <a:r>
              <a:rPr lang="en-GB" b="1" dirty="0">
                <a:latin typeface="Comic Sans MS" panose="030F0702030302020204" pitchFamily="66" charset="0"/>
              </a:rPr>
              <a:t> </a:t>
            </a:r>
          </a:p>
          <a:p>
            <a:r>
              <a:rPr lang="en-GB" b="1" dirty="0">
                <a:solidFill>
                  <a:srgbClr val="FF0000"/>
                </a:solidFill>
                <a:latin typeface="Comic Sans MS" panose="030F0702030302020204" pitchFamily="66" charset="0"/>
              </a:rPr>
              <a:t>Objective: To make singular nouns plural.</a:t>
            </a:r>
          </a:p>
        </p:txBody>
      </p:sp>
      <p:sp>
        <p:nvSpPr>
          <p:cNvPr id="9" name="TextBox 8">
            <a:extLst>
              <a:ext uri="{FF2B5EF4-FFF2-40B4-BE49-F238E27FC236}">
                <a16:creationId xmlns:a16="http://schemas.microsoft.com/office/drawing/2014/main" id="{7BBC2EB7-7BF4-4C0D-ACAF-372ACA281235}"/>
              </a:ext>
            </a:extLst>
          </p:cNvPr>
          <p:cNvSpPr txBox="1"/>
          <p:nvPr/>
        </p:nvSpPr>
        <p:spPr>
          <a:xfrm>
            <a:off x="66675" y="1671638"/>
            <a:ext cx="8290560" cy="369332"/>
          </a:xfrm>
          <a:prstGeom prst="rect">
            <a:avLst/>
          </a:prstGeom>
          <a:noFill/>
        </p:spPr>
        <p:txBody>
          <a:bodyPr wrap="square">
            <a:spAutoFit/>
          </a:bodyPr>
          <a:lstStyle/>
          <a:p>
            <a:r>
              <a:rPr lang="en-GB" dirty="0">
                <a:latin typeface="Comic Sans MS" panose="030F0702030302020204" pitchFamily="66" charset="0"/>
                <a:hlinkClick r:id="rId2"/>
              </a:rPr>
              <a:t>https://www.bbc.co.uk/bitesize/topics/zbmv2sg/articles/zfqh92p</a:t>
            </a:r>
            <a:r>
              <a:rPr lang="en-GB" dirty="0">
                <a:latin typeface="Comic Sans MS" panose="030F0702030302020204" pitchFamily="66" charset="0"/>
              </a:rPr>
              <a:t> </a:t>
            </a:r>
          </a:p>
        </p:txBody>
      </p:sp>
      <p:sp>
        <p:nvSpPr>
          <p:cNvPr id="10" name="TextBox 9">
            <a:extLst>
              <a:ext uri="{FF2B5EF4-FFF2-40B4-BE49-F238E27FC236}">
                <a16:creationId xmlns:a16="http://schemas.microsoft.com/office/drawing/2014/main" id="{648DE397-4CF1-4F70-BB43-F228B9F0DA15}"/>
              </a:ext>
            </a:extLst>
          </p:cNvPr>
          <p:cNvSpPr txBox="1"/>
          <p:nvPr/>
        </p:nvSpPr>
        <p:spPr>
          <a:xfrm>
            <a:off x="71120" y="907812"/>
            <a:ext cx="8879840" cy="646331"/>
          </a:xfrm>
          <a:prstGeom prst="rect">
            <a:avLst/>
          </a:prstGeom>
          <a:noFill/>
        </p:spPr>
        <p:txBody>
          <a:bodyPr wrap="square" rtlCol="0">
            <a:spAutoFit/>
          </a:bodyPr>
          <a:lstStyle/>
          <a:p>
            <a:r>
              <a:rPr lang="en-GB" dirty="0">
                <a:latin typeface="Comic Sans MS" panose="030F0702030302020204" pitchFamily="66" charset="0"/>
              </a:rPr>
              <a:t>Look at the link below to revise how to turn a singular noun into a plural. 1* Task</a:t>
            </a:r>
          </a:p>
          <a:p>
            <a:r>
              <a:rPr lang="en-GB" dirty="0">
                <a:latin typeface="Comic Sans MS" panose="030F0702030302020204" pitchFamily="66" charset="0"/>
              </a:rPr>
              <a:t>can be found on this slide. 2/3* task your task is on the next slide.</a:t>
            </a:r>
          </a:p>
        </p:txBody>
      </p:sp>
      <p:pic>
        <p:nvPicPr>
          <p:cNvPr id="11" name="Picture 10">
            <a:extLst>
              <a:ext uri="{FF2B5EF4-FFF2-40B4-BE49-F238E27FC236}">
                <a16:creationId xmlns:a16="http://schemas.microsoft.com/office/drawing/2014/main" id="{44640605-41C6-4582-8E31-8773DDF83E03}"/>
              </a:ext>
            </a:extLst>
          </p:cNvPr>
          <p:cNvPicPr>
            <a:picLocks noChangeAspect="1"/>
          </p:cNvPicPr>
          <p:nvPr/>
        </p:nvPicPr>
        <p:blipFill>
          <a:blip r:embed="rId3"/>
          <a:stretch>
            <a:fillRect/>
          </a:stretch>
        </p:blipFill>
        <p:spPr>
          <a:xfrm>
            <a:off x="8696960" y="0"/>
            <a:ext cx="3495040" cy="2454529"/>
          </a:xfrm>
          <a:prstGeom prst="rect">
            <a:avLst/>
          </a:prstGeom>
        </p:spPr>
      </p:pic>
      <p:pic>
        <p:nvPicPr>
          <p:cNvPr id="12" name="Picture 11">
            <a:extLst>
              <a:ext uri="{FF2B5EF4-FFF2-40B4-BE49-F238E27FC236}">
                <a16:creationId xmlns:a16="http://schemas.microsoft.com/office/drawing/2014/main" id="{B2461C15-3F74-49E6-9E23-62C1D4EF3FCE}"/>
              </a:ext>
            </a:extLst>
          </p:cNvPr>
          <p:cNvPicPr>
            <a:picLocks noChangeAspect="1"/>
          </p:cNvPicPr>
          <p:nvPr/>
        </p:nvPicPr>
        <p:blipFill>
          <a:blip r:embed="rId4"/>
          <a:stretch>
            <a:fillRect/>
          </a:stretch>
        </p:blipFill>
        <p:spPr>
          <a:xfrm>
            <a:off x="0" y="2957116"/>
            <a:ext cx="6419707" cy="3719830"/>
          </a:xfrm>
          <a:prstGeom prst="rect">
            <a:avLst/>
          </a:prstGeom>
        </p:spPr>
      </p:pic>
      <p:pic>
        <p:nvPicPr>
          <p:cNvPr id="13" name="Picture 12">
            <a:extLst>
              <a:ext uri="{FF2B5EF4-FFF2-40B4-BE49-F238E27FC236}">
                <a16:creationId xmlns:a16="http://schemas.microsoft.com/office/drawing/2014/main" id="{58B32CAB-89AE-4DC2-A7E1-3EDE468627E6}"/>
              </a:ext>
            </a:extLst>
          </p:cNvPr>
          <p:cNvPicPr>
            <a:picLocks noChangeAspect="1"/>
          </p:cNvPicPr>
          <p:nvPr/>
        </p:nvPicPr>
        <p:blipFill>
          <a:blip r:embed="rId5"/>
          <a:stretch>
            <a:fillRect/>
          </a:stretch>
        </p:blipFill>
        <p:spPr>
          <a:xfrm>
            <a:off x="6419707" y="2567302"/>
            <a:ext cx="5772293" cy="490005"/>
          </a:xfrm>
          <a:prstGeom prst="rect">
            <a:avLst/>
          </a:prstGeom>
        </p:spPr>
      </p:pic>
      <p:pic>
        <p:nvPicPr>
          <p:cNvPr id="14" name="Picture 13">
            <a:extLst>
              <a:ext uri="{FF2B5EF4-FFF2-40B4-BE49-F238E27FC236}">
                <a16:creationId xmlns:a16="http://schemas.microsoft.com/office/drawing/2014/main" id="{4D9E297D-1821-42F9-BF5A-419A79BE4E6B}"/>
              </a:ext>
            </a:extLst>
          </p:cNvPr>
          <p:cNvPicPr>
            <a:picLocks noChangeAspect="1"/>
          </p:cNvPicPr>
          <p:nvPr/>
        </p:nvPicPr>
        <p:blipFill>
          <a:blip r:embed="rId6"/>
          <a:stretch>
            <a:fillRect/>
          </a:stretch>
        </p:blipFill>
        <p:spPr>
          <a:xfrm>
            <a:off x="6844348" y="3088640"/>
            <a:ext cx="1056400" cy="3496310"/>
          </a:xfrm>
          <a:prstGeom prst="rect">
            <a:avLst/>
          </a:prstGeom>
        </p:spPr>
      </p:pic>
      <p:pic>
        <p:nvPicPr>
          <p:cNvPr id="15" name="Picture 14">
            <a:extLst>
              <a:ext uri="{FF2B5EF4-FFF2-40B4-BE49-F238E27FC236}">
                <a16:creationId xmlns:a16="http://schemas.microsoft.com/office/drawing/2014/main" id="{59743D29-456F-4003-9629-B9668864805D}"/>
              </a:ext>
            </a:extLst>
          </p:cNvPr>
          <p:cNvPicPr>
            <a:picLocks noChangeAspect="1"/>
          </p:cNvPicPr>
          <p:nvPr/>
        </p:nvPicPr>
        <p:blipFill>
          <a:blip r:embed="rId7"/>
          <a:stretch>
            <a:fillRect/>
          </a:stretch>
        </p:blipFill>
        <p:spPr>
          <a:xfrm>
            <a:off x="11052493" y="3170079"/>
            <a:ext cx="894846" cy="3333432"/>
          </a:xfrm>
          <a:prstGeom prst="rect">
            <a:avLst/>
          </a:prstGeom>
        </p:spPr>
      </p:pic>
      <p:sp>
        <p:nvSpPr>
          <p:cNvPr id="16" name="Rectangle 15">
            <a:extLst>
              <a:ext uri="{FF2B5EF4-FFF2-40B4-BE49-F238E27FC236}">
                <a16:creationId xmlns:a16="http://schemas.microsoft.com/office/drawing/2014/main" id="{55CA7EC0-C6D1-425A-A9E3-11A79BA4097E}"/>
              </a:ext>
            </a:extLst>
          </p:cNvPr>
          <p:cNvSpPr/>
          <p:nvPr/>
        </p:nvSpPr>
        <p:spPr>
          <a:xfrm>
            <a:off x="5659826" y="5061506"/>
            <a:ext cx="872347" cy="1615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5B662C9-CFC9-4DB1-B0BC-45439BDC5DA7}"/>
              </a:ext>
            </a:extLst>
          </p:cNvPr>
          <p:cNvSpPr/>
          <p:nvPr/>
        </p:nvSpPr>
        <p:spPr>
          <a:xfrm>
            <a:off x="66675" y="2105637"/>
            <a:ext cx="88036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1*</a:t>
            </a:r>
          </a:p>
        </p:txBody>
      </p:sp>
    </p:spTree>
    <p:extLst>
      <p:ext uri="{BB962C8B-B14F-4D97-AF65-F5344CB8AC3E}">
        <p14:creationId xmlns:p14="http://schemas.microsoft.com/office/powerpoint/2010/main" val="421005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A2FCA-00DF-49B8-B303-32523EAF55B3}"/>
              </a:ext>
            </a:extLst>
          </p:cNvPr>
          <p:cNvPicPr>
            <a:picLocks noChangeAspect="1"/>
          </p:cNvPicPr>
          <p:nvPr/>
        </p:nvPicPr>
        <p:blipFill>
          <a:blip r:embed="rId2"/>
          <a:stretch>
            <a:fillRect/>
          </a:stretch>
        </p:blipFill>
        <p:spPr>
          <a:xfrm rot="16200000">
            <a:off x="6310562" y="1084511"/>
            <a:ext cx="5286829" cy="6102032"/>
          </a:xfrm>
          <a:prstGeom prst="rect">
            <a:avLst/>
          </a:prstGeom>
        </p:spPr>
      </p:pic>
      <p:sp>
        <p:nvSpPr>
          <p:cNvPr id="6" name="TextBox 5">
            <a:extLst>
              <a:ext uri="{FF2B5EF4-FFF2-40B4-BE49-F238E27FC236}">
                <a16:creationId xmlns:a16="http://schemas.microsoft.com/office/drawing/2014/main" id="{80F6E8FA-8D86-4D4B-8232-269DA99306C9}"/>
              </a:ext>
            </a:extLst>
          </p:cNvPr>
          <p:cNvSpPr txBox="1"/>
          <p:nvPr/>
        </p:nvSpPr>
        <p:spPr>
          <a:xfrm>
            <a:off x="477520" y="1595120"/>
            <a:ext cx="5120640" cy="5078313"/>
          </a:xfrm>
          <a:prstGeom prst="rect">
            <a:avLst/>
          </a:prstGeom>
          <a:noFill/>
        </p:spPr>
        <p:txBody>
          <a:bodyPr wrap="square" rtlCol="0">
            <a:spAutoFit/>
          </a:bodyPr>
          <a:lstStyle/>
          <a:p>
            <a:r>
              <a:rPr lang="en-GB" sz="3600" dirty="0">
                <a:latin typeface="Comic Sans MS" panose="030F0702030302020204" pitchFamily="66" charset="0"/>
              </a:rPr>
              <a:t>Make this set of singular nouns plural and put them into the right group on the next slide. </a:t>
            </a:r>
          </a:p>
          <a:p>
            <a:endParaRPr lang="en-GB" sz="3600" dirty="0">
              <a:latin typeface="Comic Sans MS" panose="030F0702030302020204" pitchFamily="66" charset="0"/>
            </a:endParaRPr>
          </a:p>
          <a:p>
            <a:r>
              <a:rPr lang="en-GB" sz="3600" b="1" dirty="0">
                <a:latin typeface="Comic Sans MS" panose="030F0702030302020204" pitchFamily="66" charset="0"/>
              </a:rPr>
              <a:t>E.G </a:t>
            </a:r>
          </a:p>
          <a:p>
            <a:r>
              <a:rPr lang="en-GB" sz="3600" dirty="0">
                <a:solidFill>
                  <a:srgbClr val="FF0000"/>
                </a:solidFill>
                <a:latin typeface="Comic Sans MS" panose="030F0702030302020204" pitchFamily="66" charset="0"/>
              </a:rPr>
              <a:t>Box </a:t>
            </a:r>
            <a:r>
              <a:rPr lang="en-GB" sz="3600" dirty="0">
                <a:solidFill>
                  <a:srgbClr val="FF0000"/>
                </a:solidFill>
                <a:latin typeface="Comic Sans MS" panose="030F0702030302020204" pitchFamily="66" charset="0"/>
                <a:sym typeface="Wingdings" panose="05000000000000000000" pitchFamily="2" charset="2"/>
              </a:rPr>
              <a:t> boxes</a:t>
            </a:r>
          </a:p>
          <a:p>
            <a:r>
              <a:rPr lang="en-GB" sz="3600" dirty="0">
                <a:solidFill>
                  <a:srgbClr val="7030A0"/>
                </a:solidFill>
                <a:latin typeface="Comic Sans MS" panose="030F0702030302020204" pitchFamily="66" charset="0"/>
                <a:sym typeface="Wingdings" panose="05000000000000000000" pitchFamily="2" charset="2"/>
              </a:rPr>
              <a:t>Foot  feet</a:t>
            </a:r>
            <a:endParaRPr lang="en-GB" sz="3600" dirty="0">
              <a:solidFill>
                <a:srgbClr val="7030A0"/>
              </a:solidFill>
              <a:latin typeface="Comic Sans MS" panose="030F0702030302020204" pitchFamily="66" charset="0"/>
            </a:endParaRPr>
          </a:p>
        </p:txBody>
      </p:sp>
      <p:sp>
        <p:nvSpPr>
          <p:cNvPr id="7" name="Rectangle 6">
            <a:extLst>
              <a:ext uri="{FF2B5EF4-FFF2-40B4-BE49-F238E27FC236}">
                <a16:creationId xmlns:a16="http://schemas.microsoft.com/office/drawing/2014/main" id="{22502060-67DB-4D79-9900-BA933E970121}"/>
              </a:ext>
            </a:extLst>
          </p:cNvPr>
          <p:cNvSpPr/>
          <p:nvPr/>
        </p:nvSpPr>
        <p:spPr>
          <a:xfrm>
            <a:off x="477520" y="276900"/>
            <a:ext cx="3381439" cy="923330"/>
          </a:xfrm>
          <a:prstGeom prst="rect">
            <a:avLst/>
          </a:prstGeom>
          <a:noFill/>
        </p:spPr>
        <p:txBody>
          <a:bodyPr wrap="none" lIns="91440" tIns="45720" rIns="91440" bIns="45720">
            <a:spAutoFit/>
          </a:bodyPr>
          <a:lstStyle/>
          <a:p>
            <a:pPr algn="ctr"/>
            <a:r>
              <a:rPr lang="en-US" sz="5400" u="sng" dirty="0">
                <a:ln w="0"/>
                <a:solidFill>
                  <a:schemeClr val="accent1"/>
                </a:solidFill>
                <a:effectLst>
                  <a:outerShdw blurRad="38100" dist="25400" dir="5400000" algn="ctr" rotWithShape="0">
                    <a:srgbClr val="6E747A">
                      <a:alpha val="43000"/>
                    </a:srgbClr>
                  </a:outerShdw>
                </a:effectLst>
              </a:rPr>
              <a:t>2/3* Task…</a:t>
            </a:r>
            <a:endParaRPr lang="en-US" sz="5400" b="0" u="sng"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50110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DF65C3-B0C2-4EA5-B76C-1A3CC2B1C49A}"/>
              </a:ext>
            </a:extLst>
          </p:cNvPr>
          <p:cNvPicPr>
            <a:picLocks noChangeAspect="1"/>
          </p:cNvPicPr>
          <p:nvPr/>
        </p:nvPicPr>
        <p:blipFill>
          <a:blip r:embed="rId2"/>
          <a:stretch>
            <a:fillRect/>
          </a:stretch>
        </p:blipFill>
        <p:spPr>
          <a:xfrm rot="16200000">
            <a:off x="236633" y="457828"/>
            <a:ext cx="5622733" cy="6095999"/>
          </a:xfrm>
          <a:prstGeom prst="rect">
            <a:avLst/>
          </a:prstGeom>
        </p:spPr>
      </p:pic>
      <p:pic>
        <p:nvPicPr>
          <p:cNvPr id="5" name="Picture 4">
            <a:extLst>
              <a:ext uri="{FF2B5EF4-FFF2-40B4-BE49-F238E27FC236}">
                <a16:creationId xmlns:a16="http://schemas.microsoft.com/office/drawing/2014/main" id="{41A5E316-B7D4-435E-A8D0-193E59C8DF61}"/>
              </a:ext>
            </a:extLst>
          </p:cNvPr>
          <p:cNvPicPr>
            <a:picLocks noChangeAspect="1"/>
          </p:cNvPicPr>
          <p:nvPr/>
        </p:nvPicPr>
        <p:blipFill>
          <a:blip r:embed="rId3"/>
          <a:stretch>
            <a:fillRect/>
          </a:stretch>
        </p:blipFill>
        <p:spPr>
          <a:xfrm rot="16200000">
            <a:off x="6332633" y="457826"/>
            <a:ext cx="5622731" cy="6095999"/>
          </a:xfrm>
          <a:prstGeom prst="rect">
            <a:avLst/>
          </a:prstGeom>
        </p:spPr>
      </p:pic>
      <p:sp>
        <p:nvSpPr>
          <p:cNvPr id="6" name="TextBox 5">
            <a:extLst>
              <a:ext uri="{FF2B5EF4-FFF2-40B4-BE49-F238E27FC236}">
                <a16:creationId xmlns:a16="http://schemas.microsoft.com/office/drawing/2014/main" id="{B568EE98-4D0A-44D6-8043-5DAAB89C222C}"/>
              </a:ext>
            </a:extLst>
          </p:cNvPr>
          <p:cNvSpPr txBox="1"/>
          <p:nvPr/>
        </p:nvSpPr>
        <p:spPr>
          <a:xfrm>
            <a:off x="6431280" y="4064000"/>
            <a:ext cx="1574800" cy="369332"/>
          </a:xfrm>
          <a:prstGeom prst="rect">
            <a:avLst/>
          </a:prstGeom>
          <a:noFill/>
        </p:spPr>
        <p:txBody>
          <a:bodyPr wrap="square" rtlCol="0">
            <a:spAutoFit/>
          </a:bodyPr>
          <a:lstStyle/>
          <a:p>
            <a:r>
              <a:rPr lang="en-GB" dirty="0">
                <a:solidFill>
                  <a:srgbClr val="7030A0"/>
                </a:solidFill>
                <a:latin typeface="Comic Sans MS" panose="030F0702030302020204" pitchFamily="66" charset="0"/>
              </a:rPr>
              <a:t>feet</a:t>
            </a:r>
          </a:p>
        </p:txBody>
      </p:sp>
      <p:sp>
        <p:nvSpPr>
          <p:cNvPr id="7" name="TextBox 6">
            <a:extLst>
              <a:ext uri="{FF2B5EF4-FFF2-40B4-BE49-F238E27FC236}">
                <a16:creationId xmlns:a16="http://schemas.microsoft.com/office/drawing/2014/main" id="{264D051A-D2B3-4A6A-BA5E-0701222305A7}"/>
              </a:ext>
            </a:extLst>
          </p:cNvPr>
          <p:cNvSpPr txBox="1"/>
          <p:nvPr/>
        </p:nvSpPr>
        <p:spPr>
          <a:xfrm>
            <a:off x="9469120" y="1280160"/>
            <a:ext cx="1574800" cy="369332"/>
          </a:xfrm>
          <a:prstGeom prst="rect">
            <a:avLst/>
          </a:prstGeom>
          <a:noFill/>
        </p:spPr>
        <p:txBody>
          <a:bodyPr wrap="square" rtlCol="0">
            <a:spAutoFit/>
          </a:bodyPr>
          <a:lstStyle/>
          <a:p>
            <a:r>
              <a:rPr lang="en-GB" dirty="0">
                <a:solidFill>
                  <a:srgbClr val="FF0000"/>
                </a:solidFill>
                <a:latin typeface="Comic Sans MS" panose="030F0702030302020204" pitchFamily="66" charset="0"/>
              </a:rPr>
              <a:t>boxes</a:t>
            </a:r>
          </a:p>
        </p:txBody>
      </p:sp>
    </p:spTree>
    <p:extLst>
      <p:ext uri="{BB962C8B-B14F-4D97-AF65-F5344CB8AC3E}">
        <p14:creationId xmlns:p14="http://schemas.microsoft.com/office/powerpoint/2010/main" val="160238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endParaRPr lang="en-GB" b="1" dirty="0">
              <a:solidFill>
                <a:srgbClr val="FF0000"/>
              </a:solidFill>
              <a:latin typeface="Comic Sans MS" panose="030F0702030302020204" pitchFamily="66" charset="0"/>
            </a:endParaRPr>
          </a:p>
          <a:p>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37BB3F80-93E0-43D0-99D8-B733245930E3}"/>
              </a:ext>
            </a:extLst>
          </p:cNvPr>
          <p:cNvSpPr txBox="1"/>
          <p:nvPr/>
        </p:nvSpPr>
        <p:spPr>
          <a:xfrm>
            <a:off x="0" y="39418"/>
            <a:ext cx="11953875" cy="369332"/>
          </a:xfrm>
          <a:prstGeom prst="rect">
            <a:avLst/>
          </a:prstGeom>
          <a:noFill/>
        </p:spPr>
        <p:txBody>
          <a:bodyPr wrap="square" rtlCol="0">
            <a:spAutoFit/>
          </a:bodyPr>
          <a:lstStyle/>
          <a:p>
            <a:r>
              <a:rPr lang="en-GB" b="1" dirty="0">
                <a:solidFill>
                  <a:srgbClr val="FF0000"/>
                </a:solidFill>
                <a:latin typeface="Comic Sans MS" panose="030F0702030302020204" pitchFamily="66" charset="0"/>
              </a:rPr>
              <a:t> </a:t>
            </a:r>
          </a:p>
        </p:txBody>
      </p:sp>
      <p:sp>
        <p:nvSpPr>
          <p:cNvPr id="5" name="TextBox 4">
            <a:extLst>
              <a:ext uri="{FF2B5EF4-FFF2-40B4-BE49-F238E27FC236}">
                <a16:creationId xmlns:a16="http://schemas.microsoft.com/office/drawing/2014/main" id="{63C287DB-57E7-4A3D-A24E-F6E489F3B948}"/>
              </a:ext>
            </a:extLst>
          </p:cNvPr>
          <p:cNvSpPr txBox="1"/>
          <p:nvPr/>
        </p:nvSpPr>
        <p:spPr>
          <a:xfrm>
            <a:off x="0" y="39418"/>
            <a:ext cx="11953875" cy="646331"/>
          </a:xfrm>
          <a:prstGeom prst="rect">
            <a:avLst/>
          </a:prstGeom>
          <a:noFill/>
        </p:spPr>
        <p:txBody>
          <a:bodyPr wrap="square" rtlCol="0">
            <a:spAutoFit/>
          </a:bodyPr>
          <a:lstStyle/>
          <a:p>
            <a:r>
              <a:rPr lang="en-GB" b="1" u="sng" dirty="0">
                <a:latin typeface="Comic Sans MS" panose="030F0702030302020204" pitchFamily="66" charset="0"/>
              </a:rPr>
              <a:t>Other:</a:t>
            </a:r>
            <a:r>
              <a:rPr lang="en-GB" b="1" dirty="0">
                <a:latin typeface="Comic Sans MS" panose="030F0702030302020204" pitchFamily="66" charset="0"/>
              </a:rPr>
              <a:t> PSHE and Mindfulness</a:t>
            </a:r>
          </a:p>
          <a:p>
            <a:r>
              <a:rPr lang="en-GB" b="1" dirty="0">
                <a:solidFill>
                  <a:srgbClr val="FF0000"/>
                </a:solidFill>
                <a:latin typeface="Comic Sans MS" panose="030F0702030302020204" pitchFamily="66" charset="0"/>
              </a:rPr>
              <a:t>Objective: To research a courageous advocate.</a:t>
            </a:r>
          </a:p>
        </p:txBody>
      </p:sp>
      <p:sp>
        <p:nvSpPr>
          <p:cNvPr id="16" name="TextBox 15">
            <a:extLst>
              <a:ext uri="{FF2B5EF4-FFF2-40B4-BE49-F238E27FC236}">
                <a16:creationId xmlns:a16="http://schemas.microsoft.com/office/drawing/2014/main" id="{573DC41E-125F-4751-BE9B-A9BAA8310867}"/>
              </a:ext>
            </a:extLst>
          </p:cNvPr>
          <p:cNvSpPr txBox="1"/>
          <p:nvPr/>
        </p:nvSpPr>
        <p:spPr>
          <a:xfrm>
            <a:off x="66674" y="685749"/>
            <a:ext cx="11119485" cy="3416320"/>
          </a:xfrm>
          <a:prstGeom prst="rect">
            <a:avLst/>
          </a:prstGeom>
          <a:noFill/>
        </p:spPr>
        <p:txBody>
          <a:bodyPr wrap="square" rtlCol="0">
            <a:spAutoFit/>
          </a:bodyPr>
          <a:lstStyle/>
          <a:p>
            <a:r>
              <a:rPr lang="en-GB" dirty="0">
                <a:latin typeface="Comic Sans MS" panose="030F0702030302020204" pitchFamily="66" charset="0"/>
              </a:rPr>
              <a:t>Our courageous advocates – people who inspire us – are:</a:t>
            </a:r>
          </a:p>
          <a:p>
            <a:endParaRPr lang="en-GB" dirty="0">
              <a:latin typeface="Comic Sans MS" panose="030F0702030302020204" pitchFamily="66" charset="0"/>
            </a:endParaRPr>
          </a:p>
          <a:p>
            <a:r>
              <a:rPr lang="en-GB" b="1" dirty="0">
                <a:solidFill>
                  <a:srgbClr val="7030A0"/>
                </a:solidFill>
                <a:latin typeface="Comic Sans MS" panose="030F0702030302020204" pitchFamily="66" charset="0"/>
              </a:rPr>
              <a:t>4J – Harriet Tubman                 </a:t>
            </a:r>
            <a:r>
              <a:rPr lang="en-GB" b="1" dirty="0">
                <a:solidFill>
                  <a:srgbClr val="FF0000"/>
                </a:solidFill>
                <a:latin typeface="Comic Sans MS" panose="030F0702030302020204" pitchFamily="66" charset="0"/>
              </a:rPr>
              <a:t>4NJ – Florence Nightingale              </a:t>
            </a:r>
            <a:r>
              <a:rPr lang="en-GB" b="1" dirty="0">
                <a:solidFill>
                  <a:srgbClr val="00B050"/>
                </a:solidFill>
                <a:latin typeface="Comic Sans MS" panose="030F0702030302020204" pitchFamily="66" charset="0"/>
              </a:rPr>
              <a:t>4S – Greta Thunberg</a:t>
            </a:r>
          </a:p>
          <a:p>
            <a:endParaRPr lang="en-GB" dirty="0">
              <a:latin typeface="Comic Sans MS" panose="030F0702030302020204" pitchFamily="66" charset="0"/>
            </a:endParaRPr>
          </a:p>
          <a:p>
            <a:r>
              <a:rPr lang="en-GB" dirty="0">
                <a:latin typeface="Comic Sans MS" panose="030F0702030302020204" pitchFamily="66" charset="0"/>
              </a:rPr>
              <a:t>Today we would like you to research and find some information out about your courageous advocate. You will need this for a poster tomorrow.</a:t>
            </a:r>
          </a:p>
          <a:p>
            <a:endParaRPr lang="en-GB" dirty="0">
              <a:latin typeface="Comic Sans MS" panose="030F0702030302020204" pitchFamily="66" charset="0"/>
            </a:endParaRPr>
          </a:p>
          <a:p>
            <a:r>
              <a:rPr lang="en-GB" dirty="0">
                <a:latin typeface="Comic Sans MS" panose="030F0702030302020204" pitchFamily="66" charset="0"/>
              </a:rPr>
              <a:t>4S – You will find some information about Greta attached to the website to help start your research. </a:t>
            </a:r>
            <a:r>
              <a:rPr lang="en-GB" dirty="0">
                <a:highlight>
                  <a:srgbClr val="FFFF00"/>
                </a:highlight>
                <a:latin typeface="Comic Sans MS" panose="030F0702030302020204" pitchFamily="66" charset="0"/>
              </a:rPr>
              <a:t>You only need to use the first 2 pages!</a:t>
            </a:r>
          </a:p>
          <a:p>
            <a:r>
              <a:rPr lang="en-GB" dirty="0">
                <a:latin typeface="Comic Sans MS" panose="030F0702030302020204" pitchFamily="66" charset="0"/>
              </a:rPr>
              <a:t>4J and 4NJ – You will find a powerpoint on the website to start you off. </a:t>
            </a:r>
          </a:p>
          <a:p>
            <a:endParaRPr lang="en-GB" dirty="0">
              <a:latin typeface="Comic Sans MS" panose="030F0702030302020204" pitchFamily="66" charset="0"/>
            </a:endParaRPr>
          </a:p>
          <a:p>
            <a:r>
              <a:rPr lang="en-GB" dirty="0">
                <a:latin typeface="Comic Sans MS" panose="030F0702030302020204" pitchFamily="66" charset="0"/>
              </a:rPr>
              <a:t>Use google to find out some more facts and record these to use tomorrow in your work books.</a:t>
            </a:r>
          </a:p>
        </p:txBody>
      </p:sp>
      <p:pic>
        <p:nvPicPr>
          <p:cNvPr id="17" name="Picture 16">
            <a:extLst>
              <a:ext uri="{FF2B5EF4-FFF2-40B4-BE49-F238E27FC236}">
                <a16:creationId xmlns:a16="http://schemas.microsoft.com/office/drawing/2014/main" id="{D6085372-FE31-401F-A5C5-AA56BF553067}"/>
              </a:ext>
            </a:extLst>
          </p:cNvPr>
          <p:cNvPicPr>
            <a:picLocks noChangeAspect="1"/>
          </p:cNvPicPr>
          <p:nvPr/>
        </p:nvPicPr>
        <p:blipFill>
          <a:blip r:embed="rId2"/>
          <a:stretch>
            <a:fillRect/>
          </a:stretch>
        </p:blipFill>
        <p:spPr>
          <a:xfrm>
            <a:off x="482600" y="4102069"/>
            <a:ext cx="2428240" cy="2428240"/>
          </a:xfrm>
          <a:prstGeom prst="rect">
            <a:avLst/>
          </a:prstGeom>
        </p:spPr>
      </p:pic>
      <p:pic>
        <p:nvPicPr>
          <p:cNvPr id="18" name="Picture 17">
            <a:extLst>
              <a:ext uri="{FF2B5EF4-FFF2-40B4-BE49-F238E27FC236}">
                <a16:creationId xmlns:a16="http://schemas.microsoft.com/office/drawing/2014/main" id="{246DD21C-E02C-4D05-95E8-CBE5CD9FD4EB}"/>
              </a:ext>
            </a:extLst>
          </p:cNvPr>
          <p:cNvPicPr>
            <a:picLocks noChangeAspect="1"/>
          </p:cNvPicPr>
          <p:nvPr/>
        </p:nvPicPr>
        <p:blipFill>
          <a:blip r:embed="rId3"/>
          <a:stretch>
            <a:fillRect/>
          </a:stretch>
        </p:blipFill>
        <p:spPr>
          <a:xfrm>
            <a:off x="4638040" y="4168109"/>
            <a:ext cx="2428240" cy="2346960"/>
          </a:xfrm>
          <a:prstGeom prst="rect">
            <a:avLst/>
          </a:prstGeom>
        </p:spPr>
      </p:pic>
      <p:pic>
        <p:nvPicPr>
          <p:cNvPr id="19" name="Picture 18">
            <a:extLst>
              <a:ext uri="{FF2B5EF4-FFF2-40B4-BE49-F238E27FC236}">
                <a16:creationId xmlns:a16="http://schemas.microsoft.com/office/drawing/2014/main" id="{C283E37F-3247-47FF-9BD4-9948B53FB227}"/>
              </a:ext>
            </a:extLst>
          </p:cNvPr>
          <p:cNvPicPr>
            <a:picLocks noChangeAspect="1"/>
          </p:cNvPicPr>
          <p:nvPr/>
        </p:nvPicPr>
        <p:blipFill>
          <a:blip r:embed="rId4"/>
          <a:stretch>
            <a:fillRect/>
          </a:stretch>
        </p:blipFill>
        <p:spPr>
          <a:xfrm>
            <a:off x="8448040" y="4282409"/>
            <a:ext cx="2428240" cy="2067560"/>
          </a:xfrm>
          <a:prstGeom prst="rect">
            <a:avLst/>
          </a:prstGeom>
        </p:spPr>
      </p:pic>
    </p:spTree>
    <p:extLst>
      <p:ext uri="{BB962C8B-B14F-4D97-AF65-F5344CB8AC3E}">
        <p14:creationId xmlns:p14="http://schemas.microsoft.com/office/powerpoint/2010/main" val="174021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629" y="127462"/>
            <a:ext cx="6180051"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rPr>
              <a:t>Other websites that might help are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rPr>
              <a:t>4J - </a:t>
            </a: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hlinkClick r:id="rId2"/>
              </a:rPr>
              <a:t>https://www.ducksters.com/biography/women_leaders/harriet_tubman.php</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hlinkClick r:id="rId3"/>
              </a:rPr>
              <a:t>https://kids.kiddle.co/Harriet_Tubman</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rPr>
              <a:t>4NJ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hlinkClick r:id="rId4"/>
              </a:rPr>
              <a:t>https://www.natgeokids.com/uk/discover/history/general-history/florence-nightingale/</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hlinkClick r:id="rId5"/>
              </a:rPr>
              <a:t>https://kids.kiddle.co/Florence_Nightingale</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rPr>
              <a:t>4S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hlinkClick r:id="rId6"/>
              </a:rPr>
              <a:t>https://www.natgeokids.com/uk/kids-club/cool-kids/general-kids-club/greta-thunberg-facts/</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hlinkClick r:id="rId7"/>
              </a:rPr>
              <a:t>https://kids.kiddle.co/Greta_Thunberg</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XCCW Joined 1a" panose="03050602040000000000" pitchFamily="66" charset="0"/>
              <a:ea typeface="+mn-ea"/>
              <a:cs typeface="+mn-cs"/>
            </a:endParaRPr>
          </a:p>
        </p:txBody>
      </p:sp>
      <p:pic>
        <p:nvPicPr>
          <p:cNvPr id="2" name="Picture 1">
            <a:extLst>
              <a:ext uri="{FF2B5EF4-FFF2-40B4-BE49-F238E27FC236}">
                <a16:creationId xmlns:a16="http://schemas.microsoft.com/office/drawing/2014/main" id="{FA633F47-9A7C-4EB4-A674-D00BC67759F6}"/>
              </a:ext>
            </a:extLst>
          </p:cNvPr>
          <p:cNvPicPr>
            <a:picLocks noChangeAspect="1"/>
          </p:cNvPicPr>
          <p:nvPr/>
        </p:nvPicPr>
        <p:blipFill>
          <a:blip r:embed="rId8"/>
          <a:stretch>
            <a:fillRect/>
          </a:stretch>
        </p:blipFill>
        <p:spPr>
          <a:xfrm>
            <a:off x="8041640" y="0"/>
            <a:ext cx="2428240" cy="2428240"/>
          </a:xfrm>
          <a:prstGeom prst="rect">
            <a:avLst/>
          </a:prstGeom>
        </p:spPr>
      </p:pic>
      <p:pic>
        <p:nvPicPr>
          <p:cNvPr id="4" name="Picture 3">
            <a:extLst>
              <a:ext uri="{FF2B5EF4-FFF2-40B4-BE49-F238E27FC236}">
                <a16:creationId xmlns:a16="http://schemas.microsoft.com/office/drawing/2014/main" id="{9A1D0D11-1E12-467A-A875-EF2F383712F6}"/>
              </a:ext>
            </a:extLst>
          </p:cNvPr>
          <p:cNvPicPr>
            <a:picLocks noChangeAspect="1"/>
          </p:cNvPicPr>
          <p:nvPr/>
        </p:nvPicPr>
        <p:blipFill>
          <a:blip r:embed="rId9"/>
          <a:stretch>
            <a:fillRect/>
          </a:stretch>
        </p:blipFill>
        <p:spPr>
          <a:xfrm>
            <a:off x="8041640" y="2428240"/>
            <a:ext cx="2428240" cy="2346960"/>
          </a:xfrm>
          <a:prstGeom prst="rect">
            <a:avLst/>
          </a:prstGeom>
        </p:spPr>
      </p:pic>
      <p:pic>
        <p:nvPicPr>
          <p:cNvPr id="5" name="Picture 4">
            <a:extLst>
              <a:ext uri="{FF2B5EF4-FFF2-40B4-BE49-F238E27FC236}">
                <a16:creationId xmlns:a16="http://schemas.microsoft.com/office/drawing/2014/main" id="{7F116781-6AB8-45C6-A5EA-2436AF969D42}"/>
              </a:ext>
            </a:extLst>
          </p:cNvPr>
          <p:cNvPicPr>
            <a:picLocks noChangeAspect="1"/>
          </p:cNvPicPr>
          <p:nvPr/>
        </p:nvPicPr>
        <p:blipFill>
          <a:blip r:embed="rId10"/>
          <a:stretch>
            <a:fillRect/>
          </a:stretch>
        </p:blipFill>
        <p:spPr>
          <a:xfrm>
            <a:off x="8041640" y="4775200"/>
            <a:ext cx="2428240" cy="2067560"/>
          </a:xfrm>
          <a:prstGeom prst="rect">
            <a:avLst/>
          </a:prstGeom>
        </p:spPr>
      </p:pic>
    </p:spTree>
    <p:extLst>
      <p:ext uri="{BB962C8B-B14F-4D97-AF65-F5344CB8AC3E}">
        <p14:creationId xmlns:p14="http://schemas.microsoft.com/office/powerpoint/2010/main" val="411040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168577"/>
            <a:ext cx="11953875" cy="646331"/>
          </a:xfrm>
          <a:prstGeom prst="rect">
            <a:avLst/>
          </a:prstGeom>
          <a:noFill/>
        </p:spPr>
        <p:txBody>
          <a:bodyPr wrap="square" rtlCol="0">
            <a:spAutoFit/>
          </a:bodyPr>
          <a:lstStyle/>
          <a:p>
            <a:r>
              <a:rPr lang="en-GB" b="1" u="sng" dirty="0">
                <a:latin typeface="Comic Sans MS" panose="030F0702030302020204" pitchFamily="66" charset="0"/>
              </a:rPr>
              <a:t>English:</a:t>
            </a:r>
            <a:endParaRPr lang="en-GB" dirty="0">
              <a:latin typeface="Comic Sans MS" panose="030F0702030302020204" pitchFamily="66" charset="0"/>
            </a:endParaRPr>
          </a:p>
          <a:p>
            <a:r>
              <a:rPr lang="en-GB" b="1" dirty="0">
                <a:solidFill>
                  <a:srgbClr val="FF0000"/>
                </a:solidFill>
                <a:latin typeface="Comic Sans MS" panose="030F0702030302020204" pitchFamily="66" charset="0"/>
              </a:rPr>
              <a:t>Objective: To finish writing my own myth and edit for spelling and punctuation errors.  </a:t>
            </a:r>
            <a:endParaRPr lang="en-GB" dirty="0">
              <a:solidFill>
                <a:srgbClr val="0070C0"/>
              </a:solidFill>
              <a:latin typeface="Comic Sans MS" panose="030F0702030302020204" pitchFamily="66" charset="0"/>
            </a:endParaRPr>
          </a:p>
        </p:txBody>
      </p:sp>
      <p:sp>
        <p:nvSpPr>
          <p:cNvPr id="4" name="TextBox 3">
            <a:extLst>
              <a:ext uri="{FF2B5EF4-FFF2-40B4-BE49-F238E27FC236}">
                <a16:creationId xmlns:a16="http://schemas.microsoft.com/office/drawing/2014/main" id="{53ECF482-C1D4-46D0-8D79-AFCCBD917D7E}"/>
              </a:ext>
            </a:extLst>
          </p:cNvPr>
          <p:cNvSpPr txBox="1"/>
          <p:nvPr/>
        </p:nvSpPr>
        <p:spPr>
          <a:xfrm>
            <a:off x="217805" y="814908"/>
            <a:ext cx="11756390" cy="3693319"/>
          </a:xfrm>
          <a:prstGeom prst="rect">
            <a:avLst/>
          </a:prstGeom>
          <a:solidFill>
            <a:srgbClr val="FFFF00"/>
          </a:solidFill>
        </p:spPr>
        <p:txBody>
          <a:bodyPr wrap="square" rtlCol="0">
            <a:spAutoFit/>
          </a:bodyPr>
          <a:lstStyle/>
          <a:p>
            <a:r>
              <a:rPr lang="en-GB" b="1" u="sng" dirty="0">
                <a:latin typeface="Comic Sans MS" panose="030F0702030302020204" pitchFamily="66" charset="0"/>
              </a:rPr>
              <a:t>Main Task… ALL! </a:t>
            </a:r>
          </a:p>
          <a:p>
            <a:r>
              <a:rPr lang="en-GB" dirty="0">
                <a:latin typeface="Comic Sans MS" panose="030F0702030302020204" pitchFamily="66" charset="0"/>
              </a:rPr>
              <a:t>Today, you have the opportunity to write the second half of the myth you planned Wednesday. This means, you will complete the sections: next, mythical monster, then, conflict and resolution. </a:t>
            </a:r>
          </a:p>
          <a:p>
            <a:endParaRPr lang="en-GB" b="1" u="sng" dirty="0">
              <a:latin typeface="Comic Sans MS" panose="030F0702030302020204" pitchFamily="66" charset="0"/>
            </a:endParaRPr>
          </a:p>
          <a:p>
            <a:r>
              <a:rPr lang="en-GB" dirty="0">
                <a:latin typeface="Comic Sans MS" panose="030F0702030302020204" pitchFamily="66" charset="0"/>
              </a:rPr>
              <a:t>1* - Focus on writing clear sentences and adding adjectives where you can. Remember an adjective is a describing word such as: strong, brave. </a:t>
            </a:r>
          </a:p>
          <a:p>
            <a:r>
              <a:rPr lang="en-GB" dirty="0">
                <a:latin typeface="Comic Sans MS" panose="030F0702030302020204" pitchFamily="66" charset="0"/>
              </a:rPr>
              <a:t>2*/3* - Use the word mats on the next few slides to help improve your writing. Remember paragraphs and aim to write as much as you can. </a:t>
            </a:r>
          </a:p>
          <a:p>
            <a:endParaRPr lang="en-GB" b="1" u="sng" dirty="0">
              <a:latin typeface="Comic Sans MS" panose="030F0702030302020204" pitchFamily="66" charset="0"/>
            </a:endParaRPr>
          </a:p>
          <a:p>
            <a:pPr algn="ctr"/>
            <a:r>
              <a:rPr lang="en-GB" dirty="0">
                <a:solidFill>
                  <a:srgbClr val="FF0000"/>
                </a:solidFill>
                <a:latin typeface="Comic Sans MS" panose="030F0702030302020204" pitchFamily="66" charset="0"/>
              </a:rPr>
              <a:t>When you finish, check through your work for simple spelling mistakes, missing punctuation or words and any areas you could improve the vocabulary. Use the word mats to see if you can use ambitious vocabulary! </a:t>
            </a:r>
          </a:p>
          <a:p>
            <a:pPr algn="ctr"/>
            <a:endParaRPr lang="en-GB" b="1" dirty="0">
              <a:latin typeface="Comic Sans MS" panose="030F0702030302020204" pitchFamily="66" charset="0"/>
            </a:endParaRPr>
          </a:p>
          <a:p>
            <a:pPr algn="ctr"/>
            <a:r>
              <a:rPr lang="en-GB" b="1" dirty="0">
                <a:latin typeface="Comic Sans MS" panose="030F0702030302020204" pitchFamily="66" charset="0"/>
              </a:rPr>
              <a:t>We cannot wait to read your myths so please send them to your teacher or njs.year4@taw.org.uk</a:t>
            </a:r>
          </a:p>
        </p:txBody>
      </p:sp>
      <p:pic>
        <p:nvPicPr>
          <p:cNvPr id="10" name="Picture 9">
            <a:extLst>
              <a:ext uri="{FF2B5EF4-FFF2-40B4-BE49-F238E27FC236}">
                <a16:creationId xmlns:a16="http://schemas.microsoft.com/office/drawing/2014/main" id="{D084E077-6DF9-4600-874B-6005ED98910D}"/>
              </a:ext>
            </a:extLst>
          </p:cNvPr>
          <p:cNvPicPr>
            <a:picLocks noChangeAspect="1"/>
          </p:cNvPicPr>
          <p:nvPr/>
        </p:nvPicPr>
        <p:blipFill rotWithShape="1">
          <a:blip r:embed="rId2"/>
          <a:srcRect t="50216" b="647"/>
          <a:stretch/>
        </p:blipFill>
        <p:spPr>
          <a:xfrm>
            <a:off x="0" y="4602480"/>
            <a:ext cx="12192000" cy="2255520"/>
          </a:xfrm>
          <a:prstGeom prst="rect">
            <a:avLst/>
          </a:prstGeom>
        </p:spPr>
      </p:pic>
    </p:spTree>
    <p:extLst>
      <p:ext uri="{BB962C8B-B14F-4D97-AF65-F5344CB8AC3E}">
        <p14:creationId xmlns:p14="http://schemas.microsoft.com/office/powerpoint/2010/main" val="159103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B18723-5B06-459B-895E-720ED6E3BFF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31223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7762FD-2ADE-4F2C-BE66-91313D4E6E4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1628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0" y="173671"/>
            <a:ext cx="11953875" cy="1754326"/>
          </a:xfrm>
          <a:prstGeom prst="rect">
            <a:avLst/>
          </a:prstGeom>
          <a:noFill/>
        </p:spPr>
        <p:txBody>
          <a:bodyPr wrap="square" rtlCol="0">
            <a:spAutoFit/>
          </a:bodyPr>
          <a:lstStyle/>
          <a:p>
            <a:r>
              <a:rPr lang="en-GB" b="1" u="sng" dirty="0">
                <a:latin typeface="Comic Sans MS" panose="030F0702030302020204" pitchFamily="66" charset="0"/>
              </a:rPr>
              <a:t>Maths:</a:t>
            </a:r>
          </a:p>
          <a:p>
            <a:r>
              <a:rPr lang="en-GB" b="1" u="sng" dirty="0">
                <a:latin typeface="Comic Sans MS" panose="030F0702030302020204" pitchFamily="66" charset="0"/>
              </a:rPr>
              <a:t>Objective: To make 3-D shapes.  </a:t>
            </a:r>
          </a:p>
          <a:p>
            <a:endParaRPr lang="en-GB" b="1" u="sng" dirty="0">
              <a:latin typeface="Comic Sans MS" panose="030F0702030302020204" pitchFamily="66" charset="0"/>
            </a:endParaRPr>
          </a:p>
          <a:p>
            <a:r>
              <a:rPr lang="en-GB" b="1" u="sng" dirty="0">
                <a:latin typeface="Comic Sans MS" panose="030F0702030302020204" pitchFamily="66" charset="0"/>
                <a:hlinkClick r:id="rId2"/>
              </a:rPr>
              <a:t>3-D Shapes and their properties</a:t>
            </a:r>
            <a:endParaRPr lang="en-GB" b="1" u="sng" dirty="0">
              <a:latin typeface="Comic Sans MS" panose="030F0702030302020204" pitchFamily="66" charset="0"/>
            </a:endParaRPr>
          </a:p>
          <a:p>
            <a:r>
              <a:rPr lang="en-GB" b="1" u="sng" dirty="0">
                <a:latin typeface="Comic Sans MS" panose="030F0702030302020204" pitchFamily="66" charset="0"/>
              </a:rPr>
              <a:t> </a:t>
            </a:r>
          </a:p>
          <a:p>
            <a:endParaRPr lang="en-GB" b="1" u="sng" dirty="0">
              <a:latin typeface="Comic Sans MS" panose="030F0702030302020204" pitchFamily="66" charset="0"/>
            </a:endParaRPr>
          </a:p>
        </p:txBody>
      </p:sp>
      <p:sp>
        <p:nvSpPr>
          <p:cNvPr id="6" name="TextBox 5">
            <a:extLst>
              <a:ext uri="{FF2B5EF4-FFF2-40B4-BE49-F238E27FC236}">
                <a16:creationId xmlns:a16="http://schemas.microsoft.com/office/drawing/2014/main" id="{CC5F122C-D3B9-4BA8-9BD4-0E21E45C9E85}"/>
              </a:ext>
            </a:extLst>
          </p:cNvPr>
          <p:cNvSpPr txBox="1"/>
          <p:nvPr/>
        </p:nvSpPr>
        <p:spPr>
          <a:xfrm>
            <a:off x="-9239" y="1927997"/>
            <a:ext cx="6123709" cy="4524315"/>
          </a:xfrm>
          <a:prstGeom prst="rect">
            <a:avLst/>
          </a:prstGeom>
          <a:noFill/>
        </p:spPr>
        <p:txBody>
          <a:bodyPr wrap="square" rtlCol="0">
            <a:spAutoFit/>
          </a:bodyPr>
          <a:lstStyle/>
          <a:p>
            <a:r>
              <a:rPr lang="en-GB" dirty="0">
                <a:latin typeface="Comic Sans MS" panose="030F0702030302020204" pitchFamily="66" charset="0"/>
              </a:rPr>
              <a:t>Click on the link above for a quick reminder of what 3-D shapes and how they are created using nets. </a:t>
            </a:r>
          </a:p>
          <a:p>
            <a:endParaRPr lang="en-GB" dirty="0">
              <a:latin typeface="Comic Sans MS" panose="030F0702030302020204" pitchFamily="66" charset="0"/>
            </a:endParaRPr>
          </a:p>
          <a:p>
            <a:r>
              <a:rPr lang="en-GB" dirty="0">
                <a:latin typeface="Comic Sans MS" panose="030F0702030302020204" pitchFamily="66" charset="0"/>
              </a:rPr>
              <a:t>1* - Have a look at each 3-D net. Choose as many 3-D nets as you like and try and create your own 3-D shapes by cutting out the nets and sticking the edges</a:t>
            </a:r>
          </a:p>
          <a:p>
            <a:r>
              <a:rPr lang="en-GB" dirty="0">
                <a:latin typeface="Comic Sans MS" panose="030F0702030302020204" pitchFamily="66" charset="0"/>
              </a:rPr>
              <a:t>together. If you would like to make your shapes secure, stick the nets onto card first.</a:t>
            </a:r>
          </a:p>
          <a:p>
            <a:r>
              <a:rPr lang="en-GB" dirty="0">
                <a:latin typeface="Comic Sans MS" panose="030F0702030302020204" pitchFamily="66" charset="0"/>
              </a:rPr>
              <a:t>2*/3* - Today you will be focusing on 3-D shapes. Try and solve the problems and answer the questions. Remember you can use </a:t>
            </a:r>
            <a:r>
              <a:rPr lang="en-GB" dirty="0" err="1">
                <a:latin typeface="Comic Sans MS" panose="030F0702030302020204" pitchFamily="66" charset="0"/>
              </a:rPr>
              <a:t>lego</a:t>
            </a:r>
            <a:r>
              <a:rPr lang="en-GB" dirty="0">
                <a:latin typeface="Comic Sans MS" panose="030F0702030302020204" pitchFamily="66" charset="0"/>
              </a:rPr>
              <a:t> cubes to make the structures in the examples. </a:t>
            </a:r>
          </a:p>
          <a:p>
            <a:r>
              <a:rPr lang="en-GB" dirty="0">
                <a:latin typeface="Comic Sans MS" panose="030F0702030302020204" pitchFamily="66" charset="0"/>
              </a:rPr>
              <a:t>Extension: Complete the True or False statement explore making a 3-D net shape using straws and see if you can solve the problem and write down what you have discovered.</a:t>
            </a:r>
          </a:p>
        </p:txBody>
      </p:sp>
      <p:sp>
        <p:nvSpPr>
          <p:cNvPr id="3" name="Rectangle 2"/>
          <p:cNvSpPr/>
          <p:nvPr/>
        </p:nvSpPr>
        <p:spPr>
          <a:xfrm>
            <a:off x="248804" y="934925"/>
            <a:ext cx="6096000" cy="369332"/>
          </a:xfrm>
          <a:prstGeom prst="rect">
            <a:avLst/>
          </a:prstGeom>
        </p:spPr>
        <p:txBody>
          <a:bodyPr>
            <a:spAutoFit/>
          </a:bodyPr>
          <a:lstStyle/>
          <a:p>
            <a:endParaRPr lang="en-GB" dirty="0"/>
          </a:p>
        </p:txBody>
      </p:sp>
      <p:sp>
        <p:nvSpPr>
          <p:cNvPr id="8" name="TextBox 7"/>
          <p:cNvSpPr txBox="1"/>
          <p:nvPr/>
        </p:nvSpPr>
        <p:spPr>
          <a:xfrm>
            <a:off x="5180010" y="457871"/>
            <a:ext cx="6764626" cy="1323439"/>
          </a:xfrm>
          <a:prstGeom prst="rect">
            <a:avLst/>
          </a:prstGeom>
          <a:noFill/>
        </p:spPr>
        <p:txBody>
          <a:bodyPr wrap="square" rtlCol="0">
            <a:spAutoFit/>
          </a:bodyPr>
          <a:lstStyle/>
          <a:p>
            <a:r>
              <a:rPr lang="en-GB" sz="1600" dirty="0">
                <a:solidFill>
                  <a:srgbClr val="FF0000"/>
                </a:solidFill>
                <a:latin typeface="XCCW Joined 1a" panose="03050602040000000000" pitchFamily="66" charset="0"/>
              </a:rPr>
              <a:t>Today you will be learning all about 3-D shapes and how they are made. Think about how to remember the names of all of the 3-D shapes.</a:t>
            </a:r>
          </a:p>
          <a:p>
            <a:r>
              <a:rPr lang="en-GB" sz="1600" dirty="0">
                <a:solidFill>
                  <a:srgbClr val="FF0000"/>
                </a:solidFill>
                <a:latin typeface="XCCW Joined 1a" panose="03050602040000000000" pitchFamily="66" charset="0"/>
              </a:rPr>
              <a:t>What are their properties? What do their nets look</a:t>
            </a:r>
          </a:p>
          <a:p>
            <a:r>
              <a:rPr lang="en-GB" sz="1600" dirty="0">
                <a:solidFill>
                  <a:srgbClr val="FF0000"/>
                </a:solidFill>
                <a:latin typeface="XCCW Joined 1a" panose="03050602040000000000" pitchFamily="66" charset="0"/>
              </a:rPr>
              <a:t>Like?</a:t>
            </a:r>
          </a:p>
        </p:txBody>
      </p:sp>
      <p:pic>
        <p:nvPicPr>
          <p:cNvPr id="13" name="Picture 12"/>
          <p:cNvPicPr>
            <a:picLocks noChangeAspect="1"/>
          </p:cNvPicPr>
          <p:nvPr/>
        </p:nvPicPr>
        <p:blipFill>
          <a:blip r:embed="rId3"/>
          <a:stretch>
            <a:fillRect/>
          </a:stretch>
        </p:blipFill>
        <p:spPr>
          <a:xfrm>
            <a:off x="6123709" y="1781311"/>
            <a:ext cx="5820927" cy="4671002"/>
          </a:xfrm>
          <a:prstGeom prst="rect">
            <a:avLst/>
          </a:prstGeom>
        </p:spPr>
      </p:pic>
    </p:spTree>
    <p:extLst>
      <p:ext uri="{BB962C8B-B14F-4D97-AF65-F5344CB8AC3E}">
        <p14:creationId xmlns:p14="http://schemas.microsoft.com/office/powerpoint/2010/main" val="589327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327" y="166256"/>
            <a:ext cx="11711709" cy="6539344"/>
          </a:xfrm>
          <a:prstGeom prst="rect">
            <a:avLst/>
          </a:prstGeom>
        </p:spPr>
      </p:pic>
    </p:spTree>
    <p:extLst>
      <p:ext uri="{BB962C8B-B14F-4D97-AF65-F5344CB8AC3E}">
        <p14:creationId xmlns:p14="http://schemas.microsoft.com/office/powerpoint/2010/main" val="448922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792893-0356-4673-868B-447B40A15BDC}"/>
              </a:ext>
            </a:extLst>
          </p:cNvPr>
          <p:cNvSpPr txBox="1"/>
          <p:nvPr/>
        </p:nvSpPr>
        <p:spPr>
          <a:xfrm>
            <a:off x="66675" y="85724"/>
            <a:ext cx="2247900" cy="369332"/>
          </a:xfrm>
          <a:prstGeom prst="rect">
            <a:avLst/>
          </a:prstGeom>
          <a:noFill/>
        </p:spPr>
        <p:txBody>
          <a:bodyPr wrap="square" rtlCol="0">
            <a:spAutoFit/>
          </a:bodyPr>
          <a:lstStyle/>
          <a:p>
            <a:r>
              <a:rPr lang="en-GB" b="1" dirty="0">
                <a:solidFill>
                  <a:srgbClr val="0070C0"/>
                </a:solidFill>
                <a:latin typeface="Comic Sans MS" panose="030F0702030302020204" pitchFamily="66" charset="0"/>
              </a:rPr>
              <a:t>1 STAR TASK!</a:t>
            </a:r>
          </a:p>
        </p:txBody>
      </p:sp>
      <p:pic>
        <p:nvPicPr>
          <p:cNvPr id="2" name="Picture 1"/>
          <p:cNvPicPr>
            <a:picLocks noChangeAspect="1"/>
          </p:cNvPicPr>
          <p:nvPr/>
        </p:nvPicPr>
        <p:blipFill>
          <a:blip r:embed="rId2"/>
          <a:stretch>
            <a:fillRect/>
          </a:stretch>
        </p:blipFill>
        <p:spPr>
          <a:xfrm>
            <a:off x="66675" y="455056"/>
            <a:ext cx="10521084" cy="6232885"/>
          </a:xfrm>
          <a:prstGeom prst="rect">
            <a:avLst/>
          </a:prstGeom>
        </p:spPr>
      </p:pic>
    </p:spTree>
    <p:extLst>
      <p:ext uri="{BB962C8B-B14F-4D97-AF65-F5344CB8AC3E}">
        <p14:creationId xmlns:p14="http://schemas.microsoft.com/office/powerpoint/2010/main" val="149483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2363"/>
            <a:ext cx="5905500" cy="6668655"/>
          </a:xfrm>
          <a:prstGeom prst="rect">
            <a:avLst/>
          </a:prstGeom>
        </p:spPr>
      </p:pic>
      <p:pic>
        <p:nvPicPr>
          <p:cNvPr id="3" name="Picture 2"/>
          <p:cNvPicPr>
            <a:picLocks noChangeAspect="1"/>
          </p:cNvPicPr>
          <p:nvPr/>
        </p:nvPicPr>
        <p:blipFill>
          <a:blip r:embed="rId3"/>
          <a:stretch>
            <a:fillRect/>
          </a:stretch>
        </p:blipFill>
        <p:spPr>
          <a:xfrm>
            <a:off x="6569076" y="92363"/>
            <a:ext cx="5281180" cy="6532036"/>
          </a:xfrm>
          <a:prstGeom prst="rect">
            <a:avLst/>
          </a:prstGeom>
        </p:spPr>
      </p:pic>
    </p:spTree>
    <p:extLst>
      <p:ext uri="{BB962C8B-B14F-4D97-AF65-F5344CB8AC3E}">
        <p14:creationId xmlns:p14="http://schemas.microsoft.com/office/powerpoint/2010/main" val="157976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460" y="168562"/>
            <a:ext cx="5535612" cy="6195661"/>
          </a:xfrm>
          <a:prstGeom prst="rect">
            <a:avLst/>
          </a:prstGeom>
        </p:spPr>
      </p:pic>
      <p:sp>
        <p:nvSpPr>
          <p:cNvPr id="3" name="TextBox 2"/>
          <p:cNvSpPr txBox="1"/>
          <p:nvPr/>
        </p:nvSpPr>
        <p:spPr>
          <a:xfrm>
            <a:off x="5855855" y="1154545"/>
            <a:ext cx="5155579" cy="830997"/>
          </a:xfrm>
          <a:prstGeom prst="rect">
            <a:avLst/>
          </a:prstGeom>
          <a:noFill/>
        </p:spPr>
        <p:txBody>
          <a:bodyPr wrap="none" rtlCol="0">
            <a:spAutoFit/>
          </a:bodyPr>
          <a:lstStyle/>
          <a:p>
            <a:r>
              <a:rPr lang="en-GB" sz="2400" dirty="0">
                <a:latin typeface="XCCW Joined 1a" panose="03050602040000000000" pitchFamily="66" charset="0"/>
              </a:rPr>
              <a:t>The net of a square based</a:t>
            </a:r>
          </a:p>
          <a:p>
            <a:r>
              <a:rPr lang="en-GB" sz="2400" dirty="0">
                <a:latin typeface="XCCW Joined 1a" panose="03050602040000000000" pitchFamily="66" charset="0"/>
              </a:rPr>
              <a:t>pyramid.</a:t>
            </a:r>
          </a:p>
        </p:txBody>
      </p:sp>
    </p:spTree>
    <p:extLst>
      <p:ext uri="{BB962C8B-B14F-4D97-AF65-F5344CB8AC3E}">
        <p14:creationId xmlns:p14="http://schemas.microsoft.com/office/powerpoint/2010/main" val="3862269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TotalTime>
  <Words>900</Words>
  <Application>Microsoft Office PowerPoint</Application>
  <PresentationFormat>Widescreen</PresentationFormat>
  <Paragraphs>97</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Comic Sans MS</vt:lpstr>
      <vt:lpstr>XCCW Joined 1a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Eloise</dc:creator>
  <cp:lastModifiedBy>Jones, Eloise</cp:lastModifiedBy>
  <cp:revision>74</cp:revision>
  <dcterms:created xsi:type="dcterms:W3CDTF">2020-11-07T10:51:03Z</dcterms:created>
  <dcterms:modified xsi:type="dcterms:W3CDTF">2021-01-14T14:40:28Z</dcterms:modified>
</cp:coreProperties>
</file>