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1" r:id="rId4"/>
    <p:sldId id="258" r:id="rId5"/>
    <p:sldId id="297" r:id="rId6"/>
    <p:sldId id="292" r:id="rId7"/>
    <p:sldId id="295" r:id="rId8"/>
    <p:sldId id="294" r:id="rId9"/>
    <p:sldId id="259" r:id="rId10"/>
    <p:sldId id="276" r:id="rId11"/>
    <p:sldId id="299" r:id="rId12"/>
    <p:sldId id="260" r:id="rId13"/>
    <p:sldId id="301"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FFCC"/>
    <a:srgbClr val="FFFFCC"/>
    <a:srgbClr val="CCFFF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B03E5-4B5C-4E68-B3C4-A88B4D032025}"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42C3B-7046-40C2-9FE6-5CD149CCFF1A}" type="slidenum">
              <a:rPr lang="en-GB" smtClean="0"/>
              <a:t>‹#›</a:t>
            </a:fld>
            <a:endParaRPr lang="en-GB"/>
          </a:p>
        </p:txBody>
      </p:sp>
    </p:spTree>
    <p:extLst>
      <p:ext uri="{BB962C8B-B14F-4D97-AF65-F5344CB8AC3E}">
        <p14:creationId xmlns:p14="http://schemas.microsoft.com/office/powerpoint/2010/main" val="293715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Teacher Note - Please do not let the next video automatically play at the end of the clip. Please check the content in this link, including any comments, is suitable for your educational environment before showing. Twinkl accepts no responsibility for the content of third party websites. </a:t>
            </a:r>
          </a:p>
        </p:txBody>
      </p:sp>
      <p:sp>
        <p:nvSpPr>
          <p:cNvPr id="4" name="Slide Number Placeholder 3"/>
          <p:cNvSpPr>
            <a:spLocks noGrp="1"/>
          </p:cNvSpPr>
          <p:nvPr>
            <p:ph type="sldNum" sz="quarter" idx="5"/>
          </p:nvPr>
        </p:nvSpPr>
        <p:spPr/>
        <p:txBody>
          <a:bodyPr/>
          <a:lstStyle/>
          <a:p>
            <a:pPr>
              <a:defRPr/>
            </a:pPr>
            <a:fld id="{CCC9C751-68CC-4BB6-AF26-8B5B9D459725}" type="slidenum">
              <a:rPr lang="en-GB" smtClean="0"/>
              <a:pPr>
                <a:defRPr/>
              </a:pPr>
              <a:t>10</a:t>
            </a:fld>
            <a:endParaRPr lang="en-GB"/>
          </a:p>
        </p:txBody>
      </p:sp>
    </p:spTree>
    <p:extLst>
      <p:ext uri="{BB962C8B-B14F-4D97-AF65-F5344CB8AC3E}">
        <p14:creationId xmlns:p14="http://schemas.microsoft.com/office/powerpoint/2010/main" val="105440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4611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40022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20/01/2021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20/01/2021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6.xml"/><Relationship Id="rId11" Type="http://schemas.openxmlformats.org/officeDocument/2006/relationships/slide" Target="slide3.xml"/><Relationship Id="rId5" Type="http://schemas.openxmlformats.org/officeDocument/2006/relationships/slide" Target="slide4.xml"/><Relationship Id="rId10" Type="http://schemas.openxmlformats.org/officeDocument/2006/relationships/image" Target="../media/image22.png"/><Relationship Id="rId4" Type="http://schemas.openxmlformats.org/officeDocument/2006/relationships/slide" Target="slide12.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slide" Target="slide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xtJIl7PNwQM" TargetMode="External"/><Relationship Id="rId3" Type="http://schemas.openxmlformats.org/officeDocument/2006/relationships/hyperlink" Target="https://www.youtube.com/watch?v=AWet9qFT15M" TargetMode="External"/><Relationship Id="rId7" Type="http://schemas.openxmlformats.org/officeDocument/2006/relationships/hyperlink" Target="https://www.youtube.com/watch?v=997RTKzc39c" TargetMode="External"/><Relationship Id="rId2" Type="http://schemas.openxmlformats.org/officeDocument/2006/relationships/hyperlink" Target="https://www.youtube.com/watch/s9dbAfjlrks" TargetMode="External"/><Relationship Id="rId1" Type="http://schemas.openxmlformats.org/officeDocument/2006/relationships/slideLayout" Target="../slideLayouts/slideLayout7.xml"/><Relationship Id="rId6" Type="http://schemas.openxmlformats.org/officeDocument/2006/relationships/hyperlink" Target="https://www.youtube.com/watch?app=desktop&amp;v=dV1PMs0C5Eo" TargetMode="External"/><Relationship Id="rId11" Type="http://schemas.openxmlformats.org/officeDocument/2006/relationships/image" Target="../media/image31.jpg"/><Relationship Id="rId5" Type="http://schemas.openxmlformats.org/officeDocument/2006/relationships/hyperlink" Target="https://www.british-birdsongs.uk/jay/" TargetMode="External"/><Relationship Id="rId10" Type="http://schemas.openxmlformats.org/officeDocument/2006/relationships/hyperlink" Target="https://www.youtube.com/watch?v=G53oH-MI9qU" TargetMode="External"/><Relationship Id="rId4" Type="http://schemas.openxmlformats.org/officeDocument/2006/relationships/hyperlink" Target="https://www.youtube.com/watch?v=nxtORth2BIY" TargetMode="External"/><Relationship Id="rId9" Type="http://schemas.openxmlformats.org/officeDocument/2006/relationships/hyperlink" Target="https://www.youtube.com/watch?v=ouPPVBBOOD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bitesize/articles/zwksm39"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938C8-DC88-438F-A0F7-685ED63CD452}"/>
              </a:ext>
            </a:extLst>
          </p:cNvPr>
          <p:cNvPicPr>
            <a:picLocks noChangeAspect="1"/>
          </p:cNvPicPr>
          <p:nvPr/>
        </p:nvPicPr>
        <p:blipFill>
          <a:blip r:embed="rId3"/>
          <a:stretch>
            <a:fillRect/>
          </a:stretch>
        </p:blipFill>
        <p:spPr>
          <a:xfrm>
            <a:off x="0" y="10478"/>
            <a:ext cx="12192000" cy="6847522"/>
          </a:xfrm>
          <a:prstGeom prst="rect">
            <a:avLst/>
          </a:prstGeom>
        </p:spPr>
      </p:pic>
      <p:sp>
        <p:nvSpPr>
          <p:cNvPr id="21" name="TextBox 20"/>
          <p:cNvSpPr txBox="1"/>
          <p:nvPr/>
        </p:nvSpPr>
        <p:spPr>
          <a:xfrm>
            <a:off x="2060117" y="1319688"/>
            <a:ext cx="5930489" cy="4993564"/>
          </a:xfrm>
          <a:prstGeom prst="rect">
            <a:avLst/>
          </a:prstGeom>
          <a:noFill/>
        </p:spPr>
        <p:txBody>
          <a:bodyPr lIns="0" tIns="0" rIns="0" bIns="0" numCol="2" spcCol="360000"/>
          <a:lstStyle/>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endParaRPr lang="en-GB" sz="1200" dirty="0"/>
          </a:p>
          <a:p>
            <a:pPr>
              <a:spcAft>
                <a:spcPts val="600"/>
              </a:spcAft>
              <a:defRPr/>
            </a:pPr>
            <a:r>
              <a:rPr lang="en-GB" sz="1300" dirty="0"/>
              <a:t>How much time are young people spending online? A group called Child wise have been trying to find out. The group says they are a “</a:t>
            </a:r>
            <a:r>
              <a:rPr lang="en-GB" sz="1300" dirty="0">
                <a:hlinkClick r:id="rId4" action="ppaction://hlinksldjump"/>
              </a:rPr>
              <a:t>leading</a:t>
            </a:r>
            <a:r>
              <a:rPr lang="en-GB" sz="1300" dirty="0"/>
              <a:t> specialist in research with children and young people”. They say that, on average, children spend three hours a day online. </a:t>
            </a:r>
          </a:p>
          <a:p>
            <a:pPr>
              <a:spcAft>
                <a:spcPts val="600"/>
              </a:spcAft>
              <a:defRPr/>
            </a:pPr>
            <a:r>
              <a:rPr lang="en-GB" sz="1300" dirty="0"/>
              <a:t>This had increased from their last survey. They also say that 57% of the children they asked slept with their mobiles next to their beds.</a:t>
            </a:r>
          </a:p>
          <a:p>
            <a:pPr>
              <a:spcAft>
                <a:spcPts val="600"/>
              </a:spcAft>
              <a:defRPr/>
            </a:pPr>
            <a:r>
              <a:rPr lang="en-GB" sz="1300" dirty="0"/>
              <a:t>The Internet can be an amazing tool! You can use it to talk to friends who live far away, play games and even catch up on what is happening from across the world!</a:t>
            </a:r>
          </a:p>
          <a:p>
            <a:pPr>
              <a:spcAft>
                <a:spcPts val="600"/>
              </a:spcAft>
              <a:defRPr/>
            </a:pPr>
            <a:r>
              <a:rPr lang="en-GB" sz="1300" dirty="0"/>
              <a:t>However, Simon Leggett, a </a:t>
            </a:r>
            <a:r>
              <a:rPr lang="en-GB" sz="1300" dirty="0">
                <a:hlinkClick r:id="rId4" action="ppaction://hlinksldjump"/>
              </a:rPr>
              <a:t>researcher</a:t>
            </a:r>
            <a:r>
              <a:rPr lang="en-GB" sz="1300" dirty="0"/>
              <a:t> for Child wise, said phones “dominate” our lives. So should we take a break from our screens?</a:t>
            </a:r>
          </a:p>
          <a:p>
            <a:pPr>
              <a:spcAft>
                <a:spcPts val="600"/>
              </a:spcAft>
              <a:defRPr/>
            </a:pPr>
            <a:r>
              <a:rPr lang="en-GB" sz="1300" dirty="0"/>
              <a:t>The NHS says children should get around an hour of activity per day. Some ideas they </a:t>
            </a:r>
            <a:r>
              <a:rPr lang="en-GB" sz="1300" dirty="0">
                <a:hlinkClick r:id="rId4" action="ppaction://hlinksldjump"/>
              </a:rPr>
              <a:t>suggest</a:t>
            </a:r>
            <a:r>
              <a:rPr lang="en-GB" sz="1300" dirty="0"/>
              <a:t> include going for a walk or playing with friends at the park. Other people </a:t>
            </a:r>
            <a:r>
              <a:rPr lang="en-GB" sz="1300" dirty="0">
                <a:hlinkClick r:id="rId4" action="ppaction://hlinksldjump"/>
              </a:rPr>
              <a:t>recommend</a:t>
            </a:r>
            <a:r>
              <a:rPr lang="en-GB" sz="1300" dirty="0"/>
              <a:t> sitting down at mealtimes talking to others and to make them a screen-free time.</a:t>
            </a:r>
          </a:p>
          <a:p>
            <a:pPr>
              <a:spcAft>
                <a:spcPts val="600"/>
              </a:spcAft>
              <a:defRPr/>
            </a:pPr>
            <a:r>
              <a:rPr lang="en-GB" sz="1300" dirty="0"/>
              <a:t>Do you know much time do you spend online every day? </a:t>
            </a:r>
          </a:p>
          <a:p>
            <a:pPr>
              <a:spcAft>
                <a:spcPts val="600"/>
              </a:spcAft>
              <a:defRPr/>
            </a:pPr>
            <a:endParaRPr lang="en-GB" sz="1100" dirty="0"/>
          </a:p>
        </p:txBody>
      </p:sp>
      <p:sp>
        <p:nvSpPr>
          <p:cNvPr id="22" name="Rectangle 21"/>
          <p:cNvSpPr/>
          <p:nvPr/>
        </p:nvSpPr>
        <p:spPr>
          <a:xfrm>
            <a:off x="1524000" y="477838"/>
            <a:ext cx="9144000" cy="315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2800" dirty="0">
                <a:solidFill>
                  <a:schemeClr val="tx1"/>
                </a:solidFill>
                <a:latin typeface="Twinkl ExtraBold" pitchFamily="2" charset="0"/>
              </a:rPr>
              <a:t>Daily       News</a:t>
            </a:r>
          </a:p>
        </p:txBody>
      </p:sp>
      <p:sp>
        <p:nvSpPr>
          <p:cNvPr id="23" name="TextBox 18"/>
          <p:cNvSpPr txBox="1">
            <a:spLocks noChangeArrowheads="1"/>
          </p:cNvSpPr>
          <p:nvPr/>
        </p:nvSpPr>
        <p:spPr bwMode="auto">
          <a:xfrm>
            <a:off x="2060575" y="1319214"/>
            <a:ext cx="29162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spcAft>
                <a:spcPts val="1200"/>
              </a:spcAft>
              <a:buNone/>
            </a:pPr>
            <a:r>
              <a:rPr lang="en-GB" altLang="en-US" sz="2400" b="1" dirty="0">
                <a:solidFill>
                  <a:schemeClr val="tx1"/>
                </a:solidFill>
              </a:rPr>
              <a:t>Children Spending More Time Online, Says Child wise</a:t>
            </a:r>
          </a:p>
        </p:txBody>
      </p:sp>
      <p:sp>
        <p:nvSpPr>
          <p:cNvPr id="24" name="TextBox 23"/>
          <p:cNvSpPr txBox="1"/>
          <p:nvPr/>
        </p:nvSpPr>
        <p:spPr>
          <a:xfrm>
            <a:off x="8079347" y="5433966"/>
            <a:ext cx="2048434" cy="227012"/>
          </a:xfrm>
          <a:prstGeom prst="rect">
            <a:avLst/>
          </a:prstGeom>
          <a:solidFill>
            <a:srgbClr val="954EBE"/>
          </a:solidFill>
          <a:ln>
            <a:noFill/>
          </a:ln>
        </p:spPr>
        <p:txBody>
          <a:bodyPr wrap="square" lIns="72000" tIns="36000" rIns="72000" bIns="36000" spcCol="360000">
            <a:spAutoFit/>
          </a:bodyPr>
          <a:lstStyle/>
          <a:p>
            <a:pPr>
              <a:spcAft>
                <a:spcPts val="1200"/>
              </a:spcAft>
              <a:defRPr/>
            </a:pPr>
            <a:r>
              <a:rPr lang="en-GB" sz="1000" dirty="0"/>
              <a:t>Photo: A smartphone.</a:t>
            </a:r>
          </a:p>
        </p:txBody>
      </p:sp>
      <p:sp>
        <p:nvSpPr>
          <p:cNvPr id="29" name="TextBox 28"/>
          <p:cNvSpPr txBox="1"/>
          <p:nvPr/>
        </p:nvSpPr>
        <p:spPr>
          <a:xfrm>
            <a:off x="1739901" y="2544763"/>
            <a:ext cx="3236913" cy="971550"/>
          </a:xfrm>
          <a:prstGeom prst="rect">
            <a:avLst/>
          </a:prstGeom>
          <a:solidFill>
            <a:schemeClr val="accent6">
              <a:lumMod val="20000"/>
              <a:lumOff val="80000"/>
            </a:schemeClr>
          </a:solidFill>
          <a:ln w="19050">
            <a:solidFill>
              <a:srgbClr val="964EBF"/>
            </a:solidFill>
          </a:ln>
        </p:spPr>
        <p:txBody>
          <a:bodyPr lIns="108000" tIns="108000" rIns="108000" bIns="108000" spcCol="360000">
            <a:spAutoFit/>
          </a:bodyPr>
          <a:lstStyle/>
          <a:p>
            <a:pPr marL="180975" indent="-180975">
              <a:spcAft>
                <a:spcPts val="600"/>
              </a:spcAft>
              <a:buFont typeface="Arial" panose="020B0604020202020204" pitchFamily="34" charset="0"/>
              <a:buChar char="•"/>
              <a:defRPr/>
            </a:pPr>
            <a:r>
              <a:rPr lang="en-GB" sz="1300" b="1" dirty="0">
                <a:hlinkClick r:id="rId5" action="ppaction://hlinksldjump"/>
              </a:rPr>
              <a:t>Do we spend too much time online?</a:t>
            </a:r>
            <a:endParaRPr lang="en-GB" sz="1300" b="1" dirty="0"/>
          </a:p>
          <a:p>
            <a:pPr marL="180975" indent="-180975">
              <a:spcAft>
                <a:spcPts val="600"/>
              </a:spcAft>
              <a:buFont typeface="Arial" panose="020B0604020202020204" pitchFamily="34" charset="0"/>
              <a:buChar char="•"/>
              <a:defRPr/>
            </a:pPr>
            <a:r>
              <a:rPr lang="en-GB" sz="1300" b="1" dirty="0">
                <a:hlinkClick r:id="rId6" action="ppaction://hlinksldjump"/>
              </a:rPr>
              <a:t>Should schools ban smartphones?</a:t>
            </a:r>
            <a:endParaRPr lang="en-GB" sz="1300" b="1" dirty="0"/>
          </a:p>
          <a:p>
            <a:pPr marL="180975" indent="-180975">
              <a:spcAft>
                <a:spcPts val="600"/>
              </a:spcAft>
              <a:buFont typeface="Arial" panose="020B0604020202020204" pitchFamily="34" charset="0"/>
              <a:buChar char="•"/>
              <a:defRPr/>
            </a:pPr>
            <a:r>
              <a:rPr lang="en-GB" sz="1300" b="1" dirty="0">
                <a:hlinkClick r:id="rId7" action="ppaction://hlinksldjump"/>
              </a:rPr>
              <a:t>How can I stay safe online?</a:t>
            </a:r>
            <a:endParaRPr lang="en-GB" sz="1300" b="1" dirty="0"/>
          </a:p>
        </p:txBody>
      </p:sp>
      <p:grpSp>
        <p:nvGrpSpPr>
          <p:cNvPr id="30" name="Group 2"/>
          <p:cNvGrpSpPr>
            <a:grpSpLocks/>
          </p:cNvGrpSpPr>
          <p:nvPr/>
        </p:nvGrpSpPr>
        <p:grpSpPr bwMode="auto">
          <a:xfrm>
            <a:off x="1966914" y="914400"/>
            <a:ext cx="8251825" cy="285750"/>
            <a:chOff x="442823" y="913677"/>
            <a:chExt cx="8252603" cy="286616"/>
          </a:xfrm>
        </p:grpSpPr>
        <p:sp>
          <p:nvSpPr>
            <p:cNvPr id="31" name="TextBox 20"/>
            <p:cNvSpPr txBox="1">
              <a:spLocks noChangeArrowheads="1"/>
            </p:cNvSpPr>
            <p:nvPr/>
          </p:nvSpPr>
          <p:spPr bwMode="auto">
            <a:xfrm>
              <a:off x="619125" y="964652"/>
              <a:ext cx="39219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sz="1200" dirty="0">
                  <a:solidFill>
                    <a:schemeClr val="tx1"/>
                  </a:solidFill>
                </a:rPr>
                <a:t>Technology x    UK News x</a:t>
              </a:r>
              <a:endParaRPr lang="en-GB" altLang="en-US" sz="1200" b="1" dirty="0">
                <a:solidFill>
                  <a:schemeClr val="tx1"/>
                </a:solidFill>
              </a:endParaRPr>
            </a:p>
          </p:txBody>
        </p:sp>
        <p:sp>
          <p:nvSpPr>
            <p:cNvPr id="32" name="TextBox 9"/>
            <p:cNvSpPr txBox="1">
              <a:spLocks noChangeArrowheads="1"/>
            </p:cNvSpPr>
            <p:nvPr/>
          </p:nvSpPr>
          <p:spPr bwMode="auto">
            <a:xfrm>
              <a:off x="4577812" y="964652"/>
              <a:ext cx="39924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r" eaLnBrk="1" hangingPunct="1">
                <a:lnSpc>
                  <a:spcPct val="100000"/>
                </a:lnSpc>
                <a:spcBef>
                  <a:spcPct val="0"/>
                </a:spcBef>
                <a:buFontTx/>
                <a:buNone/>
              </a:pPr>
              <a:r>
                <a:rPr lang="en-GB" altLang="en-US" sz="1200" b="1" dirty="0">
                  <a:solidFill>
                    <a:schemeClr val="tx1"/>
                  </a:solidFill>
                </a:rPr>
                <a:t>31</a:t>
              </a:r>
              <a:r>
                <a:rPr lang="en-GB" altLang="en-US" sz="1200" b="1" baseline="30000" dirty="0">
                  <a:solidFill>
                    <a:schemeClr val="tx1"/>
                  </a:solidFill>
                </a:rPr>
                <a:t>st</a:t>
              </a:r>
              <a:r>
                <a:rPr lang="en-GB" altLang="en-US" sz="1200" b="1" dirty="0">
                  <a:solidFill>
                    <a:schemeClr val="tx1"/>
                  </a:solidFill>
                </a:rPr>
                <a:t> January 2020</a:t>
              </a:r>
            </a:p>
          </p:txBody>
        </p:sp>
        <p:cxnSp>
          <p:nvCxnSpPr>
            <p:cNvPr id="33" name="Straight Connector 32"/>
            <p:cNvCxnSpPr/>
            <p:nvPr/>
          </p:nvCxnSpPr>
          <p:spPr>
            <a:xfrm>
              <a:off x="442823" y="913677"/>
              <a:ext cx="8246252" cy="0"/>
            </a:xfrm>
            <a:prstGeom prst="line">
              <a:avLst/>
            </a:prstGeom>
            <a:ln w="25400">
              <a:solidFill>
                <a:srgbClr val="30252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2823" y="1200293"/>
              <a:ext cx="8252603" cy="0"/>
            </a:xfrm>
            <a:prstGeom prst="line">
              <a:avLst/>
            </a:prstGeom>
            <a:ln w="25400">
              <a:solidFill>
                <a:srgbClr val="302524"/>
              </a:solidFill>
            </a:ln>
          </p:spPr>
          <p:style>
            <a:lnRef idx="1">
              <a:schemeClr val="accent1"/>
            </a:lnRef>
            <a:fillRef idx="0">
              <a:schemeClr val="accent1"/>
            </a:fillRef>
            <a:effectRef idx="0">
              <a:schemeClr val="accent1"/>
            </a:effectRef>
            <a:fontRef idx="minor">
              <a:schemeClr val="tx1"/>
            </a:fontRef>
          </p:style>
        </p:cxnSp>
        <p:pic>
          <p:nvPicPr>
            <p:cNvPr id="35"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1378371" y="970288"/>
              <a:ext cx="1788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2304630" y="969404"/>
              <a:ext cx="1788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36"/>
          <p:cNvPicPr>
            <a:picLocks noChangeAspect="1"/>
          </p:cNvPicPr>
          <p:nvPr/>
        </p:nvPicPr>
        <p:blipFill rotWithShape="1">
          <a:blip r:embed="rId10" cstate="print">
            <a:extLst>
              <a:ext uri="{28A0092B-C50C-407E-A947-70E740481C1C}">
                <a14:useLocalDpi xmlns:a14="http://schemas.microsoft.com/office/drawing/2010/main" val="0"/>
              </a:ext>
            </a:extLst>
          </a:blip>
          <a:srcRect l="-50105" t="-10748" r="-52103" b="-18671"/>
          <a:stretch/>
        </p:blipFill>
        <p:spPr>
          <a:xfrm>
            <a:off x="5777218" y="276847"/>
            <a:ext cx="671120" cy="803761"/>
          </a:xfrm>
          <a:prstGeom prst="ellipse">
            <a:avLst/>
          </a:prstGeom>
          <a:ln w="19050">
            <a:noFill/>
          </a:ln>
        </p:spPr>
      </p:pic>
      <p:pic>
        <p:nvPicPr>
          <p:cNvPr id="38" name="Picture 37">
            <a:hlinkClick r:id="rId11" action="ppaction://hlinksldjump"/>
          </p:cNvPr>
          <p:cNvPicPr>
            <a:picLocks noChangeAspect="1"/>
          </p:cNvPicPr>
          <p:nvPr/>
        </p:nvPicPr>
        <p:blipFill rotWithShape="1">
          <a:blip r:embed="rId12">
            <a:extLst>
              <a:ext uri="{28A0092B-C50C-407E-A947-70E740481C1C}">
                <a14:useLocalDpi xmlns:a14="http://schemas.microsoft.com/office/drawing/2010/main" val="0"/>
              </a:ext>
            </a:extLst>
          </a:blip>
          <a:srcRect l="33341" r="33069"/>
          <a:stretch/>
        </p:blipFill>
        <p:spPr>
          <a:xfrm>
            <a:off x="8079347" y="1370057"/>
            <a:ext cx="2048435" cy="40639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42A458D-4610-43D9-AD22-E16E720AF283}"/>
              </a:ext>
            </a:extLst>
          </p:cNvPr>
          <p:cNvPicPr>
            <a:picLocks noChangeAspect="1"/>
          </p:cNvPicPr>
          <p:nvPr/>
        </p:nvPicPr>
        <p:blipFill>
          <a:blip r:embed="rId2"/>
          <a:stretch>
            <a:fillRect/>
          </a:stretch>
        </p:blipFill>
        <p:spPr>
          <a:xfrm>
            <a:off x="0" y="10478"/>
            <a:ext cx="12192000" cy="6847522"/>
          </a:xfrm>
          <a:prstGeom prst="rect">
            <a:avLst/>
          </a:prstGeom>
        </p:spPr>
      </p:pic>
      <p:sp>
        <p:nvSpPr>
          <p:cNvPr id="12" name="TextBox 11"/>
          <p:cNvSpPr txBox="1"/>
          <p:nvPr/>
        </p:nvSpPr>
        <p:spPr>
          <a:xfrm>
            <a:off x="5070476" y="1181100"/>
            <a:ext cx="2919413" cy="1477328"/>
          </a:xfrm>
          <a:prstGeom prst="rect">
            <a:avLst/>
          </a:prstGeom>
          <a:solidFill>
            <a:schemeClr val="accent5">
              <a:lumMod val="40000"/>
              <a:lumOff val="60000"/>
            </a:schemeClr>
          </a:solidFill>
        </p:spPr>
        <p:txBody>
          <a:bodyPr>
            <a:spAutoFit/>
          </a:bodyPr>
          <a:lstStyle/>
          <a:p>
            <a:pPr>
              <a:defRPr/>
            </a:pPr>
            <a:r>
              <a:rPr lang="en-GB" dirty="0"/>
              <a:t>Tell an adult </a:t>
            </a:r>
            <a:r>
              <a:rPr lang="en-GB" dirty="0">
                <a:solidFill>
                  <a:schemeClr val="accent6"/>
                </a:solidFill>
              </a:rPr>
              <a:t>immediately</a:t>
            </a:r>
            <a:r>
              <a:rPr lang="en-GB" dirty="0"/>
              <a:t> if you come across anything which scares you, upsets you or makes you feel uncomfortable. </a:t>
            </a:r>
          </a:p>
        </p:txBody>
      </p:sp>
      <p:sp>
        <p:nvSpPr>
          <p:cNvPr id="8" name="TextBox 7"/>
          <p:cNvSpPr txBox="1"/>
          <p:nvPr/>
        </p:nvSpPr>
        <p:spPr>
          <a:xfrm>
            <a:off x="2060576" y="1181101"/>
            <a:ext cx="2919413" cy="1200329"/>
          </a:xfrm>
          <a:prstGeom prst="rect">
            <a:avLst/>
          </a:prstGeom>
          <a:solidFill>
            <a:schemeClr val="accent6">
              <a:lumMod val="40000"/>
              <a:lumOff val="60000"/>
            </a:schemeClr>
          </a:solidFill>
        </p:spPr>
        <p:txBody>
          <a:bodyPr>
            <a:spAutoFit/>
          </a:bodyPr>
          <a:lstStyle/>
          <a:p>
            <a:pPr>
              <a:defRPr/>
            </a:pPr>
            <a:r>
              <a:rPr lang="en-GB" dirty="0"/>
              <a:t>Technology can be fantastic and allow us to </a:t>
            </a:r>
            <a:r>
              <a:rPr lang="en-GB" dirty="0">
                <a:solidFill>
                  <a:schemeClr val="accent6"/>
                </a:solidFill>
              </a:rPr>
              <a:t>communicate</a:t>
            </a:r>
            <a:r>
              <a:rPr lang="en-GB" dirty="0"/>
              <a:t> with friends and family across the world. </a:t>
            </a:r>
          </a:p>
        </p:txBody>
      </p:sp>
      <p:cxnSp>
        <p:nvCxnSpPr>
          <p:cNvPr id="14" name="Straight Connector 13"/>
          <p:cNvCxnSpPr/>
          <p:nvPr/>
        </p:nvCxnSpPr>
        <p:spPr>
          <a:xfrm>
            <a:off x="1968501" y="1177925"/>
            <a:ext cx="61134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78787" y="434751"/>
            <a:ext cx="2012950" cy="791737"/>
          </a:xfrm>
          <a:prstGeom prst="rect">
            <a:avLst/>
          </a:prstGeom>
          <a:solidFill>
            <a:schemeClr val="bg1"/>
          </a:solidFill>
          <a:ln w="28575">
            <a:solidFill>
              <a:srgbClr val="4A3582"/>
            </a:solidFill>
          </a:ln>
        </p:spPr>
        <p:txBody>
          <a:bodyPr lIns="108000" tIns="72000" rIns="108000" bIns="72000" spcCol="360000" anchor="ctr">
            <a:spAutoFit/>
          </a:bodyPr>
          <a:lstStyle/>
          <a:p>
            <a:pPr>
              <a:defRPr/>
            </a:pPr>
            <a:r>
              <a:rPr lang="en-GB" sz="1400" kern="1000" dirty="0"/>
              <a:t>communicate</a:t>
            </a:r>
          </a:p>
          <a:p>
            <a:pPr>
              <a:defRPr/>
            </a:pPr>
            <a:r>
              <a:rPr lang="en-GB" sz="1400" kern="1000" dirty="0"/>
              <a:t>identity</a:t>
            </a:r>
          </a:p>
          <a:p>
            <a:pPr>
              <a:defRPr/>
            </a:pPr>
            <a:r>
              <a:rPr lang="en-GB" sz="1400" kern="1000" dirty="0"/>
              <a:t>immediately</a:t>
            </a:r>
          </a:p>
        </p:txBody>
      </p:sp>
      <p:sp>
        <p:nvSpPr>
          <p:cNvPr id="2" name="Title 1"/>
          <p:cNvSpPr>
            <a:spLocks noGrp="1"/>
          </p:cNvSpPr>
          <p:nvPr>
            <p:ph type="title" idx="4294967295"/>
          </p:nvPr>
        </p:nvSpPr>
        <p:spPr>
          <a:xfrm>
            <a:off x="1968501" y="522289"/>
            <a:ext cx="6113463" cy="655637"/>
          </a:xfrm>
          <a:prstGeom prst="roundRect">
            <a:avLst>
              <a:gd name="adj" fmla="val 0"/>
            </a:avLst>
          </a:prstGeom>
        </p:spPr>
        <p:txBody>
          <a:bodyPr/>
          <a:lstStyle/>
          <a:p>
            <a:pPr algn="ctr"/>
            <a:r>
              <a:rPr lang="en-GB" altLang="en-US" sz="2000" dirty="0">
                <a:latin typeface="Twinkl" pitchFamily="2" charset="0"/>
              </a:rPr>
              <a:t>How Can I Stay Safe Online?</a:t>
            </a:r>
          </a:p>
        </p:txBody>
      </p:sp>
      <p:sp>
        <p:nvSpPr>
          <p:cNvPr id="21" name="TextBox 20"/>
          <p:cNvSpPr txBox="1">
            <a:spLocks noChangeArrowheads="1"/>
          </p:cNvSpPr>
          <p:nvPr/>
        </p:nvSpPr>
        <p:spPr bwMode="auto">
          <a:xfrm>
            <a:off x="8078787" y="5130085"/>
            <a:ext cx="2012950" cy="864440"/>
          </a:xfrm>
          <a:prstGeom prst="rect">
            <a:avLst/>
          </a:prstGeom>
          <a:solidFill>
            <a:schemeClr val="bg1"/>
          </a:solidFill>
          <a:ln w="28575">
            <a:solidFill>
              <a:srgbClr val="18552B"/>
            </a:solidFill>
            <a:miter lim="800000"/>
            <a:headEnd/>
            <a:tailEnd/>
          </a:ln>
        </p:spPr>
        <p:txBody>
          <a:bodyPr lIns="108000" tIns="108000" rIns="540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spcAft>
                <a:spcPts val="1200"/>
              </a:spcAft>
              <a:buNone/>
            </a:pPr>
            <a:r>
              <a:rPr lang="en-GB" altLang="en-US" sz="1400" dirty="0">
                <a:solidFill>
                  <a:schemeClr val="tx1"/>
                </a:solidFill>
              </a:rPr>
              <a:t>How else can you stay safe online?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4669" y="5496731"/>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2283" y="483549"/>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26432" t="245" r="34656" b="-245"/>
          <a:stretch/>
        </p:blipFill>
        <p:spPr bwMode="auto">
          <a:xfrm>
            <a:off x="8080375" y="1275050"/>
            <a:ext cx="2014538" cy="344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060572" y="3911847"/>
            <a:ext cx="2919413" cy="646331"/>
          </a:xfrm>
          <a:prstGeom prst="rect">
            <a:avLst/>
          </a:prstGeom>
          <a:solidFill>
            <a:schemeClr val="accent5">
              <a:lumMod val="40000"/>
              <a:lumOff val="60000"/>
            </a:schemeClr>
          </a:solidFill>
        </p:spPr>
        <p:txBody>
          <a:bodyPr>
            <a:spAutoFit/>
          </a:bodyPr>
          <a:lstStyle/>
          <a:p>
            <a:pPr>
              <a:defRPr/>
            </a:pPr>
            <a:r>
              <a:rPr lang="en-GB" dirty="0"/>
              <a:t>However, it’s important to stay safe when we’re online. </a:t>
            </a:r>
          </a:p>
        </p:txBody>
      </p:sp>
      <p:sp>
        <p:nvSpPr>
          <p:cNvPr id="16" name="TextBox 15"/>
          <p:cNvSpPr txBox="1"/>
          <p:nvPr/>
        </p:nvSpPr>
        <p:spPr>
          <a:xfrm>
            <a:off x="2060575" y="4896567"/>
            <a:ext cx="2919413" cy="1200329"/>
          </a:xfrm>
          <a:prstGeom prst="rect">
            <a:avLst/>
          </a:prstGeom>
          <a:solidFill>
            <a:schemeClr val="accent6">
              <a:lumMod val="40000"/>
              <a:lumOff val="60000"/>
            </a:schemeClr>
          </a:solidFill>
        </p:spPr>
        <p:txBody>
          <a:bodyPr>
            <a:spAutoFit/>
          </a:bodyPr>
          <a:lstStyle/>
          <a:p>
            <a:pPr>
              <a:defRPr/>
            </a:pPr>
            <a:r>
              <a:rPr lang="en-GB" dirty="0"/>
              <a:t>Don’t give out your </a:t>
            </a:r>
            <a:r>
              <a:rPr lang="en-GB" dirty="0">
                <a:solidFill>
                  <a:schemeClr val="accent6"/>
                </a:solidFill>
              </a:rPr>
              <a:t>identity</a:t>
            </a:r>
            <a:r>
              <a:rPr lang="en-GB" dirty="0"/>
              <a:t> by telling a stranger your name, address or other personal details. </a:t>
            </a:r>
          </a:p>
        </p:txBody>
      </p:sp>
      <p:sp>
        <p:nvSpPr>
          <p:cNvPr id="18" name="TextBox 17"/>
          <p:cNvSpPr txBox="1"/>
          <p:nvPr/>
        </p:nvSpPr>
        <p:spPr>
          <a:xfrm>
            <a:off x="5077304" y="2717358"/>
            <a:ext cx="2919413" cy="923330"/>
          </a:xfrm>
          <a:prstGeom prst="rect">
            <a:avLst/>
          </a:prstGeom>
          <a:solidFill>
            <a:schemeClr val="accent6">
              <a:lumMod val="40000"/>
              <a:lumOff val="60000"/>
            </a:schemeClr>
          </a:solidFill>
        </p:spPr>
        <p:txBody>
          <a:bodyPr>
            <a:spAutoFit/>
          </a:bodyPr>
          <a:lstStyle/>
          <a:p>
            <a:pPr>
              <a:defRPr/>
            </a:pPr>
            <a:r>
              <a:rPr lang="en-GB" dirty="0"/>
              <a:t>Remember, not everyone online is who they say they are!</a:t>
            </a:r>
          </a:p>
        </p:txBody>
      </p:sp>
      <p:sp>
        <p:nvSpPr>
          <p:cNvPr id="25" name="TextBox 24"/>
          <p:cNvSpPr txBox="1"/>
          <p:nvPr/>
        </p:nvSpPr>
        <p:spPr>
          <a:xfrm>
            <a:off x="5077304" y="3699618"/>
            <a:ext cx="2919413" cy="1477328"/>
          </a:xfrm>
          <a:prstGeom prst="rect">
            <a:avLst/>
          </a:prstGeom>
          <a:solidFill>
            <a:schemeClr val="accent5">
              <a:lumMod val="40000"/>
              <a:lumOff val="60000"/>
            </a:schemeClr>
          </a:solidFill>
        </p:spPr>
        <p:txBody>
          <a:bodyPr>
            <a:spAutoFit/>
          </a:bodyPr>
          <a:lstStyle/>
          <a:p>
            <a:pPr>
              <a:defRPr/>
            </a:pPr>
            <a:r>
              <a:rPr lang="en-GB" dirty="0"/>
              <a:t>Never send a picture of yourself to someone you’ve never met and never meet up with anyone you’ve only talked to on the Internet. </a:t>
            </a:r>
          </a:p>
        </p:txBody>
      </p:sp>
      <p:pic>
        <p:nvPicPr>
          <p:cNvPr id="5" name="Picture 4"/>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047958" y="5180120"/>
            <a:ext cx="1675231" cy="1131340"/>
          </a:xfrm>
          <a:prstGeom prst="rect">
            <a:avLst/>
          </a:prstGeom>
        </p:spPr>
      </p:pic>
      <p:pic>
        <p:nvPicPr>
          <p:cNvPr id="6" name="Picture 5"/>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329590" y="2393243"/>
            <a:ext cx="1330217" cy="1504872"/>
          </a:xfrm>
          <a:prstGeom prst="rect">
            <a:avLst/>
          </a:prstGeom>
        </p:spPr>
      </p:pic>
    </p:spTree>
    <p:extLst>
      <p:ext uri="{BB962C8B-B14F-4D97-AF65-F5344CB8AC3E}">
        <p14:creationId xmlns:p14="http://schemas.microsoft.com/office/powerpoint/2010/main" val="1298049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10" presetClass="entr" presetSubtype="0" fill="hold"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nodeType="withEffect">
                                  <p:stCondLst>
                                    <p:cond delay="10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22" presetClass="entr" presetSubtype="2" fill="hold" grpId="0" nodeType="withEffect">
                                  <p:stCondLst>
                                    <p:cond delay="150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4" grpId="0" animBg="1"/>
      <p:bldP spid="2" grpId="0"/>
      <p:bldP spid="21" grpId="0" animBg="1"/>
      <p:bldP spid="15" grpId="0" animBg="1"/>
      <p:bldP spid="16" grpId="0" animBg="1"/>
      <p:bldP spid="18"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The Big Bird Watch </a:t>
            </a:r>
          </a:p>
          <a:p>
            <a:r>
              <a:rPr lang="en-GB" b="1" dirty="0">
                <a:solidFill>
                  <a:srgbClr val="FF0000"/>
                </a:solidFill>
                <a:latin typeface="Comic Sans MS" panose="030F0702030302020204" pitchFamily="66" charset="0"/>
              </a:rPr>
              <a:t>Objective: To recognise different birds by their sounds and colours. </a:t>
            </a:r>
          </a:p>
        </p:txBody>
      </p:sp>
      <p:sp>
        <p:nvSpPr>
          <p:cNvPr id="5" name="TextBox 4">
            <a:extLst>
              <a:ext uri="{FF2B5EF4-FFF2-40B4-BE49-F238E27FC236}">
                <a16:creationId xmlns:a16="http://schemas.microsoft.com/office/drawing/2014/main" id="{D43158AD-8C8E-47AB-9009-1ADB6DEDBA16}"/>
              </a:ext>
            </a:extLst>
          </p:cNvPr>
          <p:cNvSpPr txBox="1"/>
          <p:nvPr/>
        </p:nvSpPr>
        <p:spPr>
          <a:xfrm>
            <a:off x="65087" y="832013"/>
            <a:ext cx="10640291" cy="1015663"/>
          </a:xfrm>
          <a:prstGeom prst="rect">
            <a:avLst/>
          </a:prstGeom>
          <a:noFill/>
        </p:spPr>
        <p:txBody>
          <a:bodyPr wrap="square" rtlCol="0">
            <a:spAutoFit/>
          </a:bodyPr>
          <a:lstStyle/>
          <a:p>
            <a:r>
              <a:rPr lang="en-GB" sz="2000" dirty="0">
                <a:latin typeface="Comic Sans MS" panose="030F0702030302020204" pitchFamily="66" charset="0"/>
              </a:rPr>
              <a:t>Look at the birds on the slides –</a:t>
            </a:r>
          </a:p>
          <a:p>
            <a:r>
              <a:rPr lang="en-GB" sz="2000" b="1" dirty="0">
                <a:latin typeface="Comic Sans MS" panose="030F0702030302020204" pitchFamily="66" charset="0"/>
              </a:rPr>
              <a:t>Can you draw some looking carefully at the colours.</a:t>
            </a:r>
          </a:p>
          <a:p>
            <a:r>
              <a:rPr lang="en-GB" sz="2000" dirty="0">
                <a:latin typeface="Comic Sans MS" panose="030F0702030302020204" pitchFamily="66" charset="0"/>
              </a:rPr>
              <a:t>If you would prefer you could use the outline of the birds on the next slides to colour.</a:t>
            </a:r>
          </a:p>
        </p:txBody>
      </p:sp>
      <p:pic>
        <p:nvPicPr>
          <p:cNvPr id="3" name="Picture 2">
            <a:extLst>
              <a:ext uri="{FF2B5EF4-FFF2-40B4-BE49-F238E27FC236}">
                <a16:creationId xmlns:a16="http://schemas.microsoft.com/office/drawing/2014/main" id="{708BDAFE-BEA0-440B-AFD4-5476A8B766E6}"/>
              </a:ext>
            </a:extLst>
          </p:cNvPr>
          <p:cNvPicPr>
            <a:picLocks noChangeAspect="1"/>
          </p:cNvPicPr>
          <p:nvPr/>
        </p:nvPicPr>
        <p:blipFill>
          <a:blip r:embed="rId2"/>
          <a:stretch>
            <a:fillRect/>
          </a:stretch>
        </p:blipFill>
        <p:spPr>
          <a:xfrm>
            <a:off x="65087" y="2348023"/>
            <a:ext cx="6096528" cy="4470559"/>
          </a:xfrm>
          <a:prstGeom prst="rect">
            <a:avLst/>
          </a:prstGeom>
        </p:spPr>
      </p:pic>
      <p:pic>
        <p:nvPicPr>
          <p:cNvPr id="6" name="Picture 5">
            <a:extLst>
              <a:ext uri="{FF2B5EF4-FFF2-40B4-BE49-F238E27FC236}">
                <a16:creationId xmlns:a16="http://schemas.microsoft.com/office/drawing/2014/main" id="{C784BABD-4F0C-495C-896D-9270C00D2910}"/>
              </a:ext>
            </a:extLst>
          </p:cNvPr>
          <p:cNvPicPr>
            <a:picLocks noChangeAspect="1"/>
          </p:cNvPicPr>
          <p:nvPr/>
        </p:nvPicPr>
        <p:blipFill rotWithShape="1">
          <a:blip r:embed="rId3"/>
          <a:srcRect r="11131" b="6020"/>
          <a:stretch/>
        </p:blipFill>
        <p:spPr>
          <a:xfrm>
            <a:off x="6278880" y="2301716"/>
            <a:ext cx="5913120" cy="4470558"/>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79E3B-E272-4753-A739-72AECB9ED620}"/>
              </a:ext>
            </a:extLst>
          </p:cNvPr>
          <p:cNvSpPr txBox="1"/>
          <p:nvPr/>
        </p:nvSpPr>
        <p:spPr>
          <a:xfrm>
            <a:off x="120997" y="130233"/>
            <a:ext cx="6442363" cy="6463308"/>
          </a:xfrm>
          <a:prstGeom prst="rect">
            <a:avLst/>
          </a:prstGeom>
          <a:noFill/>
        </p:spPr>
        <p:txBody>
          <a:bodyPr wrap="square" rtlCol="0">
            <a:spAutoFit/>
          </a:bodyPr>
          <a:lstStyle/>
          <a:p>
            <a:r>
              <a:rPr lang="en-GB" u="sng" dirty="0">
                <a:latin typeface="Comic Sans MS" panose="030F0702030302020204" pitchFamily="66" charset="0"/>
              </a:rPr>
              <a:t>Listen to these sounds and match them back to the birds on the first slide… </a:t>
            </a:r>
            <a:endParaRPr lang="en-GB" dirty="0">
              <a:latin typeface="Comic Sans MS" panose="030F0702030302020204" pitchFamily="66" charset="0"/>
            </a:endParaRPr>
          </a:p>
          <a:p>
            <a:endParaRPr lang="en-GB" u="sng" dirty="0">
              <a:latin typeface="Comic Sans MS" panose="030F0702030302020204" pitchFamily="66" charset="0"/>
            </a:endParaRPr>
          </a:p>
          <a:p>
            <a:r>
              <a:rPr lang="en-GB" sz="2000" dirty="0">
                <a:latin typeface="Comic Sans MS" panose="030F0702030302020204" pitchFamily="66" charset="0"/>
              </a:rPr>
              <a:t>Robin - </a:t>
            </a:r>
            <a:r>
              <a:rPr lang="en-GB" sz="2000" dirty="0">
                <a:latin typeface="Comic Sans MS" panose="030F0702030302020204" pitchFamily="66" charset="0"/>
                <a:hlinkClick r:id="rId2"/>
              </a:rPr>
              <a:t>https://www.youtube.com/watch/s9dbAfjlrks</a:t>
            </a:r>
            <a:endParaRPr lang="en-GB" sz="2000" dirty="0">
              <a:latin typeface="Comic Sans MS" panose="030F0702030302020204" pitchFamily="66" charset="0"/>
            </a:endParaRPr>
          </a:p>
          <a:p>
            <a:r>
              <a:rPr lang="en-GB" sz="2000" dirty="0">
                <a:latin typeface="Comic Sans MS" panose="030F0702030302020204" pitchFamily="66" charset="0"/>
              </a:rPr>
              <a:t>Pigeon - </a:t>
            </a:r>
            <a:r>
              <a:rPr lang="en-GB" sz="2000" dirty="0">
                <a:latin typeface="Comic Sans MS" panose="030F0702030302020204" pitchFamily="66" charset="0"/>
                <a:hlinkClick r:id="rId3"/>
              </a:rPr>
              <a:t>https://www.youtube.com/watch?v=AWet9qFT15M</a:t>
            </a:r>
            <a:endParaRPr lang="en-GB" sz="2000" dirty="0">
              <a:latin typeface="Comic Sans MS" panose="030F0702030302020204" pitchFamily="66" charset="0"/>
            </a:endParaRPr>
          </a:p>
          <a:p>
            <a:r>
              <a:rPr lang="en-GB" sz="2000" dirty="0">
                <a:latin typeface="Comic Sans MS" panose="030F0702030302020204" pitchFamily="66" charset="0"/>
              </a:rPr>
              <a:t>Magpie - </a:t>
            </a:r>
            <a:r>
              <a:rPr lang="en-GB" sz="2000" dirty="0">
                <a:latin typeface="Comic Sans MS" panose="030F0702030302020204" pitchFamily="66" charset="0"/>
                <a:hlinkClick r:id="rId4"/>
              </a:rPr>
              <a:t>https://www.youtube.com/watch?v=nxtORth2BIY</a:t>
            </a:r>
            <a:endParaRPr lang="en-GB" sz="2000" dirty="0">
              <a:latin typeface="Comic Sans MS" panose="030F0702030302020204" pitchFamily="66" charset="0"/>
            </a:endParaRPr>
          </a:p>
          <a:p>
            <a:r>
              <a:rPr lang="en-GB" sz="2000" dirty="0">
                <a:latin typeface="Comic Sans MS" panose="030F0702030302020204" pitchFamily="66" charset="0"/>
              </a:rPr>
              <a:t>Jay - </a:t>
            </a:r>
            <a:r>
              <a:rPr lang="en-GB" sz="2000" dirty="0">
                <a:latin typeface="Comic Sans MS" panose="030F0702030302020204" pitchFamily="66" charset="0"/>
                <a:hlinkClick r:id="rId5"/>
              </a:rPr>
              <a:t>https://www.british-birdsongs.uk/jay/</a:t>
            </a:r>
            <a:endParaRPr lang="en-GB" sz="2000" dirty="0">
              <a:latin typeface="Comic Sans MS" panose="030F0702030302020204" pitchFamily="66" charset="0"/>
            </a:endParaRPr>
          </a:p>
          <a:p>
            <a:r>
              <a:rPr lang="en-GB" sz="2000" dirty="0">
                <a:latin typeface="Comic Sans MS" panose="030F0702030302020204" pitchFamily="66" charset="0"/>
              </a:rPr>
              <a:t>Sparrow - </a:t>
            </a:r>
            <a:r>
              <a:rPr lang="en-GB" sz="2000" dirty="0">
                <a:latin typeface="Comic Sans MS" panose="030F0702030302020204" pitchFamily="66" charset="0"/>
                <a:hlinkClick r:id="rId6"/>
              </a:rPr>
              <a:t>https://www.youtube.com/watch?app=desktop&amp;v=dV1PMs0C5Eo</a:t>
            </a:r>
            <a:endParaRPr lang="en-GB" sz="2000" dirty="0">
              <a:latin typeface="Comic Sans MS" panose="030F0702030302020204" pitchFamily="66" charset="0"/>
            </a:endParaRPr>
          </a:p>
          <a:p>
            <a:r>
              <a:rPr lang="en-GB" sz="2000" dirty="0">
                <a:latin typeface="Comic Sans MS" panose="030F0702030302020204" pitchFamily="66" charset="0"/>
              </a:rPr>
              <a:t>Black bird - </a:t>
            </a:r>
            <a:r>
              <a:rPr lang="en-GB" sz="2000" dirty="0">
                <a:latin typeface="Comic Sans MS" panose="030F0702030302020204" pitchFamily="66" charset="0"/>
                <a:hlinkClick r:id="rId7"/>
              </a:rPr>
              <a:t>https://www.youtube.com/watch?v=997RTKzc39c</a:t>
            </a:r>
            <a:endParaRPr lang="en-GB" sz="2000" dirty="0">
              <a:latin typeface="Comic Sans MS" panose="030F0702030302020204" pitchFamily="66" charset="0"/>
            </a:endParaRPr>
          </a:p>
          <a:p>
            <a:r>
              <a:rPr lang="en-GB" sz="2000" dirty="0">
                <a:latin typeface="Comic Sans MS" panose="030F0702030302020204" pitchFamily="66" charset="0"/>
              </a:rPr>
              <a:t>Gold Finch – </a:t>
            </a:r>
            <a:r>
              <a:rPr lang="en-GB" sz="2000" dirty="0">
                <a:latin typeface="Comic Sans MS" panose="030F0702030302020204" pitchFamily="66" charset="0"/>
                <a:hlinkClick r:id="rId8"/>
              </a:rPr>
              <a:t>https://www.youtube.com/watch?v=xtJIl7PNwQM</a:t>
            </a:r>
            <a:endParaRPr lang="en-GB" sz="2000" dirty="0">
              <a:latin typeface="Comic Sans MS" panose="030F0702030302020204" pitchFamily="66" charset="0"/>
            </a:endParaRPr>
          </a:p>
          <a:p>
            <a:r>
              <a:rPr lang="en-GB" sz="2000" dirty="0">
                <a:latin typeface="Comic Sans MS" panose="030F0702030302020204" pitchFamily="66" charset="0"/>
              </a:rPr>
              <a:t>Wren - </a:t>
            </a:r>
            <a:r>
              <a:rPr lang="en-GB" sz="2000" dirty="0">
                <a:latin typeface="Comic Sans MS" panose="030F0702030302020204" pitchFamily="66" charset="0"/>
                <a:hlinkClick r:id="rId9"/>
              </a:rPr>
              <a:t>https://www.youtube.com/watch?v=ouPPVBBOODI</a:t>
            </a:r>
            <a:endParaRPr lang="en-GB" sz="2000" dirty="0">
              <a:latin typeface="Comic Sans MS" panose="030F0702030302020204" pitchFamily="66" charset="0"/>
            </a:endParaRPr>
          </a:p>
          <a:p>
            <a:r>
              <a:rPr lang="en-GB" sz="2000" dirty="0">
                <a:latin typeface="Comic Sans MS" panose="030F0702030302020204" pitchFamily="66" charset="0"/>
              </a:rPr>
              <a:t>Thrush - </a:t>
            </a:r>
            <a:r>
              <a:rPr lang="en-GB" sz="2000" dirty="0">
                <a:latin typeface="Comic Sans MS" panose="030F0702030302020204" pitchFamily="66" charset="0"/>
                <a:hlinkClick r:id="rId10"/>
              </a:rPr>
              <a:t>https://www.youtube.com/watch?v=G53oH-MI9qU</a:t>
            </a:r>
            <a:endParaRPr lang="en-GB" sz="2000" dirty="0">
              <a:latin typeface="Comic Sans MS" panose="030F0702030302020204" pitchFamily="66" charset="0"/>
            </a:endParaRPr>
          </a:p>
        </p:txBody>
      </p:sp>
      <p:pic>
        <p:nvPicPr>
          <p:cNvPr id="3" name="Picture 2">
            <a:extLst>
              <a:ext uri="{FF2B5EF4-FFF2-40B4-BE49-F238E27FC236}">
                <a16:creationId xmlns:a16="http://schemas.microsoft.com/office/drawing/2014/main" id="{E6BF6D38-B29C-42B5-B5CB-52709BC21B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63361" y="0"/>
            <a:ext cx="5628640" cy="6858000"/>
          </a:xfrm>
          <a:prstGeom prst="rect">
            <a:avLst/>
          </a:prstGeom>
        </p:spPr>
      </p:pic>
    </p:spTree>
    <p:extLst>
      <p:ext uri="{BB962C8B-B14F-4D97-AF65-F5344CB8AC3E}">
        <p14:creationId xmlns:p14="http://schemas.microsoft.com/office/powerpoint/2010/main" val="80669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579749-7D94-43EE-9823-F4E8FB5D53BD}"/>
              </a:ext>
            </a:extLst>
          </p:cNvPr>
          <p:cNvPicPr>
            <a:picLocks noChangeAspect="1"/>
          </p:cNvPicPr>
          <p:nvPr/>
        </p:nvPicPr>
        <p:blipFill rotWithShape="1">
          <a:blip r:embed="rId2"/>
          <a:srcRect l="1734" t="35816" r="2576" b="5015"/>
          <a:stretch/>
        </p:blipFill>
        <p:spPr>
          <a:xfrm>
            <a:off x="202793" y="4507561"/>
            <a:ext cx="3362101" cy="2202802"/>
          </a:xfrm>
          <a:prstGeom prst="rect">
            <a:avLst/>
          </a:prstGeom>
        </p:spPr>
      </p:pic>
      <p:pic>
        <p:nvPicPr>
          <p:cNvPr id="9" name="Picture 8">
            <a:extLst>
              <a:ext uri="{FF2B5EF4-FFF2-40B4-BE49-F238E27FC236}">
                <a16:creationId xmlns:a16="http://schemas.microsoft.com/office/drawing/2014/main" id="{DBC4A8D2-1388-4AA1-B41E-A61131B1545F}"/>
              </a:ext>
            </a:extLst>
          </p:cNvPr>
          <p:cNvPicPr>
            <a:picLocks noChangeAspect="1"/>
          </p:cNvPicPr>
          <p:nvPr/>
        </p:nvPicPr>
        <p:blipFill rotWithShape="1">
          <a:blip r:embed="rId3"/>
          <a:srcRect t="17006"/>
          <a:stretch/>
        </p:blipFill>
        <p:spPr>
          <a:xfrm>
            <a:off x="3726500" y="2840935"/>
            <a:ext cx="3659822" cy="3824025"/>
          </a:xfrm>
          <a:prstGeom prst="rect">
            <a:avLst/>
          </a:prstGeom>
        </p:spPr>
      </p:pic>
      <p:pic>
        <p:nvPicPr>
          <p:cNvPr id="4" name="Picture 3">
            <a:extLst>
              <a:ext uri="{FF2B5EF4-FFF2-40B4-BE49-F238E27FC236}">
                <a16:creationId xmlns:a16="http://schemas.microsoft.com/office/drawing/2014/main" id="{FCDF0458-5805-4A8A-A5D9-465987CE41EA}"/>
              </a:ext>
            </a:extLst>
          </p:cNvPr>
          <p:cNvPicPr>
            <a:picLocks noChangeAspect="1"/>
          </p:cNvPicPr>
          <p:nvPr/>
        </p:nvPicPr>
        <p:blipFill rotWithShape="1">
          <a:blip r:embed="rId4"/>
          <a:srcRect t="15241"/>
          <a:stretch/>
        </p:blipFill>
        <p:spPr>
          <a:xfrm>
            <a:off x="8331200" y="-1"/>
            <a:ext cx="3860800" cy="4197999"/>
          </a:xfrm>
          <a:prstGeom prst="rect">
            <a:avLst/>
          </a:prstGeom>
        </p:spPr>
      </p:pic>
      <p:pic>
        <p:nvPicPr>
          <p:cNvPr id="7" name="Picture 6">
            <a:extLst>
              <a:ext uri="{FF2B5EF4-FFF2-40B4-BE49-F238E27FC236}">
                <a16:creationId xmlns:a16="http://schemas.microsoft.com/office/drawing/2014/main" id="{FE822237-7B7D-458C-A5A2-28E4EA6F480E}"/>
              </a:ext>
            </a:extLst>
          </p:cNvPr>
          <p:cNvPicPr>
            <a:picLocks noChangeAspect="1"/>
          </p:cNvPicPr>
          <p:nvPr/>
        </p:nvPicPr>
        <p:blipFill rotWithShape="1">
          <a:blip r:embed="rId5"/>
          <a:srcRect t="13928"/>
          <a:stretch/>
        </p:blipFill>
        <p:spPr>
          <a:xfrm>
            <a:off x="7508010" y="3820160"/>
            <a:ext cx="3860800" cy="3037840"/>
          </a:xfrm>
          <a:prstGeom prst="rect">
            <a:avLst/>
          </a:prstGeom>
        </p:spPr>
      </p:pic>
      <p:pic>
        <p:nvPicPr>
          <p:cNvPr id="3" name="Picture 2">
            <a:extLst>
              <a:ext uri="{FF2B5EF4-FFF2-40B4-BE49-F238E27FC236}">
                <a16:creationId xmlns:a16="http://schemas.microsoft.com/office/drawing/2014/main" id="{BBA29043-D5B4-4728-99A0-61BD9E516470}"/>
              </a:ext>
            </a:extLst>
          </p:cNvPr>
          <p:cNvPicPr>
            <a:picLocks noChangeAspect="1"/>
          </p:cNvPicPr>
          <p:nvPr/>
        </p:nvPicPr>
        <p:blipFill rotWithShape="1">
          <a:blip r:embed="rId6"/>
          <a:srcRect t="41919" r="1420" b="3540"/>
          <a:stretch/>
        </p:blipFill>
        <p:spPr>
          <a:xfrm>
            <a:off x="0" y="0"/>
            <a:ext cx="4937760" cy="3942080"/>
          </a:xfrm>
          <a:prstGeom prst="rect">
            <a:avLst/>
          </a:prstGeom>
        </p:spPr>
      </p:pic>
      <p:pic>
        <p:nvPicPr>
          <p:cNvPr id="2" name="Picture 1">
            <a:extLst>
              <a:ext uri="{FF2B5EF4-FFF2-40B4-BE49-F238E27FC236}">
                <a16:creationId xmlns:a16="http://schemas.microsoft.com/office/drawing/2014/main" id="{3E79F3A0-54AE-4B22-97E2-05B31C2D3D37}"/>
              </a:ext>
            </a:extLst>
          </p:cNvPr>
          <p:cNvPicPr>
            <a:picLocks noChangeAspect="1"/>
          </p:cNvPicPr>
          <p:nvPr/>
        </p:nvPicPr>
        <p:blipFill rotWithShape="1">
          <a:blip r:embed="rId6"/>
          <a:srcRect l="30590" r="29891" b="85300"/>
          <a:stretch/>
        </p:blipFill>
        <p:spPr>
          <a:xfrm>
            <a:off x="2418080" y="0"/>
            <a:ext cx="2296160" cy="877888"/>
          </a:xfrm>
          <a:prstGeom prst="rect">
            <a:avLst/>
          </a:prstGeom>
        </p:spPr>
      </p:pic>
      <p:pic>
        <p:nvPicPr>
          <p:cNvPr id="5" name="Picture 4">
            <a:extLst>
              <a:ext uri="{FF2B5EF4-FFF2-40B4-BE49-F238E27FC236}">
                <a16:creationId xmlns:a16="http://schemas.microsoft.com/office/drawing/2014/main" id="{393E4FA8-F105-42E0-9518-AC74798AE013}"/>
              </a:ext>
            </a:extLst>
          </p:cNvPr>
          <p:cNvPicPr>
            <a:picLocks noChangeAspect="1"/>
          </p:cNvPicPr>
          <p:nvPr/>
        </p:nvPicPr>
        <p:blipFill rotWithShape="1">
          <a:blip r:embed="rId4"/>
          <a:srcRect l="35421" t="467" r="33854" b="89051"/>
          <a:stretch/>
        </p:blipFill>
        <p:spPr>
          <a:xfrm>
            <a:off x="10627360" y="0"/>
            <a:ext cx="1564640" cy="684848"/>
          </a:xfrm>
          <a:prstGeom prst="rect">
            <a:avLst/>
          </a:prstGeom>
        </p:spPr>
      </p:pic>
      <p:pic>
        <p:nvPicPr>
          <p:cNvPr id="6" name="Picture 5">
            <a:extLst>
              <a:ext uri="{FF2B5EF4-FFF2-40B4-BE49-F238E27FC236}">
                <a16:creationId xmlns:a16="http://schemas.microsoft.com/office/drawing/2014/main" id="{FEF2A8E6-E0BC-486B-BB5F-823A412F336B}"/>
              </a:ext>
            </a:extLst>
          </p:cNvPr>
          <p:cNvPicPr>
            <a:picLocks noChangeAspect="1"/>
          </p:cNvPicPr>
          <p:nvPr/>
        </p:nvPicPr>
        <p:blipFill rotWithShape="1">
          <a:blip r:embed="rId5"/>
          <a:srcRect l="35960" r="36424" b="89568"/>
          <a:stretch/>
        </p:blipFill>
        <p:spPr>
          <a:xfrm>
            <a:off x="7386322" y="3652715"/>
            <a:ext cx="1696488" cy="847067"/>
          </a:xfrm>
          <a:prstGeom prst="rect">
            <a:avLst/>
          </a:prstGeom>
        </p:spPr>
      </p:pic>
      <p:pic>
        <p:nvPicPr>
          <p:cNvPr id="8" name="Picture 7">
            <a:extLst>
              <a:ext uri="{FF2B5EF4-FFF2-40B4-BE49-F238E27FC236}">
                <a16:creationId xmlns:a16="http://schemas.microsoft.com/office/drawing/2014/main" id="{70157035-B8DE-486E-BE1D-45F38725BA73}"/>
              </a:ext>
            </a:extLst>
          </p:cNvPr>
          <p:cNvPicPr>
            <a:picLocks noChangeAspect="1"/>
          </p:cNvPicPr>
          <p:nvPr/>
        </p:nvPicPr>
        <p:blipFill rotWithShape="1">
          <a:blip r:embed="rId3"/>
          <a:srcRect l="32655" r="32863" b="87453"/>
          <a:stretch/>
        </p:blipFill>
        <p:spPr>
          <a:xfrm>
            <a:off x="5537201" y="2008326"/>
            <a:ext cx="1849121" cy="847068"/>
          </a:xfrm>
          <a:prstGeom prst="rect">
            <a:avLst/>
          </a:prstGeom>
        </p:spPr>
      </p:pic>
      <p:pic>
        <p:nvPicPr>
          <p:cNvPr id="10" name="Picture 9">
            <a:extLst>
              <a:ext uri="{FF2B5EF4-FFF2-40B4-BE49-F238E27FC236}">
                <a16:creationId xmlns:a16="http://schemas.microsoft.com/office/drawing/2014/main" id="{FBC64A59-79A8-4070-A490-FA84A8CE0F93}"/>
              </a:ext>
            </a:extLst>
          </p:cNvPr>
          <p:cNvPicPr>
            <a:picLocks noChangeAspect="1"/>
          </p:cNvPicPr>
          <p:nvPr/>
        </p:nvPicPr>
        <p:blipFill rotWithShape="1">
          <a:blip r:embed="rId2"/>
          <a:srcRect l="33510" t="314" r="32480" b="88662"/>
          <a:stretch/>
        </p:blipFill>
        <p:spPr>
          <a:xfrm>
            <a:off x="1674902" y="4197998"/>
            <a:ext cx="2011680" cy="690879"/>
          </a:xfrm>
          <a:prstGeom prst="rect">
            <a:avLst/>
          </a:prstGeom>
        </p:spPr>
      </p:pic>
    </p:spTree>
    <p:extLst>
      <p:ext uri="{BB962C8B-B14F-4D97-AF65-F5344CB8AC3E}">
        <p14:creationId xmlns:p14="http://schemas.microsoft.com/office/powerpoint/2010/main" val="399698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6" y="168577"/>
            <a:ext cx="5463802" cy="923330"/>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practise using cursive handwriting.  </a:t>
            </a:r>
            <a:endParaRPr lang="en-GB" dirty="0">
              <a:solidFill>
                <a:srgbClr val="0070C0"/>
              </a:solidFill>
              <a:latin typeface="Comic Sans MS" panose="030F0702030302020204" pitchFamily="66" charset="0"/>
            </a:endParaRPr>
          </a:p>
        </p:txBody>
      </p:sp>
      <p:sp>
        <p:nvSpPr>
          <p:cNvPr id="11" name="TextBox 10">
            <a:extLst>
              <a:ext uri="{FF2B5EF4-FFF2-40B4-BE49-F238E27FC236}">
                <a16:creationId xmlns:a16="http://schemas.microsoft.com/office/drawing/2014/main" id="{AC3DBAA8-4944-4804-B729-4A59B868F7AE}"/>
              </a:ext>
            </a:extLst>
          </p:cNvPr>
          <p:cNvSpPr txBox="1"/>
          <p:nvPr/>
        </p:nvSpPr>
        <p:spPr>
          <a:xfrm>
            <a:off x="66676" y="1260484"/>
            <a:ext cx="4713514" cy="4247317"/>
          </a:xfrm>
          <a:prstGeom prst="rect">
            <a:avLst/>
          </a:prstGeom>
          <a:noFill/>
        </p:spPr>
        <p:txBody>
          <a:bodyPr wrap="square" rtlCol="0">
            <a:spAutoFit/>
          </a:bodyPr>
          <a:lstStyle/>
          <a:p>
            <a:r>
              <a:rPr lang="en-GB" dirty="0">
                <a:latin typeface="Comic Sans MS" panose="030F0702030302020204" pitchFamily="66" charset="0"/>
              </a:rPr>
              <a:t>We focus a lot on our handwriting in school. Therefore, today we just want you to focus on your cursive handwriting. </a:t>
            </a:r>
          </a:p>
          <a:p>
            <a:r>
              <a:rPr lang="en-GB" dirty="0">
                <a:latin typeface="Comic Sans MS" panose="030F0702030302020204" pitchFamily="66" charset="0"/>
              </a:rPr>
              <a:t>Copy the poem ‘Windy Nights’ in your neatest handwriting. </a:t>
            </a:r>
          </a:p>
          <a:p>
            <a:endParaRPr lang="en-GB" dirty="0">
              <a:latin typeface="Comic Sans MS" panose="030F0702030302020204" pitchFamily="66" charset="0"/>
            </a:endParaRPr>
          </a:p>
          <a:p>
            <a:r>
              <a:rPr lang="en-GB" dirty="0">
                <a:latin typeface="Comic Sans MS" panose="030F0702030302020204" pitchFamily="66" charset="0"/>
              </a:rPr>
              <a:t>Once you have finished you can decorate your poem with a background or boarder of your choice. </a:t>
            </a:r>
          </a:p>
          <a:p>
            <a:endParaRPr lang="en-GB" dirty="0">
              <a:latin typeface="Comic Sans MS" panose="030F0702030302020204" pitchFamily="66" charset="0"/>
            </a:endParaRPr>
          </a:p>
          <a:p>
            <a:r>
              <a:rPr lang="en-GB" dirty="0">
                <a:latin typeface="Comic Sans MS" panose="030F0702030302020204" pitchFamily="66" charset="0"/>
              </a:rPr>
              <a:t>Look at the next slide for some letter formation reminders!</a:t>
            </a:r>
          </a:p>
          <a:p>
            <a:endParaRPr lang="en-GB" b="1" dirty="0">
              <a:solidFill>
                <a:srgbClr val="FF0000"/>
              </a:solidFill>
              <a:latin typeface="Comic Sans MS" panose="030F0702030302020204" pitchFamily="66" charset="0"/>
            </a:endParaRPr>
          </a:p>
          <a:p>
            <a:r>
              <a:rPr lang="en-GB" b="1" dirty="0">
                <a:solidFill>
                  <a:srgbClr val="FF0000"/>
                </a:solidFill>
                <a:latin typeface="Comic Sans MS" panose="030F0702030302020204" pitchFamily="66" charset="0"/>
              </a:rPr>
              <a:t>TIP: Take your time and focus on one word at a time!</a:t>
            </a:r>
          </a:p>
        </p:txBody>
      </p:sp>
      <p:pic>
        <p:nvPicPr>
          <p:cNvPr id="4" name="Picture 3">
            <a:extLst>
              <a:ext uri="{FF2B5EF4-FFF2-40B4-BE49-F238E27FC236}">
                <a16:creationId xmlns:a16="http://schemas.microsoft.com/office/drawing/2014/main" id="{4AAD0076-1BB5-443B-93E2-D7B93FBA9FC7}"/>
              </a:ext>
            </a:extLst>
          </p:cNvPr>
          <p:cNvPicPr>
            <a:picLocks noChangeAspect="1"/>
          </p:cNvPicPr>
          <p:nvPr/>
        </p:nvPicPr>
        <p:blipFill>
          <a:blip r:embed="rId2"/>
          <a:stretch>
            <a:fillRect/>
          </a:stretch>
        </p:blipFill>
        <p:spPr>
          <a:xfrm>
            <a:off x="5530477" y="0"/>
            <a:ext cx="6661523" cy="6858000"/>
          </a:xfrm>
          <a:prstGeom prst="rect">
            <a:avLst/>
          </a:prstGeom>
        </p:spPr>
      </p:pic>
      <p:pic>
        <p:nvPicPr>
          <p:cNvPr id="1026" name="Picture 2" descr="Clipart writing cartoon, Clipart writing cartoon Transparent FREE for  download on WebStockReview 2021">
            <a:extLst>
              <a:ext uri="{FF2B5EF4-FFF2-40B4-BE49-F238E27FC236}">
                <a16:creationId xmlns:a16="http://schemas.microsoft.com/office/drawing/2014/main" id="{0BBBFBAD-7B1A-4381-861A-F0D723D51F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78" b="21351"/>
          <a:stretch/>
        </p:blipFill>
        <p:spPr bwMode="auto">
          <a:xfrm>
            <a:off x="2547620" y="5090160"/>
            <a:ext cx="2857500" cy="187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9D79E-8D0E-402C-B918-72C621F577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13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0" y="173671"/>
            <a:ext cx="119538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solve problems involving symmetry.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Lines of symmetry in shapes</a:t>
            </a: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9239" y="1927997"/>
            <a:ext cx="612370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Click on the link above to learn about lines of symmetry in shapes.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1* - Today you will be solving problems focusing on symmetry within shapes. Use the RUCSAC method to read through and solve the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2*/3* - Today you will be solving problems focusing on symmetry within shapes. Use the RUCSAC method to read through and solve the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Extension: Focus on the symmetrical pattern.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Which shape has the correct lines of symmetry?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Please have a go at solving the problem.</a:t>
            </a: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8436769" y="103928"/>
            <a:ext cx="376591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Today you will be focusing on lines of symmetry and solve problems and sort/classify shapes depending upon how many lines of symmetry your shapes have</a:t>
            </a:r>
            <a:r>
              <a:rPr kumimoji="0" lang="en-GB" sz="16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endParaRPr>
          </a:p>
        </p:txBody>
      </p:sp>
      <p:pic>
        <p:nvPicPr>
          <p:cNvPr id="4" name="Picture 3"/>
          <p:cNvPicPr>
            <a:picLocks noChangeAspect="1"/>
          </p:cNvPicPr>
          <p:nvPr/>
        </p:nvPicPr>
        <p:blipFill>
          <a:blip r:embed="rId3"/>
          <a:stretch>
            <a:fillRect/>
          </a:stretch>
        </p:blipFill>
        <p:spPr>
          <a:xfrm>
            <a:off x="6133523" y="3207421"/>
            <a:ext cx="5820352" cy="3558215"/>
          </a:xfrm>
          <a:prstGeom prst="rect">
            <a:avLst/>
          </a:prstGeom>
        </p:spPr>
      </p:pic>
      <p:pic>
        <p:nvPicPr>
          <p:cNvPr id="5" name="Picture 4"/>
          <p:cNvPicPr>
            <a:picLocks noChangeAspect="1"/>
          </p:cNvPicPr>
          <p:nvPr/>
        </p:nvPicPr>
        <p:blipFill>
          <a:blip r:embed="rId4"/>
          <a:stretch>
            <a:fillRect/>
          </a:stretch>
        </p:blipFill>
        <p:spPr>
          <a:xfrm>
            <a:off x="10190506" y="1576686"/>
            <a:ext cx="1592984" cy="1734060"/>
          </a:xfrm>
          <a:prstGeom prst="rect">
            <a:avLst/>
          </a:prstGeom>
        </p:spPr>
      </p:pic>
      <p:pic>
        <p:nvPicPr>
          <p:cNvPr id="11" name="Picture 10"/>
          <p:cNvPicPr>
            <a:picLocks noChangeAspect="1"/>
          </p:cNvPicPr>
          <p:nvPr/>
        </p:nvPicPr>
        <p:blipFill>
          <a:blip r:embed="rId5"/>
          <a:stretch>
            <a:fillRect/>
          </a:stretch>
        </p:blipFill>
        <p:spPr>
          <a:xfrm>
            <a:off x="8496121" y="1576686"/>
            <a:ext cx="1524000" cy="1734060"/>
          </a:xfrm>
          <a:prstGeom prst="rect">
            <a:avLst/>
          </a:prstGeom>
        </p:spPr>
      </p:pic>
      <p:pic>
        <p:nvPicPr>
          <p:cNvPr id="7" name="Picture 6"/>
          <p:cNvPicPr>
            <a:picLocks noChangeAspect="1"/>
          </p:cNvPicPr>
          <p:nvPr/>
        </p:nvPicPr>
        <p:blipFill>
          <a:blip r:embed="rId6"/>
          <a:stretch>
            <a:fillRect/>
          </a:stretch>
        </p:blipFill>
        <p:spPr>
          <a:xfrm>
            <a:off x="6065567" y="184683"/>
            <a:ext cx="2341526" cy="3033750"/>
          </a:xfrm>
          <a:prstGeom prst="rect">
            <a:avLst/>
          </a:prstGeom>
        </p:spPr>
      </p:pic>
    </p:spTree>
    <p:extLst>
      <p:ext uri="{BB962C8B-B14F-4D97-AF65-F5344CB8AC3E}">
        <p14:creationId xmlns:p14="http://schemas.microsoft.com/office/powerpoint/2010/main" val="122488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250" y="233280"/>
            <a:ext cx="18453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4" name="Picture 3"/>
          <p:cNvPicPr>
            <a:picLocks noChangeAspect="1"/>
          </p:cNvPicPr>
          <p:nvPr/>
        </p:nvPicPr>
        <p:blipFill>
          <a:blip r:embed="rId2"/>
          <a:stretch>
            <a:fillRect/>
          </a:stretch>
        </p:blipFill>
        <p:spPr>
          <a:xfrm>
            <a:off x="246062" y="602612"/>
            <a:ext cx="5942302" cy="6066043"/>
          </a:xfrm>
          <a:prstGeom prst="rect">
            <a:avLst/>
          </a:prstGeom>
        </p:spPr>
      </p:pic>
      <p:pic>
        <p:nvPicPr>
          <p:cNvPr id="5" name="Picture 4"/>
          <p:cNvPicPr>
            <a:picLocks noChangeAspect="1"/>
          </p:cNvPicPr>
          <p:nvPr/>
        </p:nvPicPr>
        <p:blipFill>
          <a:blip r:embed="rId3"/>
          <a:stretch>
            <a:fillRect/>
          </a:stretch>
        </p:blipFill>
        <p:spPr>
          <a:xfrm>
            <a:off x="6188364" y="670646"/>
            <a:ext cx="5818909" cy="3319463"/>
          </a:xfrm>
          <a:prstGeom prst="rect">
            <a:avLst/>
          </a:prstGeom>
        </p:spPr>
      </p:pic>
    </p:spTree>
    <p:extLst>
      <p:ext uri="{BB962C8B-B14F-4D97-AF65-F5344CB8AC3E}">
        <p14:creationId xmlns:p14="http://schemas.microsoft.com/office/powerpoint/2010/main" val="44892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 STAR TASK!</a:t>
            </a:r>
          </a:p>
        </p:txBody>
      </p:sp>
      <p:pic>
        <p:nvPicPr>
          <p:cNvPr id="2" name="Picture 1"/>
          <p:cNvPicPr>
            <a:picLocks noChangeAspect="1"/>
          </p:cNvPicPr>
          <p:nvPr/>
        </p:nvPicPr>
        <p:blipFill>
          <a:blip r:embed="rId2"/>
          <a:stretch>
            <a:fillRect/>
          </a:stretch>
        </p:blipFill>
        <p:spPr>
          <a:xfrm>
            <a:off x="66675" y="455056"/>
            <a:ext cx="6177107" cy="6195126"/>
          </a:xfrm>
          <a:prstGeom prst="rect">
            <a:avLst/>
          </a:prstGeom>
        </p:spPr>
      </p:pic>
      <p:pic>
        <p:nvPicPr>
          <p:cNvPr id="5" name="Picture 4"/>
          <p:cNvPicPr>
            <a:picLocks noChangeAspect="1"/>
          </p:cNvPicPr>
          <p:nvPr/>
        </p:nvPicPr>
        <p:blipFill>
          <a:blip r:embed="rId3"/>
          <a:stretch>
            <a:fillRect/>
          </a:stretch>
        </p:blipFill>
        <p:spPr>
          <a:xfrm>
            <a:off x="6336145" y="721013"/>
            <a:ext cx="5576744" cy="3222914"/>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39" y="177862"/>
            <a:ext cx="18453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3 STAR TASK!</a:t>
            </a:r>
          </a:p>
        </p:txBody>
      </p:sp>
      <p:pic>
        <p:nvPicPr>
          <p:cNvPr id="4" name="Picture 3"/>
          <p:cNvPicPr>
            <a:picLocks noChangeAspect="1"/>
          </p:cNvPicPr>
          <p:nvPr/>
        </p:nvPicPr>
        <p:blipFill>
          <a:blip r:embed="rId2"/>
          <a:stretch>
            <a:fillRect/>
          </a:stretch>
        </p:blipFill>
        <p:spPr>
          <a:xfrm>
            <a:off x="143596" y="547194"/>
            <a:ext cx="6451168" cy="6213824"/>
          </a:xfrm>
          <a:prstGeom prst="rect">
            <a:avLst/>
          </a:prstGeom>
        </p:spPr>
      </p:pic>
      <p:pic>
        <p:nvPicPr>
          <p:cNvPr id="5" name="Picture 4"/>
          <p:cNvPicPr>
            <a:picLocks noChangeAspect="1"/>
          </p:cNvPicPr>
          <p:nvPr/>
        </p:nvPicPr>
        <p:blipFill>
          <a:blip r:embed="rId3"/>
          <a:stretch>
            <a:fillRect/>
          </a:stretch>
        </p:blipFill>
        <p:spPr>
          <a:xfrm>
            <a:off x="6707909" y="911657"/>
            <a:ext cx="5334000" cy="3004561"/>
          </a:xfrm>
          <a:prstGeom prst="rect">
            <a:avLst/>
          </a:prstGeom>
        </p:spPr>
      </p:pic>
    </p:spTree>
    <p:extLst>
      <p:ext uri="{BB962C8B-B14F-4D97-AF65-F5344CB8AC3E}">
        <p14:creationId xmlns:p14="http://schemas.microsoft.com/office/powerpoint/2010/main" val="205262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sp>
        <p:nvSpPr>
          <p:cNvPr id="5" name="TextBox 4"/>
          <p:cNvSpPr txBox="1"/>
          <p:nvPr/>
        </p:nvSpPr>
        <p:spPr>
          <a:xfrm>
            <a:off x="-914" y="4641961"/>
            <a:ext cx="12192914"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Please explore this statement by drawing the shapes. Have a go at discovering how many lines of symmetry each shape has. Try and discover which shape has the correct lines of symmetry marked?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p:txBody>
      </p:sp>
      <p:pic>
        <p:nvPicPr>
          <p:cNvPr id="3" name="Picture 2"/>
          <p:cNvPicPr>
            <a:picLocks noChangeAspect="1"/>
          </p:cNvPicPr>
          <p:nvPr/>
        </p:nvPicPr>
        <p:blipFill>
          <a:blip r:embed="rId2"/>
          <a:stretch>
            <a:fillRect/>
          </a:stretch>
        </p:blipFill>
        <p:spPr>
          <a:xfrm>
            <a:off x="2107996" y="344055"/>
            <a:ext cx="8632248" cy="4653456"/>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923330"/>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design a poster with alternative </a:t>
            </a:r>
          </a:p>
          <a:p>
            <a:r>
              <a:rPr lang="en-GB" b="1" dirty="0">
                <a:solidFill>
                  <a:srgbClr val="FF0000"/>
                </a:solidFill>
                <a:latin typeface="Comic Sans MS" panose="030F0702030302020204" pitchFamily="66" charset="0"/>
              </a:rPr>
              <a:t>activities to being online.</a:t>
            </a:r>
          </a:p>
        </p:txBody>
      </p:sp>
      <p:sp>
        <p:nvSpPr>
          <p:cNvPr id="6" name="TextBox 5">
            <a:extLst>
              <a:ext uri="{FF2B5EF4-FFF2-40B4-BE49-F238E27FC236}">
                <a16:creationId xmlns:a16="http://schemas.microsoft.com/office/drawing/2014/main" id="{D6791D71-F49F-470B-B97E-52E7DDAC551F}"/>
              </a:ext>
            </a:extLst>
          </p:cNvPr>
          <p:cNvSpPr txBox="1"/>
          <p:nvPr/>
        </p:nvSpPr>
        <p:spPr>
          <a:xfrm>
            <a:off x="66675" y="1209040"/>
            <a:ext cx="5125085" cy="6740307"/>
          </a:xfrm>
          <a:prstGeom prst="rect">
            <a:avLst/>
          </a:prstGeom>
          <a:noFill/>
        </p:spPr>
        <p:txBody>
          <a:bodyPr wrap="square" rtlCol="0">
            <a:spAutoFit/>
          </a:bodyPr>
          <a:lstStyle/>
          <a:p>
            <a:r>
              <a:rPr lang="en-GB" dirty="0">
                <a:latin typeface="Comic Sans MS" panose="030F0702030302020204" pitchFamily="66" charset="0"/>
              </a:rPr>
              <a:t>Read through the Daily News Article about children spending time online. </a:t>
            </a:r>
          </a:p>
          <a:p>
            <a:endParaRPr lang="en-GB" dirty="0">
              <a:latin typeface="Comic Sans MS" panose="030F0702030302020204" pitchFamily="66" charset="0"/>
            </a:endParaRPr>
          </a:p>
          <a:p>
            <a:pPr algn="ctr"/>
            <a:r>
              <a:rPr lang="en-GB" b="1" dirty="0">
                <a:solidFill>
                  <a:srgbClr val="0070C0"/>
                </a:solidFill>
                <a:latin typeface="Comic Sans MS" panose="030F0702030302020204" pitchFamily="66" charset="0"/>
              </a:rPr>
              <a:t>We know that George rarely leaves his room as he is always gaming. </a:t>
            </a:r>
          </a:p>
          <a:p>
            <a:endParaRPr lang="en-GB" dirty="0">
              <a:latin typeface="Comic Sans MS" panose="030F0702030302020204" pitchFamily="66" charset="0"/>
            </a:endParaRPr>
          </a:p>
          <a:p>
            <a:pPr algn="ctr"/>
            <a:r>
              <a:rPr lang="en-GB" b="1" dirty="0">
                <a:solidFill>
                  <a:srgbClr val="FF0000"/>
                </a:solidFill>
                <a:latin typeface="Comic Sans MS" panose="030F0702030302020204" pitchFamily="66" charset="0"/>
              </a:rPr>
              <a:t>Think – Is this healthy for him? </a:t>
            </a:r>
          </a:p>
          <a:p>
            <a:endParaRPr lang="en-GB" dirty="0">
              <a:latin typeface="Comic Sans MS" panose="030F0702030302020204" pitchFamily="66" charset="0"/>
            </a:endParaRPr>
          </a:p>
          <a:p>
            <a:r>
              <a:rPr lang="en-GB" b="1" u="sng" dirty="0">
                <a:latin typeface="Comic Sans MS" panose="030F0702030302020204" pitchFamily="66" charset="0"/>
              </a:rPr>
              <a:t>Task… </a:t>
            </a:r>
          </a:p>
          <a:p>
            <a:endParaRPr lang="en-GB" dirty="0">
              <a:latin typeface="Comic Sans MS" panose="030F0702030302020204" pitchFamily="66" charset="0"/>
            </a:endParaRPr>
          </a:p>
          <a:p>
            <a:r>
              <a:rPr lang="en-GB" dirty="0">
                <a:highlight>
                  <a:srgbClr val="FFFFCC"/>
                </a:highlight>
                <a:latin typeface="Comic Sans MS" panose="030F0702030302020204" pitchFamily="66" charset="0"/>
              </a:rPr>
              <a:t>1* - </a:t>
            </a:r>
            <a:r>
              <a:rPr lang="en-GB" dirty="0">
                <a:latin typeface="Comic Sans MS" panose="030F0702030302020204" pitchFamily="66" charset="0"/>
              </a:rPr>
              <a:t>Design a poster that tells children alternatives to playing online. </a:t>
            </a:r>
          </a:p>
          <a:p>
            <a:endParaRPr lang="en-GB" dirty="0">
              <a:latin typeface="Comic Sans MS" panose="030F0702030302020204" pitchFamily="66" charset="0"/>
            </a:endParaRPr>
          </a:p>
          <a:p>
            <a:r>
              <a:rPr lang="en-GB" dirty="0">
                <a:highlight>
                  <a:srgbClr val="CCFFCC"/>
                </a:highlight>
                <a:latin typeface="Comic Sans MS" panose="030F0702030302020204" pitchFamily="66" charset="0"/>
              </a:rPr>
              <a:t>2/3* - </a:t>
            </a:r>
            <a:r>
              <a:rPr lang="en-GB" dirty="0">
                <a:latin typeface="Comic Sans MS" panose="030F0702030302020204" pitchFamily="66" charset="0"/>
              </a:rPr>
              <a:t>Write a paragraph summarising how children can stay safe online. </a:t>
            </a:r>
          </a:p>
          <a:p>
            <a:r>
              <a:rPr lang="en-GB" dirty="0">
                <a:latin typeface="Comic Sans MS" panose="030F0702030302020204" pitchFamily="66" charset="0"/>
              </a:rPr>
              <a:t>Then design a poster showing children other activities they can do that are not online.</a:t>
            </a:r>
          </a:p>
          <a:p>
            <a:endParaRPr lang="en-GB" dirty="0">
              <a:latin typeface="Comic Sans MS" panose="030F0702030302020204" pitchFamily="66" charset="0"/>
            </a:endParaRPr>
          </a:p>
          <a:p>
            <a:pPr algn="ctr"/>
            <a:r>
              <a:rPr lang="en-GB" b="1" dirty="0">
                <a:highlight>
                  <a:srgbClr val="CCCCFF"/>
                </a:highlight>
                <a:latin typeface="Comic Sans MS" panose="030F0702030302020204" pitchFamily="66" charset="0"/>
              </a:rPr>
              <a:t>Some screen free ideas can be found on this slide!</a:t>
            </a:r>
          </a:p>
          <a:p>
            <a:endParaRPr lang="en-GB" dirty="0">
              <a:latin typeface="Comic Sans MS" panose="030F0702030302020204" pitchFamily="66" charset="0"/>
            </a:endParaRPr>
          </a:p>
          <a:p>
            <a:r>
              <a:rPr lang="en-GB" dirty="0">
                <a:latin typeface="Comic Sans MS" panose="030F0702030302020204" pitchFamily="66" charset="0"/>
              </a:rPr>
              <a:t> </a:t>
            </a:r>
          </a:p>
          <a:p>
            <a:endParaRPr lang="en-GB" dirty="0">
              <a:latin typeface="Comic Sans MS" panose="030F0702030302020204" pitchFamily="66" charset="0"/>
            </a:endParaRPr>
          </a:p>
          <a:p>
            <a:endParaRPr lang="en-GB" b="1" dirty="0">
              <a:solidFill>
                <a:srgbClr val="0070C0"/>
              </a:solidFill>
              <a:latin typeface="Comic Sans MS" panose="030F0702030302020204" pitchFamily="66" charset="0"/>
            </a:endParaRPr>
          </a:p>
        </p:txBody>
      </p:sp>
      <p:pic>
        <p:nvPicPr>
          <p:cNvPr id="9" name="Picture 8">
            <a:extLst>
              <a:ext uri="{FF2B5EF4-FFF2-40B4-BE49-F238E27FC236}">
                <a16:creationId xmlns:a16="http://schemas.microsoft.com/office/drawing/2014/main" id="{C2D73466-CCCB-425A-98EE-223D0108720A}"/>
              </a:ext>
            </a:extLst>
          </p:cNvPr>
          <p:cNvPicPr>
            <a:picLocks noChangeAspect="1"/>
          </p:cNvPicPr>
          <p:nvPr/>
        </p:nvPicPr>
        <p:blipFill>
          <a:blip r:embed="rId2"/>
          <a:stretch>
            <a:fillRect/>
          </a:stretch>
        </p:blipFill>
        <p:spPr>
          <a:xfrm>
            <a:off x="6262697" y="-21550"/>
            <a:ext cx="5929303" cy="1394142"/>
          </a:xfrm>
          <a:prstGeom prst="rect">
            <a:avLst/>
          </a:prstGeom>
        </p:spPr>
      </p:pic>
      <p:pic>
        <p:nvPicPr>
          <p:cNvPr id="11" name="Picture 10">
            <a:extLst>
              <a:ext uri="{FF2B5EF4-FFF2-40B4-BE49-F238E27FC236}">
                <a16:creationId xmlns:a16="http://schemas.microsoft.com/office/drawing/2014/main" id="{5DC0F63E-B3E2-41E8-88A3-6D9EE2C049D8}"/>
              </a:ext>
            </a:extLst>
          </p:cNvPr>
          <p:cNvPicPr>
            <a:picLocks noChangeAspect="1"/>
          </p:cNvPicPr>
          <p:nvPr/>
        </p:nvPicPr>
        <p:blipFill>
          <a:blip r:embed="rId3"/>
          <a:stretch>
            <a:fillRect/>
          </a:stretch>
        </p:blipFill>
        <p:spPr>
          <a:xfrm>
            <a:off x="6262696" y="1372592"/>
            <a:ext cx="5929303" cy="1245374"/>
          </a:xfrm>
          <a:prstGeom prst="rect">
            <a:avLst/>
          </a:prstGeom>
        </p:spPr>
      </p:pic>
      <p:pic>
        <p:nvPicPr>
          <p:cNvPr id="15" name="Picture 14">
            <a:extLst>
              <a:ext uri="{FF2B5EF4-FFF2-40B4-BE49-F238E27FC236}">
                <a16:creationId xmlns:a16="http://schemas.microsoft.com/office/drawing/2014/main" id="{4D3BF38E-CBFF-47B2-A130-9749EFE8A52C}"/>
              </a:ext>
            </a:extLst>
          </p:cNvPr>
          <p:cNvPicPr>
            <a:picLocks noChangeAspect="1"/>
          </p:cNvPicPr>
          <p:nvPr/>
        </p:nvPicPr>
        <p:blipFill>
          <a:blip r:embed="rId4"/>
          <a:stretch>
            <a:fillRect/>
          </a:stretch>
        </p:blipFill>
        <p:spPr>
          <a:xfrm>
            <a:off x="6262695" y="2544623"/>
            <a:ext cx="5929305" cy="3327858"/>
          </a:xfrm>
          <a:prstGeom prst="rect">
            <a:avLst/>
          </a:prstGeom>
        </p:spPr>
      </p:pic>
      <p:pic>
        <p:nvPicPr>
          <p:cNvPr id="17" name="Picture 16">
            <a:extLst>
              <a:ext uri="{FF2B5EF4-FFF2-40B4-BE49-F238E27FC236}">
                <a16:creationId xmlns:a16="http://schemas.microsoft.com/office/drawing/2014/main" id="{F5C094C7-ABFD-4569-94F1-6187C265C81D}"/>
              </a:ext>
            </a:extLst>
          </p:cNvPr>
          <p:cNvPicPr>
            <a:picLocks noChangeAspect="1"/>
          </p:cNvPicPr>
          <p:nvPr/>
        </p:nvPicPr>
        <p:blipFill>
          <a:blip r:embed="rId5"/>
          <a:stretch>
            <a:fillRect/>
          </a:stretch>
        </p:blipFill>
        <p:spPr>
          <a:xfrm>
            <a:off x="6262694" y="5872480"/>
            <a:ext cx="5917548" cy="985519"/>
          </a:xfrm>
          <a:prstGeom prst="rect">
            <a:avLst/>
          </a:prstGeom>
        </p:spPr>
      </p:pic>
    </p:spTree>
    <p:extLst>
      <p:ext uri="{BB962C8B-B14F-4D97-AF65-F5344CB8AC3E}">
        <p14:creationId xmlns:p14="http://schemas.microsoft.com/office/powerpoint/2010/main" val="421005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1162</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Comic Sans MS</vt:lpstr>
      <vt:lpstr>Twinkl</vt:lpstr>
      <vt:lpstr>Twinkl ExtraBold</vt:lpstr>
      <vt:lpstr>Twinkl SemiBold</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Stay Safe Online?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90</cp:revision>
  <dcterms:created xsi:type="dcterms:W3CDTF">2020-11-07T10:51:03Z</dcterms:created>
  <dcterms:modified xsi:type="dcterms:W3CDTF">2021-01-20T14:05:48Z</dcterms:modified>
</cp:coreProperties>
</file>