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97" r:id="rId5"/>
    <p:sldId id="298" r:id="rId6"/>
    <p:sldId id="292" r:id="rId7"/>
    <p:sldId id="295" r:id="rId8"/>
    <p:sldId id="294" r:id="rId9"/>
    <p:sldId id="259" r:id="rId10"/>
    <p:sldId id="262" r:id="rId11"/>
    <p:sldId id="261" r:id="rId12"/>
    <p:sldId id="260" r:id="rId13"/>
    <p:sldId id="263" r:id="rId14"/>
    <p:sldId id="264" r:id="rId15"/>
    <p:sldId id="265" r:id="rId16"/>
    <p:sldId id="26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CCCC"/>
    <a:srgbClr val="FFCCFF"/>
    <a:srgbClr val="CCFFCC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5" autoAdjust="0"/>
    <p:restoredTop sz="94660"/>
  </p:normalViewPr>
  <p:slideViewPr>
    <p:cSldViewPr snapToGrid="0">
      <p:cViewPr varScale="1">
        <p:scale>
          <a:sx n="63" d="100"/>
          <a:sy n="63" d="100"/>
        </p:scale>
        <p:origin x="656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5FD1B-4331-4718-8E52-120664D8589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699E627-FF9D-4D63-851D-3757C73294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2A707-E86D-4D80-B41A-019CC2592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E3082A-6E5E-4FBF-9F59-D73B3908A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96EFFA-FC45-4C8A-B01A-1ED246F3D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277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42FA2B-4EDD-444A-B58D-DBB2D5E8E4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832A95-A28B-4078-BF53-453ADAF572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CAE9-F432-427A-8072-58F6F8ED4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6272C-2F59-427E-A389-C8D9F501A6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E06C6A-A29A-4D30-BDE7-3E8ED60A8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90506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1F85C-510E-469E-874B-D4B825AD8C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E1CD19-2739-45DA-90FD-2F36909079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440C82-6810-4863-8E38-85AA90679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7E5F1C-5D99-4E94-B765-13260290D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C7A35-30A4-4525-9166-CF4DDD52F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0343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7DDCD0-02C6-4EBA-9FE5-D8F6A3839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E8B705-F1F3-4EC4-A550-32D100729E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0AE59-4412-4C75-9728-C0DE227B4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D1906-D756-4F80-A381-7C5B19A6A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816AE-C510-40F2-B2DF-986FBA02B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654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84DF82-332F-4ACE-ACE7-B088BC1AA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AD48D9-15E9-4AFB-B63D-8BE83A6684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0899F7-4C94-44C7-94AC-8AC471549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A7AA5C-EFA8-46BC-BACF-4B12F92AF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DFA63-2EC9-4171-93FD-44D1E3142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66428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8DF4-100C-4213-801D-1BD9232ED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F6A9A-9526-4AD1-8AF1-3FEC7A6AE3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AE4BE8-D64C-47EA-849D-945B4876D9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20E4E3-9948-418E-9517-3D17134270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FB54CD-7811-4324-A44A-D0B4DFBFA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AFBAC7-11BE-4C0E-91E7-E77B8E474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1922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D754D-F169-4E0D-9A1A-6DA56776B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CD80A5-8981-4045-B955-3F5D323391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E9DA3E-C5B9-4F20-9094-E827EB4046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F54156-45EE-44C0-8BFF-C60B42E94E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E4AD7B-B4DA-476A-BCF9-BB95EECBD0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067DDB-B594-466A-81C5-D31B93EA0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92ED49-DF0A-461C-863A-C7536E719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E8CE73-1597-4EAE-A7D1-7ECB3EB41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796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9B3D1D-2DC7-4502-AC6A-FAECF558A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50F83E2-62E1-44A0-B88E-8C82758711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8843D8-A8D1-42F5-9DDC-F174A50B0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26E6F0-F252-4CC5-9635-40C699834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852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25E1413-C1DF-4398-A78A-7040F9608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25B5965-EA9B-482C-84EC-88ED52E4D3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B9DBD-818D-4177-B892-291315E3FC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4639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71628-211E-4A79-94A6-DDA87ADA3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0A5E2B-DEBD-4CFA-B66A-2F16E77390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212547-588F-4624-9B49-B7703A22D6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43D6E5-30C4-473B-98BA-A5B1230A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28124AE-11EA-4FE2-9FC2-FD0F67C3E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A6E84D-C3B1-4A00-B13A-76D9AE595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28180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6BDAC7-D9E4-4069-9957-B461C0BD7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EB1784-06D6-4EC9-A872-54C5B384179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BBA0D2-0559-41EA-8238-1ABC7A155F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602930-532D-4DA9-8A17-821685546B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DC92C5-2B96-4C48-9F26-C40EA05E75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DA0E1C-1C75-48DA-9640-16A264F5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4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F2B6FF0-9F65-4CA9-8D61-3C20D5909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7315BB-792F-45FF-8F46-AEE22E3204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90086D-05A9-4D82-A8D4-E5DB15F13F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799D9D-2001-41FC-AA96-7F212C2C199A}" type="datetimeFigureOut">
              <a:rPr lang="en-GB" smtClean="0"/>
              <a:t>26/01/2021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E0D0B1-4103-4166-8E09-A4CA29AABE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2BA0A-A9D7-41D1-89E6-F11A332A4B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2D5544-F780-4D72-805F-9CF8A4B73E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88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njs.year4@taw.org.u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kgg87h/articles/z9ck9qt" TargetMode="External"/><Relationship Id="rId2" Type="http://schemas.openxmlformats.org/officeDocument/2006/relationships/hyperlink" Target="https://www.youtube.com/watch?v=lLKJuvjIFgQ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vimeo.com/501677687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www.youtube.com/watch?v=OyI8xH2CXsw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2A1DF8-5B7B-4FB5-B512-3825EA850B61}"/>
              </a:ext>
            </a:extLst>
          </p:cNvPr>
          <p:cNvSpPr txBox="1"/>
          <p:nvPr/>
        </p:nvSpPr>
        <p:spPr>
          <a:xfrm>
            <a:off x="419100" y="476250"/>
            <a:ext cx="11125200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u="sng" dirty="0">
                <a:latin typeface="Comic Sans MS" panose="030F0702030302020204" pitchFamily="66" charset="0"/>
              </a:rPr>
              <a:t>Remote Learning Plan!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Hello Year 4!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During the next few weeks, we will be providing the children with remote learning on a daily basis. The work will be available on the website the day before e.g. Monday’s work will be online Sunday.</a:t>
            </a:r>
          </a:p>
          <a:p>
            <a:r>
              <a:rPr lang="en-GB" dirty="0">
                <a:latin typeface="Comic Sans MS" panose="030F0702030302020204" pitchFamily="66" charset="0"/>
              </a:rPr>
              <a:t>Everyday the remote learning will consist of: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English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Maths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Reading Lesson </a:t>
            </a:r>
          </a:p>
          <a:p>
            <a:pPr marL="342900" indent="-342900">
              <a:buAutoNum type="arabicPeriod"/>
            </a:pPr>
            <a:r>
              <a:rPr lang="en-GB" dirty="0">
                <a:latin typeface="Comic Sans MS" panose="030F0702030302020204" pitchFamily="66" charset="0"/>
              </a:rPr>
              <a:t>One other curriculum lesson (PSHE, Art etc)</a:t>
            </a:r>
          </a:p>
          <a:p>
            <a:pPr marL="342900" indent="-342900">
              <a:buAutoNum type="arabicPeriod"/>
            </a:pPr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dirty="0">
                <a:latin typeface="Comic Sans MS" panose="030F0702030302020204" pitchFamily="66" charset="0"/>
              </a:rPr>
              <a:t>We will be available during the hours of 9am-4pm so please feel free to contact us on our new e-mail 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njs.year4@taw.org.uk</a:t>
            </a:r>
            <a:r>
              <a:rPr lang="en-GB" sz="3200" dirty="0">
                <a:solidFill>
                  <a:srgbClr val="FF0000"/>
                </a:solidFill>
                <a:latin typeface="Comic Sans MS" panose="030F0702030302020204" pitchFamily="66" charset="0"/>
              </a:rPr>
              <a:t>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Some of the work provided will be split into the star levels that the children use everyday in class (1,2 3).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Stay safe everyone!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Miss Jones, Mrs Jukes, Mrs Kuczynska and Mrs Sisson. </a:t>
            </a:r>
          </a:p>
        </p:txBody>
      </p:sp>
    </p:spTree>
    <p:extLst>
      <p:ext uri="{BB962C8B-B14F-4D97-AF65-F5344CB8AC3E}">
        <p14:creationId xmlns:p14="http://schemas.microsoft.com/office/powerpoint/2010/main" val="1643359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1C4D49B-434C-4793-9E46-5C71D7BE7C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33"/>
          <a:stretch/>
        </p:blipFill>
        <p:spPr>
          <a:xfrm>
            <a:off x="0" y="0"/>
            <a:ext cx="650403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293E80C-97CA-4CFD-A833-2086EAB27C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435" y="94615"/>
            <a:ext cx="3676650" cy="20764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56E2CE6-9566-42DE-9225-C2CB862C31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2110" y="2171065"/>
            <a:ext cx="3609975" cy="204787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E56E6C-A4F1-4F30-825B-5A3237528D89}"/>
              </a:ext>
            </a:extLst>
          </p:cNvPr>
          <p:cNvSpPr txBox="1"/>
          <p:nvPr/>
        </p:nvSpPr>
        <p:spPr>
          <a:xfrm>
            <a:off x="6803390" y="4429759"/>
            <a:ext cx="5134610" cy="2246769"/>
          </a:xfrm>
          <a:prstGeom prst="rect">
            <a:avLst/>
          </a:prstGeom>
          <a:solidFill>
            <a:srgbClr val="FF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1* -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u="sng" dirty="0">
                <a:latin typeface="Comic Sans MS" panose="030F0702030302020204" pitchFamily="66" charset="0"/>
              </a:rPr>
              <a:t>Task 1… </a:t>
            </a:r>
            <a:r>
              <a:rPr lang="en-GB" dirty="0">
                <a:latin typeface="Comic Sans MS" panose="030F0702030302020204" pitchFamily="66" charset="0"/>
              </a:rPr>
              <a:t>Match the correct contractions to the word pairs.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u="sng" dirty="0">
                <a:latin typeface="Comic Sans MS" panose="030F0702030302020204" pitchFamily="66" charset="0"/>
              </a:rPr>
              <a:t>Task 2… </a:t>
            </a:r>
            <a:r>
              <a:rPr lang="en-GB" dirty="0">
                <a:latin typeface="Comic Sans MS" panose="030F0702030302020204" pitchFamily="66" charset="0"/>
              </a:rPr>
              <a:t>Choose 3 contractions from your sheet and put them  into a sentence each. </a:t>
            </a:r>
          </a:p>
        </p:txBody>
      </p:sp>
    </p:spTree>
    <p:extLst>
      <p:ext uri="{BB962C8B-B14F-4D97-AF65-F5344CB8AC3E}">
        <p14:creationId xmlns:p14="http://schemas.microsoft.com/office/powerpoint/2010/main" val="2913125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9FF89E-14B1-49B5-93F1-D840B2113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476623"/>
            <a:ext cx="6191250" cy="6572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BD04288-F5B2-401C-AF63-97163683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358" y="4133848"/>
            <a:ext cx="7029450" cy="73342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6A91EB4-A7F7-4771-9573-407EC9997F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719675"/>
            <a:ext cx="6858000" cy="7143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A1A65-192E-49B1-A945-F1151CE41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464212"/>
            <a:ext cx="5324475" cy="6000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58F7FD4-9910-4648-B243-DB741686F9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358" y="6172200"/>
            <a:ext cx="6410325" cy="6858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4F98400-6E74-4824-8378-2F37DECF16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" y="0"/>
            <a:ext cx="6543040" cy="351003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2D86BA1-7F60-4AE4-9F21-3A7F252DCD33}"/>
              </a:ext>
            </a:extLst>
          </p:cNvPr>
          <p:cNvSpPr txBox="1"/>
          <p:nvPr/>
        </p:nvSpPr>
        <p:spPr>
          <a:xfrm>
            <a:off x="7366000" y="396239"/>
            <a:ext cx="4196080" cy="2862322"/>
          </a:xfrm>
          <a:prstGeom prst="rect">
            <a:avLst/>
          </a:prstGeom>
          <a:solidFill>
            <a:srgbClr val="FFCC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  <a:latin typeface="Comic Sans MS" panose="030F0702030302020204" pitchFamily="66" charset="0"/>
              </a:rPr>
              <a:t>2/3* -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u="sng" dirty="0">
                <a:latin typeface="Comic Sans MS" panose="030F0702030302020204" pitchFamily="66" charset="0"/>
              </a:rPr>
              <a:t>Task 1… </a:t>
            </a:r>
            <a:r>
              <a:rPr lang="en-GB" dirty="0">
                <a:latin typeface="Comic Sans MS" panose="030F0702030302020204" pitchFamily="66" charset="0"/>
              </a:rPr>
              <a:t>Finish the statements in the box. The first one has been done for you.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u="sng" dirty="0">
                <a:latin typeface="Comic Sans MS" panose="030F0702030302020204" pitchFamily="66" charset="0"/>
              </a:rPr>
              <a:t>Task 2… </a:t>
            </a:r>
            <a:r>
              <a:rPr lang="en-GB" dirty="0">
                <a:latin typeface="Comic Sans MS" panose="030F0702030302020204" pitchFamily="66" charset="0"/>
              </a:rPr>
              <a:t>Re-write the sentences, putting the underlined word in the contracted form. </a:t>
            </a:r>
          </a:p>
        </p:txBody>
      </p:sp>
    </p:spTree>
    <p:extLst>
      <p:ext uri="{BB962C8B-B14F-4D97-AF65-F5344CB8AC3E}">
        <p14:creationId xmlns:p14="http://schemas.microsoft.com/office/powerpoint/2010/main" val="30558566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805441A-58E8-4CBA-8A05-841F1F7BC78F}"/>
              </a:ext>
            </a:extLst>
          </p:cNvPr>
          <p:cNvSpPr txBox="1"/>
          <p:nvPr/>
        </p:nvSpPr>
        <p:spPr>
          <a:xfrm>
            <a:off x="0" y="0"/>
            <a:ext cx="7599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Other: Science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understand how materials can change state through heating and cooling.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CF4E76A-2EEC-4DBB-BB69-E5489C085760}"/>
              </a:ext>
            </a:extLst>
          </p:cNvPr>
          <p:cNvSpPr/>
          <p:nvPr/>
        </p:nvSpPr>
        <p:spPr>
          <a:xfrm>
            <a:off x="0" y="1686159"/>
            <a:ext cx="5517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hlinkClick r:id="rId2"/>
              </a:rPr>
              <a:t>https://www.youtube.com/watch?v=lLKJuvjIFgQ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58C6E58-3574-4153-A73F-860112E5E3D7}"/>
              </a:ext>
            </a:extLst>
          </p:cNvPr>
          <p:cNvSpPr/>
          <p:nvPr/>
        </p:nvSpPr>
        <p:spPr>
          <a:xfrm rot="10800000" flipV="1">
            <a:off x="0" y="2067573"/>
            <a:ext cx="62345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hlinkClick r:id="rId3"/>
              </a:rPr>
              <a:t>https://www.bbc.co.uk/bitesize/topics/zkgg87h/articles/z9ck9qt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F7BDD3-D48C-4011-8B9D-D6CB7246EFEF}"/>
              </a:ext>
            </a:extLst>
          </p:cNvPr>
          <p:cNvSpPr txBox="1"/>
          <p:nvPr/>
        </p:nvSpPr>
        <p:spPr>
          <a:xfrm>
            <a:off x="0" y="981579"/>
            <a:ext cx="4968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following links will support the learning for today…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39114FF-9D29-4004-936E-19055F9D1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772152"/>
            <a:ext cx="6492948" cy="408584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51E0780-3EF3-4B89-B73A-EAB0287975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4544" y="2788601"/>
            <a:ext cx="5957456" cy="40858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47C0500-C5A3-4131-8345-CD86D451A7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3832" y="-25719"/>
            <a:ext cx="4558168" cy="2814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2140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948BA0-3B9C-4E73-8382-9E8FCFA2CB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6096000" cy="38201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CF6DD9-5F12-4329-A27E-E27B045B4413}"/>
              </a:ext>
            </a:extLst>
          </p:cNvPr>
          <p:cNvSpPr txBox="1"/>
          <p:nvPr/>
        </p:nvSpPr>
        <p:spPr>
          <a:xfrm>
            <a:off x="6847840" y="527785"/>
            <a:ext cx="463616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latin typeface="Comic Sans MS" panose="030F0702030302020204" pitchFamily="66" charset="0"/>
              </a:rPr>
              <a:t>Task</a:t>
            </a:r>
            <a:r>
              <a:rPr lang="en-GB" sz="2400" dirty="0">
                <a:latin typeface="Comic Sans MS" panose="030F0702030302020204" pitchFamily="66" charset="0"/>
              </a:rPr>
              <a:t> –</a:t>
            </a:r>
          </a:p>
          <a:p>
            <a:r>
              <a:rPr lang="en-GB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Task 1… Use the table to answer the questions. </a:t>
            </a:r>
          </a:p>
          <a:p>
            <a:r>
              <a:rPr lang="en-GB" sz="2400" b="1" dirty="0">
                <a:solidFill>
                  <a:srgbClr val="0070C0"/>
                </a:solidFill>
                <a:latin typeface="Comic Sans MS" panose="030F0702030302020204" pitchFamily="66" charset="0"/>
              </a:rPr>
              <a:t>Task 2… What has caused the materials to change. </a:t>
            </a:r>
          </a:p>
          <a:p>
            <a:endParaRPr lang="en-GB" sz="2400" dirty="0">
              <a:latin typeface="Comic Sans MS" panose="030F0702030302020204" pitchFamily="66" charset="0"/>
            </a:endParaRPr>
          </a:p>
          <a:p>
            <a:r>
              <a:rPr lang="en-GB" sz="2400" dirty="0">
                <a:latin typeface="Comic Sans MS" panose="030F0702030302020204" pitchFamily="66" charset="0"/>
              </a:rPr>
              <a:t>Remember a reversible change is something that can go back to their original state  - ice can be changed back to water and back then into ice again.</a:t>
            </a:r>
          </a:p>
          <a:p>
            <a:r>
              <a:rPr lang="en-GB" sz="2400" dirty="0">
                <a:latin typeface="Comic Sans MS" panose="030F0702030302020204" pitchFamily="66" charset="0"/>
              </a:rPr>
              <a:t>Irreversible changes are ones the you cannot change back – bread can be turned into toast but can’t be changed back to bread again.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36C359-8F75-40EB-AC2D-9F0B453136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20161"/>
            <a:ext cx="6096000" cy="3037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642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EF99F7A-43B0-4240-9EB6-7532F28998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760"/>
            <a:ext cx="12192000" cy="623824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823D48C-99CB-4815-BB95-35AC4B3C5FCB}"/>
              </a:ext>
            </a:extLst>
          </p:cNvPr>
          <p:cNvSpPr txBox="1"/>
          <p:nvPr/>
        </p:nvSpPr>
        <p:spPr>
          <a:xfrm>
            <a:off x="0" y="125214"/>
            <a:ext cx="675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Use the information in the table to answer the questions… </a:t>
            </a:r>
          </a:p>
        </p:txBody>
      </p:sp>
    </p:spTree>
    <p:extLst>
      <p:ext uri="{BB962C8B-B14F-4D97-AF65-F5344CB8AC3E}">
        <p14:creationId xmlns:p14="http://schemas.microsoft.com/office/powerpoint/2010/main" val="4148959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EFC029B-C18F-4C68-8D3D-97E27EA02357}"/>
              </a:ext>
            </a:extLst>
          </p:cNvPr>
          <p:cNvSpPr txBox="1"/>
          <p:nvPr/>
        </p:nvSpPr>
        <p:spPr>
          <a:xfrm>
            <a:off x="111760" y="19645"/>
            <a:ext cx="11684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Melting and freezing can cause materials to change; some of these changes may be reversible and some may not. Some materials can exist as both a solid and a liquid. Orange juice is a liquid but when frozen turns to ice and becomes a solid. Chocolate is a solid but when heated begins to melt and becomes a liquid.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Look at the materials below and say what has caused them to change (melting or freezing) and whether this change is reversible. If the </a:t>
            </a:r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change is caused by heating, colour the arrow RED </a:t>
            </a:r>
            <a:r>
              <a:rPr lang="en-GB" dirty="0">
                <a:latin typeface="Comic Sans MS" panose="030F0702030302020204" pitchFamily="66" charset="0"/>
              </a:rPr>
              <a:t>and </a:t>
            </a:r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if it caused by cooling, colour the arrow BLUE</a:t>
            </a:r>
            <a:r>
              <a:rPr lang="en-GB" dirty="0">
                <a:latin typeface="Comic Sans MS" panose="030F0702030302020204" pitchFamily="66" charset="0"/>
              </a:rPr>
              <a:t>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FA7A0D-BC85-4898-991E-14B07CC42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2143760"/>
            <a:ext cx="12071737" cy="4694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29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6F4CB72-BB6F-4C57-A2F2-41434E1884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4622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2071193-415D-4E12-9AB1-8514EAF169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800"/>
            <a:ext cx="12191999" cy="231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844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168577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English:</a:t>
            </a:r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create a mind-map of ideas.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F587815-FFC5-4C60-878C-B82233394A57}"/>
              </a:ext>
            </a:extLst>
          </p:cNvPr>
          <p:cNvSpPr txBox="1"/>
          <p:nvPr/>
        </p:nvSpPr>
        <p:spPr>
          <a:xfrm>
            <a:off x="66675" y="946785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Yesterday, you looked at an invention of your choice. Next week, we are going to design something for Wallace and Gromit.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Inventors take the time to mind-map ideas and that is what we are going to do! </a:t>
            </a:r>
            <a:r>
              <a:rPr lang="en-GB" b="1" dirty="0">
                <a:solidFill>
                  <a:srgbClr val="7030A0"/>
                </a:solidFill>
                <a:latin typeface="Comic Sans MS" panose="030F0702030302020204" pitchFamily="66" charset="0"/>
              </a:rPr>
              <a:t>In the middle of a mind-map place the words ‘My Ideas’. </a:t>
            </a:r>
          </a:p>
          <a:p>
            <a:r>
              <a:rPr lang="en-GB" dirty="0">
                <a:latin typeface="Comic Sans MS" panose="030F0702030302020204" pitchFamily="66" charset="0"/>
              </a:rPr>
              <a:t>Come up with as many inventions as you can. Think of ideas that will change your life or help you everyday. For example: a homework machine or a robot that cleans the house.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dirty="0">
                <a:latin typeface="Comic Sans MS" panose="030F0702030302020204" pitchFamily="66" charset="0"/>
              </a:rPr>
              <a:t>Mind-map as many ideas as possible before completing the final task below… 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r>
              <a:rPr lang="en-GB" b="1" dirty="0">
                <a:solidFill>
                  <a:srgbClr val="00B050"/>
                </a:solidFill>
                <a:latin typeface="Comic Sans MS" panose="030F0702030302020204" pitchFamily="66" charset="0"/>
              </a:rPr>
              <a:t>Out of your ideas, pick your favourite two! Write a short explanation on why you think they would be good inventions and how they will help people.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algn="ctr"/>
            <a:r>
              <a:rPr lang="en-GB" b="1" dirty="0">
                <a:solidFill>
                  <a:srgbClr val="0070C0"/>
                </a:solidFill>
                <a:latin typeface="Comic Sans MS" panose="030F0702030302020204" pitchFamily="66" charset="0"/>
              </a:rPr>
              <a:t>BE AS CREATIVE AS YOU CAN BE!</a:t>
            </a:r>
          </a:p>
        </p:txBody>
      </p:sp>
      <p:sp>
        <p:nvSpPr>
          <p:cNvPr id="3" name="Cloud 2">
            <a:extLst>
              <a:ext uri="{FF2B5EF4-FFF2-40B4-BE49-F238E27FC236}">
                <a16:creationId xmlns:a16="http://schemas.microsoft.com/office/drawing/2014/main" id="{FAF0DD5A-0EC2-489A-8787-2DBB23FB8665}"/>
              </a:ext>
            </a:extLst>
          </p:cNvPr>
          <p:cNvSpPr/>
          <p:nvPr/>
        </p:nvSpPr>
        <p:spPr>
          <a:xfrm>
            <a:off x="8087360" y="2722880"/>
            <a:ext cx="2316480" cy="1412240"/>
          </a:xfrm>
          <a:prstGeom prst="cloud">
            <a:avLst/>
          </a:prstGeom>
          <a:solidFill>
            <a:srgbClr val="FFCC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My ideas…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FFF9ACD-5C04-441D-BB2D-557C84462A2F}"/>
              </a:ext>
            </a:extLst>
          </p:cNvPr>
          <p:cNvCxnSpPr/>
          <p:nvPr/>
        </p:nvCxnSpPr>
        <p:spPr>
          <a:xfrm flipV="1">
            <a:off x="9672320" y="1625600"/>
            <a:ext cx="182880" cy="1117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BD5CBF4-5457-4241-B59F-E8F4605FA62B}"/>
              </a:ext>
            </a:extLst>
          </p:cNvPr>
          <p:cNvCxnSpPr>
            <a:cxnSpLocks/>
          </p:cNvCxnSpPr>
          <p:nvPr/>
        </p:nvCxnSpPr>
        <p:spPr>
          <a:xfrm>
            <a:off x="9855200" y="3860800"/>
            <a:ext cx="71120" cy="13716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F79874A-A249-46EE-8CDB-F1DDB2CB4B8A}"/>
              </a:ext>
            </a:extLst>
          </p:cNvPr>
          <p:cNvSpPr txBox="1"/>
          <p:nvPr/>
        </p:nvSpPr>
        <p:spPr>
          <a:xfrm>
            <a:off x="8771573" y="115721"/>
            <a:ext cx="30073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An oven that cooks everything for you! You simply add the ingredients and press which meal you would like!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8474077-730F-401F-B1D9-53FE6A9222A5}"/>
              </a:ext>
            </a:extLst>
          </p:cNvPr>
          <p:cNvSpPr txBox="1"/>
          <p:nvPr/>
        </p:nvSpPr>
        <p:spPr>
          <a:xfrm>
            <a:off x="9013190" y="5273040"/>
            <a:ext cx="3007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A lawn mower that recognises where the grass is on the garden and cuts it for you. 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4B063416-35F1-4C2B-8AC5-45CEDAD1112F}"/>
              </a:ext>
            </a:extLst>
          </p:cNvPr>
          <p:cNvCxnSpPr>
            <a:cxnSpLocks/>
          </p:cNvCxnSpPr>
          <p:nvPr/>
        </p:nvCxnSpPr>
        <p:spPr>
          <a:xfrm flipV="1">
            <a:off x="10332720" y="3058160"/>
            <a:ext cx="386080" cy="1819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04A7F1D6-2A16-44C1-A1FD-65B14AD6AADE}"/>
              </a:ext>
            </a:extLst>
          </p:cNvPr>
          <p:cNvCxnSpPr>
            <a:cxnSpLocks/>
          </p:cNvCxnSpPr>
          <p:nvPr/>
        </p:nvCxnSpPr>
        <p:spPr>
          <a:xfrm flipH="1" flipV="1">
            <a:off x="7995920" y="2083251"/>
            <a:ext cx="582613" cy="7678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FB41E594-8FF3-4803-BE63-193979BD4853}"/>
              </a:ext>
            </a:extLst>
          </p:cNvPr>
          <p:cNvCxnSpPr>
            <a:cxnSpLocks/>
          </p:cNvCxnSpPr>
          <p:nvPr/>
        </p:nvCxnSpPr>
        <p:spPr>
          <a:xfrm flipH="1">
            <a:off x="7296626" y="3511038"/>
            <a:ext cx="912179" cy="166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C7A42B2-85F3-4669-BA3C-56C994C23BE7}"/>
              </a:ext>
            </a:extLst>
          </p:cNvPr>
          <p:cNvCxnSpPr>
            <a:cxnSpLocks/>
          </p:cNvCxnSpPr>
          <p:nvPr/>
        </p:nvCxnSpPr>
        <p:spPr>
          <a:xfrm flipH="1">
            <a:off x="7853680" y="3980919"/>
            <a:ext cx="889636" cy="5656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103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0" y="197520"/>
            <a:ext cx="1195387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Maths: We will be focusing on Statistics.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Objective: </a:t>
            </a:r>
            <a:r>
              <a:rPr kumimoji="0" lang="en-GB" sz="1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 interpret </a:t>
            </a:r>
            <a:r>
              <a:rPr kumimoji="0" lang="en-GB" sz="18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Bar Charts.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5F122C-D3B9-4BA8-9BD4-0E21E45C9E85}"/>
              </a:ext>
            </a:extLst>
          </p:cNvPr>
          <p:cNvSpPr txBox="1"/>
          <p:nvPr/>
        </p:nvSpPr>
        <p:spPr>
          <a:xfrm>
            <a:off x="27968" y="2490456"/>
            <a:ext cx="6123709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https://newportjuniorschool.org.uk/wp-content/uploads/2019/10/Calculation-Policy.pdf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As we are beginning a new topic, please read the calculation policy which will offer guidance on how to set calculations out.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1* - Today you will be focusing on bar charts and you will need to focus on the bar chart and answer the questions focusing on the data from the bar chart.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2*/3* - Today you will be looking at bar charts and you will need to look at the data carefully and answer the questions.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Extension: Today you will be focusing on the bar chart.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Answer the true or false statement focusing on the bar chart.</a:t>
            </a:r>
          </a:p>
        </p:txBody>
      </p:sp>
      <p:sp>
        <p:nvSpPr>
          <p:cNvPr id="3" name="Rectangle 2"/>
          <p:cNvSpPr/>
          <p:nvPr/>
        </p:nvSpPr>
        <p:spPr>
          <a:xfrm>
            <a:off x="248804" y="93492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68" y="797685"/>
            <a:ext cx="5976938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watch the video link below and focus on the teaching strategies used to help you interpret Bar charts and retrieve data from them.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1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  <a:hlinkClick r:id="rId2"/>
              </a:rPr>
              <a:t>Bar Charts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76936" y="580982"/>
            <a:ext cx="59827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many children like the colour red?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How many children like the colour green?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What is the most popular colour?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2422" y="2244869"/>
            <a:ext cx="5761904" cy="461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4884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1250" y="233280"/>
            <a:ext cx="18453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1 STAR TASK!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183" y="602612"/>
            <a:ext cx="9845962" cy="591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8922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00" y="185016"/>
            <a:ext cx="9153525" cy="31813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417" y="3113665"/>
            <a:ext cx="898207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86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2717CBEA-B301-4B12-B730-0B18E049932A}"/>
              </a:ext>
            </a:extLst>
          </p:cNvPr>
          <p:cNvSpPr txBox="1"/>
          <p:nvPr/>
        </p:nvSpPr>
        <p:spPr>
          <a:xfrm>
            <a:off x="66675" y="85724"/>
            <a:ext cx="2247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" y="455056"/>
            <a:ext cx="11924145" cy="627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2144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839" y="177862"/>
            <a:ext cx="21050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2/3 STAR TASK!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39" y="440459"/>
            <a:ext cx="11987852" cy="634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6292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5675" y="177862"/>
            <a:ext cx="19223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Extension Task!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914" y="4641961"/>
            <a:ext cx="1219291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XCCW Joined 1a" panose="03050602040000000000" pitchFamily="66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Please explore this statement by focusing on the Bar Chart.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Look at the Y axis and focus on the number of children attending the after school clubs.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XCCW Joined 1a" panose="03050602040000000000" pitchFamily="66" charset="0"/>
                <a:ea typeface="+mn-ea"/>
                <a:cs typeface="+mn-cs"/>
              </a:rPr>
              <a:t>Is the statement correct?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2670" y="282716"/>
            <a:ext cx="6666057" cy="4623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5567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A00810A-5758-4460-A300-891F4A2F72E1}"/>
              </a:ext>
            </a:extLst>
          </p:cNvPr>
          <p:cNvSpPr txBox="1"/>
          <p:nvPr/>
        </p:nvSpPr>
        <p:spPr>
          <a:xfrm>
            <a:off x="66675" y="85725"/>
            <a:ext cx="11953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>
                <a:latin typeface="Comic Sans MS" panose="030F0702030302020204" pitchFamily="66" charset="0"/>
              </a:rPr>
              <a:t>Reading:</a:t>
            </a:r>
            <a:r>
              <a:rPr lang="en-GB" b="1" dirty="0">
                <a:latin typeface="Comic Sans MS" panose="030F0702030302020204" pitchFamily="66" charset="0"/>
              </a:rPr>
              <a:t> </a:t>
            </a:r>
          </a:p>
          <a:p>
            <a:r>
              <a:rPr lang="en-GB" b="1" dirty="0">
                <a:solidFill>
                  <a:srgbClr val="FF0000"/>
                </a:solidFill>
                <a:latin typeface="Comic Sans MS" panose="030F0702030302020204" pitchFamily="66" charset="0"/>
              </a:rPr>
              <a:t>Objective: To understand and use contractions accurately.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5AF773-2344-429C-A033-1305119BA3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7360" y="35561"/>
            <a:ext cx="1564640" cy="18975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DAE7C2C-EDB3-4CA1-8AEF-03362867CE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762"/>
          <a:stretch/>
        </p:blipFill>
        <p:spPr>
          <a:xfrm>
            <a:off x="9324912" y="247149"/>
            <a:ext cx="1322112" cy="141867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95D8E7A-318F-4176-AC2A-7E26FE3A34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6915" t="5656" r="6801" b="10356"/>
          <a:stretch/>
        </p:blipFill>
        <p:spPr>
          <a:xfrm>
            <a:off x="7309594" y="134390"/>
            <a:ext cx="1767731" cy="19464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2693F56-CCAE-49C1-B446-4618D8597D88}"/>
              </a:ext>
            </a:extLst>
          </p:cNvPr>
          <p:cNvSpPr/>
          <p:nvPr/>
        </p:nvSpPr>
        <p:spPr>
          <a:xfrm>
            <a:off x="79544" y="900772"/>
            <a:ext cx="6456363" cy="863600"/>
          </a:xfrm>
          <a:prstGeom prst="roundRect">
            <a:avLst>
              <a:gd name="adj" fmla="val 1966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Sometimes, we join two words together to make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them shorter. 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7B1D6DD0-54B7-4157-8844-1E00027DF132}"/>
              </a:ext>
            </a:extLst>
          </p:cNvPr>
          <p:cNvSpPr/>
          <p:nvPr/>
        </p:nvSpPr>
        <p:spPr>
          <a:xfrm>
            <a:off x="79544" y="1933088"/>
            <a:ext cx="6456363" cy="865187"/>
          </a:xfrm>
          <a:prstGeom prst="roundRect">
            <a:avLst>
              <a:gd name="adj" fmla="val 19660"/>
            </a:avLst>
          </a:prstGeom>
          <a:solidFill>
            <a:srgbClr val="AFDE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tx1"/>
                </a:solidFill>
                <a:latin typeface="Comic Sans MS" panose="030F0702030302020204" pitchFamily="66" charset="0"/>
              </a:rPr>
              <a:t>We call these contractions.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45D6C4-D10A-4D3E-BF9B-5E016EA6A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44" y="2944921"/>
            <a:ext cx="4440006" cy="382735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775969-6FAC-4328-B0A4-5D8DCD56CF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80543" y="2943726"/>
            <a:ext cx="4440007" cy="377988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B9CC8F-77AB-405B-8F9A-51DFFA164EB9}"/>
              </a:ext>
            </a:extLst>
          </p:cNvPr>
          <p:cNvSpPr txBox="1"/>
          <p:nvPr/>
        </p:nvSpPr>
        <p:spPr>
          <a:xfrm>
            <a:off x="6898640" y="2262264"/>
            <a:ext cx="512191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Please complete the tasks on the next slides…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098A9D8-81D3-4051-A71A-C5B231B725F1}"/>
              </a:ext>
            </a:extLst>
          </p:cNvPr>
          <p:cNvSpPr txBox="1"/>
          <p:nvPr/>
        </p:nvSpPr>
        <p:spPr>
          <a:xfrm>
            <a:off x="4708926" y="5449054"/>
            <a:ext cx="26822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  <a:hlinkClick r:id="rId7"/>
              </a:rPr>
              <a:t>https://www.youtube.com/watch?v=OyI8xH2CXsw</a:t>
            </a:r>
            <a:r>
              <a:rPr lang="en-GB" dirty="0"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26035E-F801-4DBC-9755-5F7DE83B268A}"/>
              </a:ext>
            </a:extLst>
          </p:cNvPr>
          <p:cNvSpPr txBox="1"/>
          <p:nvPr/>
        </p:nvSpPr>
        <p:spPr>
          <a:xfrm>
            <a:off x="4815840" y="3912522"/>
            <a:ext cx="2377440" cy="1200329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latin typeface="Comic Sans MS" panose="030F0702030302020204" pitchFamily="66" charset="0"/>
              </a:rPr>
              <a:t>The video below provides a recap on using apostrophes for contraction… </a:t>
            </a:r>
          </a:p>
        </p:txBody>
      </p:sp>
    </p:spTree>
    <p:extLst>
      <p:ext uri="{BB962C8B-B14F-4D97-AF65-F5344CB8AC3E}">
        <p14:creationId xmlns:p14="http://schemas.microsoft.com/office/powerpoint/2010/main" val="42100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1407</TotalTime>
  <Words>973</Words>
  <Application>Microsoft Office PowerPoint</Application>
  <PresentationFormat>Widescreen</PresentationFormat>
  <Paragraphs>88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Comic Sans MS</vt:lpstr>
      <vt:lpstr>XCCW Joined 1a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Jones, Eloise</dc:creator>
  <cp:lastModifiedBy>Jones, Eloise</cp:lastModifiedBy>
  <cp:revision>101</cp:revision>
  <dcterms:created xsi:type="dcterms:W3CDTF">2020-11-07T10:51:03Z</dcterms:created>
  <dcterms:modified xsi:type="dcterms:W3CDTF">2021-01-26T13:45:02Z</dcterms:modified>
</cp:coreProperties>
</file>