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98" r:id="rId5"/>
    <p:sldId id="269" r:id="rId6"/>
    <p:sldId id="291" r:id="rId7"/>
    <p:sldId id="295" r:id="rId8"/>
    <p:sldId id="292" r:id="rId9"/>
    <p:sldId id="293" r:id="rId10"/>
    <p:sldId id="294" r:id="rId11"/>
    <p:sldId id="259" r:id="rId12"/>
    <p:sldId id="265" r:id="rId13"/>
    <p:sldId id="266" r:id="rId14"/>
    <p:sldId id="258" r:id="rId15"/>
    <p:sldId id="267" r:id="rId16"/>
    <p:sldId id="268" r:id="rId17"/>
    <p:sldId id="261" r:id="rId18"/>
    <p:sldId id="260"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CCFFCC"/>
    <a:srgbClr val="FFFFCC"/>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08/01/2021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08/01/2021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qHFapUrSuV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bitesize/topics/zb6tyrd/articles/zg68k7h"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r>
              <a:rPr lang="en-GB" b="1" dirty="0">
                <a:solidFill>
                  <a:srgbClr val="0070C0"/>
                </a:solidFill>
                <a:latin typeface="Comic Sans MS" panose="030F0702030302020204" pitchFamily="66" charset="0"/>
              </a:rPr>
              <a:t>Extension Task!</a:t>
            </a:r>
          </a:p>
        </p:txBody>
      </p:sp>
      <p:pic>
        <p:nvPicPr>
          <p:cNvPr id="3" name="Picture 2"/>
          <p:cNvPicPr>
            <a:picLocks noChangeAspect="1"/>
          </p:cNvPicPr>
          <p:nvPr/>
        </p:nvPicPr>
        <p:blipFill>
          <a:blip r:embed="rId2"/>
          <a:stretch>
            <a:fillRect/>
          </a:stretch>
        </p:blipFill>
        <p:spPr>
          <a:xfrm>
            <a:off x="1146835" y="547194"/>
            <a:ext cx="9918907" cy="5779715"/>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justify my ideas using the text.</a:t>
            </a:r>
          </a:p>
        </p:txBody>
      </p:sp>
      <p:sp>
        <p:nvSpPr>
          <p:cNvPr id="6" name="TextBox 5">
            <a:extLst>
              <a:ext uri="{FF2B5EF4-FFF2-40B4-BE49-F238E27FC236}">
                <a16:creationId xmlns:a16="http://schemas.microsoft.com/office/drawing/2014/main" id="{D6791D71-F49F-470B-B97E-52E7DDAC551F}"/>
              </a:ext>
            </a:extLst>
          </p:cNvPr>
          <p:cNvSpPr txBox="1"/>
          <p:nvPr/>
        </p:nvSpPr>
        <p:spPr>
          <a:xfrm>
            <a:off x="66675" y="904240"/>
            <a:ext cx="3865245" cy="5909310"/>
          </a:xfrm>
          <a:prstGeom prst="rect">
            <a:avLst/>
          </a:prstGeom>
          <a:noFill/>
        </p:spPr>
        <p:txBody>
          <a:bodyPr wrap="square" rtlCol="0">
            <a:spAutoFit/>
          </a:bodyPr>
          <a:lstStyle/>
          <a:p>
            <a:r>
              <a:rPr lang="en-GB" b="1" dirty="0">
                <a:solidFill>
                  <a:srgbClr val="0070C0"/>
                </a:solidFill>
                <a:latin typeface="Comic Sans MS" panose="030F0702030302020204" pitchFamily="66" charset="0"/>
              </a:rPr>
              <a:t>Read Chapter 1… School’s Out! </a:t>
            </a: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rPr>
              <a:t>Think about what George should do next. Choose A, B or C. </a:t>
            </a:r>
          </a:p>
          <a:p>
            <a:endParaRPr lang="en-GB" dirty="0">
              <a:solidFill>
                <a:srgbClr val="0070C0"/>
              </a:solidFill>
              <a:latin typeface="Comic Sans MS" panose="030F0702030302020204" pitchFamily="66" charset="0"/>
            </a:endParaRPr>
          </a:p>
          <a:p>
            <a:r>
              <a:rPr lang="en-GB" dirty="0">
                <a:solidFill>
                  <a:srgbClr val="FF0000"/>
                </a:solidFill>
                <a:latin typeface="Comic Sans MS" panose="030F0702030302020204" pitchFamily="66" charset="0"/>
              </a:rPr>
              <a:t>1* - Explain why you think George should do your chosen option. </a:t>
            </a:r>
          </a:p>
          <a:p>
            <a:r>
              <a:rPr lang="en-GB" dirty="0">
                <a:solidFill>
                  <a:srgbClr val="0070C0"/>
                </a:solidFill>
                <a:latin typeface="Comic Sans MS" panose="030F0702030302020204" pitchFamily="66" charset="0"/>
              </a:rPr>
              <a:t>2/3* - Explain why you think George should do your chosen option. Answer the questions in the box to develop your thoughts. Aim for at least a paragraph.</a:t>
            </a:r>
          </a:p>
          <a:p>
            <a:r>
              <a:rPr lang="en-GB" dirty="0">
                <a:solidFill>
                  <a:srgbClr val="00B050"/>
                </a:solidFill>
                <a:latin typeface="Comic Sans MS" panose="030F0702030302020204" pitchFamily="66" charset="0"/>
              </a:rPr>
              <a:t>3* Extra Challenge. Find quotes in the chapter to support your ideas. </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1127760" y="1406525"/>
            <a:ext cx="1483360" cy="1798955"/>
          </a:xfrm>
          <a:prstGeom prst="rect">
            <a:avLst/>
          </a:prstGeom>
        </p:spPr>
      </p:pic>
      <p:pic>
        <p:nvPicPr>
          <p:cNvPr id="4" name="Picture 3">
            <a:extLst>
              <a:ext uri="{FF2B5EF4-FFF2-40B4-BE49-F238E27FC236}">
                <a16:creationId xmlns:a16="http://schemas.microsoft.com/office/drawing/2014/main" id="{6DBC5E68-AD6B-4600-B510-6A67F6927BD5}"/>
              </a:ext>
            </a:extLst>
          </p:cNvPr>
          <p:cNvPicPr>
            <a:picLocks noChangeAspect="1"/>
          </p:cNvPicPr>
          <p:nvPr/>
        </p:nvPicPr>
        <p:blipFill>
          <a:blip r:embed="rId3"/>
          <a:stretch>
            <a:fillRect/>
          </a:stretch>
        </p:blipFill>
        <p:spPr>
          <a:xfrm>
            <a:off x="3931920" y="830906"/>
            <a:ext cx="8088630" cy="5793414"/>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18CB23-6AC8-4027-96F2-31BCC300D3B3}"/>
              </a:ext>
            </a:extLst>
          </p:cNvPr>
          <p:cNvPicPr>
            <a:picLocks noChangeAspect="1"/>
          </p:cNvPicPr>
          <p:nvPr/>
        </p:nvPicPr>
        <p:blipFill rotWithShape="1">
          <a:blip r:embed="rId2"/>
          <a:srcRect l="23417" t="23259" r="23916" b="15704"/>
          <a:stretch/>
        </p:blipFill>
        <p:spPr>
          <a:xfrm>
            <a:off x="0" y="0"/>
            <a:ext cx="12192000" cy="6858000"/>
          </a:xfrm>
          <a:prstGeom prst="rect">
            <a:avLst/>
          </a:prstGeom>
        </p:spPr>
      </p:pic>
    </p:spTree>
    <p:extLst>
      <p:ext uri="{BB962C8B-B14F-4D97-AF65-F5344CB8AC3E}">
        <p14:creationId xmlns:p14="http://schemas.microsoft.com/office/powerpoint/2010/main" val="99263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D3941-8D09-4272-AFBA-36C995F7BA96}"/>
              </a:ext>
            </a:extLst>
          </p:cNvPr>
          <p:cNvPicPr>
            <a:picLocks noChangeAspect="1"/>
          </p:cNvPicPr>
          <p:nvPr/>
        </p:nvPicPr>
        <p:blipFill rotWithShape="1">
          <a:blip r:embed="rId2"/>
          <a:srcRect l="23000" t="24741" r="25333" b="17629"/>
          <a:stretch/>
        </p:blipFill>
        <p:spPr>
          <a:xfrm>
            <a:off x="0" y="0"/>
            <a:ext cx="12192000" cy="6858000"/>
          </a:xfrm>
          <a:prstGeom prst="rect">
            <a:avLst/>
          </a:prstGeom>
        </p:spPr>
      </p:pic>
    </p:spTree>
    <p:extLst>
      <p:ext uri="{BB962C8B-B14F-4D97-AF65-F5344CB8AC3E}">
        <p14:creationId xmlns:p14="http://schemas.microsoft.com/office/powerpoint/2010/main" val="367092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4EB75-7C1B-4B81-9583-E70604D5DCB4}"/>
              </a:ext>
            </a:extLst>
          </p:cNvPr>
          <p:cNvPicPr>
            <a:picLocks noChangeAspect="1"/>
          </p:cNvPicPr>
          <p:nvPr/>
        </p:nvPicPr>
        <p:blipFill rotWithShape="1">
          <a:blip r:embed="rId2"/>
          <a:srcRect l="23416" t="24444" r="25250" b="29481"/>
          <a:stretch/>
        </p:blipFill>
        <p:spPr>
          <a:xfrm>
            <a:off x="0" y="0"/>
            <a:ext cx="12192000" cy="6858000"/>
          </a:xfrm>
          <a:prstGeom prst="rect">
            <a:avLst/>
          </a:prstGeom>
        </p:spPr>
      </p:pic>
    </p:spTree>
    <p:extLst>
      <p:ext uri="{BB962C8B-B14F-4D97-AF65-F5344CB8AC3E}">
        <p14:creationId xmlns:p14="http://schemas.microsoft.com/office/powerpoint/2010/main" val="25158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2FB04-AB14-4CAF-9EFA-15A4BF7CE2F4}"/>
              </a:ext>
            </a:extLst>
          </p:cNvPr>
          <p:cNvPicPr>
            <a:picLocks noChangeAspect="1"/>
          </p:cNvPicPr>
          <p:nvPr/>
        </p:nvPicPr>
        <p:blipFill rotWithShape="1">
          <a:blip r:embed="rId2"/>
          <a:srcRect l="24333" t="25334" r="25333" b="20889"/>
          <a:stretch/>
        </p:blipFill>
        <p:spPr>
          <a:xfrm>
            <a:off x="0" y="0"/>
            <a:ext cx="12192000" cy="6858000"/>
          </a:xfrm>
          <a:prstGeom prst="rect">
            <a:avLst/>
          </a:prstGeom>
        </p:spPr>
      </p:pic>
    </p:spTree>
    <p:extLst>
      <p:ext uri="{BB962C8B-B14F-4D97-AF65-F5344CB8AC3E}">
        <p14:creationId xmlns:p14="http://schemas.microsoft.com/office/powerpoint/2010/main" val="194154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EEFD6-B424-4C6A-9054-F6F55C9DF932}"/>
              </a:ext>
            </a:extLst>
          </p:cNvPr>
          <p:cNvPicPr>
            <a:picLocks noChangeAspect="1"/>
          </p:cNvPicPr>
          <p:nvPr/>
        </p:nvPicPr>
        <p:blipFill rotWithShape="1">
          <a:blip r:embed="rId2"/>
          <a:srcRect l="22667" t="24148" r="23999" b="28889"/>
          <a:stretch/>
        </p:blipFill>
        <p:spPr>
          <a:xfrm>
            <a:off x="0" y="0"/>
            <a:ext cx="12192000" cy="6858000"/>
          </a:xfrm>
          <a:prstGeom prst="rect">
            <a:avLst/>
          </a:prstGeom>
        </p:spPr>
      </p:pic>
    </p:spTree>
    <p:extLst>
      <p:ext uri="{BB962C8B-B14F-4D97-AF65-F5344CB8AC3E}">
        <p14:creationId xmlns:p14="http://schemas.microsoft.com/office/powerpoint/2010/main" val="123386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427C6-EB2F-4031-9F58-9A41CC8E106F}"/>
              </a:ext>
            </a:extLst>
          </p:cNvPr>
          <p:cNvPicPr>
            <a:picLocks noChangeAspect="1"/>
          </p:cNvPicPr>
          <p:nvPr/>
        </p:nvPicPr>
        <p:blipFill rotWithShape="1">
          <a:blip r:embed="rId2"/>
          <a:srcRect l="23500" t="23703" r="25167" b="37186"/>
          <a:stretch/>
        </p:blipFill>
        <p:spPr>
          <a:xfrm>
            <a:off x="0" y="0"/>
            <a:ext cx="12192000" cy="6858000"/>
          </a:xfrm>
          <a:prstGeom prst="rect">
            <a:avLst/>
          </a:prstGeom>
        </p:spPr>
      </p:pic>
    </p:spTree>
    <p:extLst>
      <p:ext uri="{BB962C8B-B14F-4D97-AF65-F5344CB8AC3E}">
        <p14:creationId xmlns:p14="http://schemas.microsoft.com/office/powerpoint/2010/main" val="196432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recall the months of the year in French.</a:t>
            </a:r>
          </a:p>
        </p:txBody>
      </p:sp>
      <p:sp>
        <p:nvSpPr>
          <p:cNvPr id="5" name="Rectangle 4">
            <a:extLst>
              <a:ext uri="{FF2B5EF4-FFF2-40B4-BE49-F238E27FC236}">
                <a16:creationId xmlns:a16="http://schemas.microsoft.com/office/drawing/2014/main" id="{892BCCCD-5FC1-4596-AF87-43A2882CD48F}"/>
              </a:ext>
            </a:extLst>
          </p:cNvPr>
          <p:cNvSpPr/>
          <p:nvPr/>
        </p:nvSpPr>
        <p:spPr>
          <a:xfrm>
            <a:off x="66675" y="1607959"/>
            <a:ext cx="5096267" cy="369332"/>
          </a:xfrm>
          <a:prstGeom prst="rect">
            <a:avLst/>
          </a:prstGeom>
        </p:spPr>
        <p:txBody>
          <a:bodyPr wrap="none">
            <a:spAutoFit/>
          </a:bodyPr>
          <a:lstStyle/>
          <a:p>
            <a:r>
              <a:rPr lang="en-GB" dirty="0">
                <a:hlinkClick r:id="rId2"/>
              </a:rPr>
              <a:t>https://www.youtube.com/watch?v=qHFapUrSuVM</a:t>
            </a:r>
            <a:r>
              <a:rPr lang="en-GB" dirty="0"/>
              <a:t> </a:t>
            </a:r>
          </a:p>
        </p:txBody>
      </p:sp>
      <p:sp>
        <p:nvSpPr>
          <p:cNvPr id="3" name="TextBox 2">
            <a:extLst>
              <a:ext uri="{FF2B5EF4-FFF2-40B4-BE49-F238E27FC236}">
                <a16:creationId xmlns:a16="http://schemas.microsoft.com/office/drawing/2014/main" id="{7EA3F9F8-A920-4EAE-9519-3BB45D014581}"/>
              </a:ext>
            </a:extLst>
          </p:cNvPr>
          <p:cNvSpPr txBox="1"/>
          <p:nvPr/>
        </p:nvSpPr>
        <p:spPr>
          <a:xfrm>
            <a:off x="223520" y="853440"/>
            <a:ext cx="4693920" cy="646331"/>
          </a:xfrm>
          <a:prstGeom prst="rect">
            <a:avLst/>
          </a:prstGeom>
          <a:noFill/>
        </p:spPr>
        <p:txBody>
          <a:bodyPr wrap="square" rtlCol="0">
            <a:spAutoFit/>
          </a:bodyPr>
          <a:lstStyle/>
          <a:p>
            <a:pPr algn="ctr"/>
            <a:r>
              <a:rPr lang="en-GB" dirty="0">
                <a:latin typeface="Comic Sans MS" panose="030F0702030302020204" pitchFamily="66" charset="0"/>
              </a:rPr>
              <a:t>Watch the following video to remind you of the months of the year in French!</a:t>
            </a:r>
          </a:p>
        </p:txBody>
      </p:sp>
      <p:pic>
        <p:nvPicPr>
          <p:cNvPr id="6" name="Picture 5">
            <a:extLst>
              <a:ext uri="{FF2B5EF4-FFF2-40B4-BE49-F238E27FC236}">
                <a16:creationId xmlns:a16="http://schemas.microsoft.com/office/drawing/2014/main" id="{E7C8B5F7-141C-4707-8DA3-B5EFDBFA7282}"/>
              </a:ext>
            </a:extLst>
          </p:cNvPr>
          <p:cNvPicPr>
            <a:picLocks noChangeAspect="1"/>
          </p:cNvPicPr>
          <p:nvPr/>
        </p:nvPicPr>
        <p:blipFill>
          <a:blip r:embed="rId3"/>
          <a:stretch>
            <a:fillRect/>
          </a:stretch>
        </p:blipFill>
        <p:spPr>
          <a:xfrm>
            <a:off x="152401" y="2225039"/>
            <a:ext cx="11953874" cy="4547235"/>
          </a:xfrm>
          <a:prstGeom prst="rect">
            <a:avLst/>
          </a:prstGeom>
        </p:spPr>
      </p:pic>
      <p:sp>
        <p:nvSpPr>
          <p:cNvPr id="7" name="TextBox 6">
            <a:extLst>
              <a:ext uri="{FF2B5EF4-FFF2-40B4-BE49-F238E27FC236}">
                <a16:creationId xmlns:a16="http://schemas.microsoft.com/office/drawing/2014/main" id="{F305E761-6940-4E80-8995-01AB877C980D}"/>
              </a:ext>
            </a:extLst>
          </p:cNvPr>
          <p:cNvSpPr txBox="1"/>
          <p:nvPr/>
        </p:nvSpPr>
        <p:spPr>
          <a:xfrm>
            <a:off x="7579729" y="231911"/>
            <a:ext cx="4124591" cy="1569660"/>
          </a:xfrm>
          <a:prstGeom prst="rect">
            <a:avLst/>
          </a:prstGeom>
          <a:solidFill>
            <a:srgbClr val="FFFF00"/>
          </a:solidFill>
        </p:spPr>
        <p:txBody>
          <a:bodyPr wrap="square" rtlCol="0">
            <a:spAutoFit/>
          </a:bodyPr>
          <a:lstStyle/>
          <a:p>
            <a:r>
              <a:rPr lang="en-GB" sz="2400" b="1" u="sng" dirty="0">
                <a:latin typeface="Comic Sans MS" panose="030F0702030302020204" pitchFamily="66" charset="0"/>
              </a:rPr>
              <a:t>Task…</a:t>
            </a:r>
          </a:p>
          <a:p>
            <a:r>
              <a:rPr lang="en-GB" sz="2400" dirty="0">
                <a:latin typeface="Comic Sans MS" panose="030F0702030302020204" pitchFamily="66" charset="0"/>
              </a:rPr>
              <a:t>See in you can identify the months of the year in this word search:</a:t>
            </a:r>
          </a:p>
        </p:txBody>
      </p:sp>
    </p:spTree>
    <p:extLst>
      <p:ext uri="{BB962C8B-B14F-4D97-AF65-F5344CB8AC3E}">
        <p14:creationId xmlns:p14="http://schemas.microsoft.com/office/powerpoint/2010/main" val="174021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D6D55-93AD-45FB-A681-0D1FA42E56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017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recognise features of a myth and find examples within a story.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264160" y="814908"/>
            <a:ext cx="4171950" cy="5940088"/>
          </a:xfrm>
          <a:prstGeom prst="rect">
            <a:avLst/>
          </a:prstGeom>
          <a:solidFill>
            <a:srgbClr val="FFFF00"/>
          </a:solidFill>
        </p:spPr>
        <p:txBody>
          <a:bodyPr wrap="square" rtlCol="0">
            <a:spAutoFit/>
          </a:bodyPr>
          <a:lstStyle/>
          <a:p>
            <a:r>
              <a:rPr lang="en-GB" sz="2000" b="1" u="sng" dirty="0">
                <a:latin typeface="Comic Sans MS" panose="030F0702030302020204" pitchFamily="66" charset="0"/>
              </a:rPr>
              <a:t>Main task…</a:t>
            </a:r>
          </a:p>
          <a:p>
            <a:endParaRPr lang="en-GB" sz="2000" b="1" u="sng" dirty="0">
              <a:latin typeface="Comic Sans MS" panose="030F0702030302020204" pitchFamily="66" charset="0"/>
            </a:endParaRPr>
          </a:p>
          <a:p>
            <a:r>
              <a:rPr lang="en-GB" sz="2000" dirty="0">
                <a:latin typeface="Comic Sans MS" panose="030F0702030302020204" pitchFamily="66" charset="0"/>
              </a:rPr>
              <a:t>1* - Look at the 3 sentences. Answer the following questions…  </a:t>
            </a:r>
          </a:p>
          <a:p>
            <a:endParaRPr lang="en-GB" sz="2000"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Which is your favourite sentence? </a:t>
            </a:r>
          </a:p>
          <a:p>
            <a:pPr marL="342900" indent="-342900">
              <a:buFont typeface="Arial" panose="020B0604020202020204" pitchFamily="34" charset="0"/>
              <a:buChar char="•"/>
            </a:pPr>
            <a:r>
              <a:rPr lang="en-GB" sz="2000" dirty="0">
                <a:latin typeface="Comic Sans MS" panose="030F0702030302020204" pitchFamily="66" charset="0"/>
              </a:rPr>
              <a:t>Explain why you like it. </a:t>
            </a:r>
          </a:p>
          <a:p>
            <a:pPr marL="342900" indent="-342900">
              <a:buFont typeface="Arial" panose="020B0604020202020204" pitchFamily="34" charset="0"/>
              <a:buChar char="•"/>
            </a:pPr>
            <a:r>
              <a:rPr lang="en-GB" sz="2000" dirty="0">
                <a:latin typeface="Comic Sans MS" panose="030F0702030302020204" pitchFamily="66" charset="0"/>
              </a:rPr>
              <a:t>What does your favourite sentence tell you about the story?</a:t>
            </a:r>
          </a:p>
          <a:p>
            <a:endParaRPr lang="en-GB" sz="2000" dirty="0">
              <a:latin typeface="Comic Sans MS" panose="030F0702030302020204" pitchFamily="66" charset="0"/>
            </a:endParaRPr>
          </a:p>
          <a:p>
            <a:r>
              <a:rPr lang="en-GB" sz="2000" dirty="0">
                <a:latin typeface="Comic Sans MS" panose="030F0702030302020204" pitchFamily="66" charset="0"/>
              </a:rPr>
              <a:t>2/3* - Super Hero Sentences! </a:t>
            </a:r>
          </a:p>
          <a:p>
            <a:endParaRPr lang="en-GB" sz="2000" dirty="0">
              <a:latin typeface="Comic Sans MS" panose="030F0702030302020204" pitchFamily="66" charset="0"/>
            </a:endParaRPr>
          </a:p>
          <a:p>
            <a:r>
              <a:rPr lang="en-GB" sz="2000" dirty="0">
                <a:latin typeface="Comic Sans MS" panose="030F0702030302020204" pitchFamily="66" charset="0"/>
              </a:rPr>
              <a:t>See the next slide for your task!</a:t>
            </a:r>
          </a:p>
          <a:p>
            <a:endParaRPr lang="en-GB" sz="2000" dirty="0">
              <a:latin typeface="Comic Sans MS" panose="030F0702030302020204" pitchFamily="66" charset="0"/>
            </a:endParaRPr>
          </a:p>
          <a:p>
            <a:r>
              <a:rPr lang="en-GB" sz="2000" dirty="0">
                <a:latin typeface="Comic Sans MS" panose="030F0702030302020204" pitchFamily="66" charset="0"/>
              </a:rPr>
              <a:t>Finish each sentence using the question prompts to support your thoughts. </a:t>
            </a:r>
          </a:p>
        </p:txBody>
      </p:sp>
      <p:pic>
        <p:nvPicPr>
          <p:cNvPr id="5" name="Picture 4">
            <a:extLst>
              <a:ext uri="{FF2B5EF4-FFF2-40B4-BE49-F238E27FC236}">
                <a16:creationId xmlns:a16="http://schemas.microsoft.com/office/drawing/2014/main" id="{16D2498C-263C-4ACE-ACD0-0EF775CE2106}"/>
              </a:ext>
            </a:extLst>
          </p:cNvPr>
          <p:cNvPicPr>
            <a:picLocks noChangeAspect="1"/>
          </p:cNvPicPr>
          <p:nvPr/>
        </p:nvPicPr>
        <p:blipFill>
          <a:blip r:embed="rId2"/>
          <a:stretch>
            <a:fillRect/>
          </a:stretch>
        </p:blipFill>
        <p:spPr>
          <a:xfrm>
            <a:off x="6231690" y="3429000"/>
            <a:ext cx="3994803" cy="1916112"/>
          </a:xfrm>
          <a:prstGeom prst="rect">
            <a:avLst/>
          </a:prstGeom>
        </p:spPr>
      </p:pic>
      <p:pic>
        <p:nvPicPr>
          <p:cNvPr id="6" name="Picture 5">
            <a:extLst>
              <a:ext uri="{FF2B5EF4-FFF2-40B4-BE49-F238E27FC236}">
                <a16:creationId xmlns:a16="http://schemas.microsoft.com/office/drawing/2014/main" id="{6F22AA52-2637-47C5-A0C6-EA89CB55645D}"/>
              </a:ext>
            </a:extLst>
          </p:cNvPr>
          <p:cNvPicPr>
            <a:picLocks noChangeAspect="1"/>
          </p:cNvPicPr>
          <p:nvPr/>
        </p:nvPicPr>
        <p:blipFill>
          <a:blip r:embed="rId3"/>
          <a:stretch>
            <a:fillRect/>
          </a:stretch>
        </p:blipFill>
        <p:spPr>
          <a:xfrm>
            <a:off x="5024373" y="5826760"/>
            <a:ext cx="6409439" cy="646330"/>
          </a:xfrm>
          <a:prstGeom prst="rect">
            <a:avLst/>
          </a:prstGeom>
        </p:spPr>
      </p:pic>
      <p:pic>
        <p:nvPicPr>
          <p:cNvPr id="8" name="Picture 7">
            <a:extLst>
              <a:ext uri="{FF2B5EF4-FFF2-40B4-BE49-F238E27FC236}">
                <a16:creationId xmlns:a16="http://schemas.microsoft.com/office/drawing/2014/main" id="{D01981C3-BEB6-402F-AC33-E7228A0B68FA}"/>
              </a:ext>
            </a:extLst>
          </p:cNvPr>
          <p:cNvPicPr>
            <a:picLocks noChangeAspect="1"/>
          </p:cNvPicPr>
          <p:nvPr/>
        </p:nvPicPr>
        <p:blipFill>
          <a:blip r:embed="rId4"/>
          <a:stretch>
            <a:fillRect/>
          </a:stretch>
        </p:blipFill>
        <p:spPr>
          <a:xfrm>
            <a:off x="5192395" y="1512888"/>
            <a:ext cx="6084432" cy="1290637"/>
          </a:xfrm>
          <a:prstGeom prst="rect">
            <a:avLst/>
          </a:prstGeom>
        </p:spPr>
      </p:pic>
      <p:sp>
        <p:nvSpPr>
          <p:cNvPr id="9" name="Rectangle 8">
            <a:extLst>
              <a:ext uri="{FF2B5EF4-FFF2-40B4-BE49-F238E27FC236}">
                <a16:creationId xmlns:a16="http://schemas.microsoft.com/office/drawing/2014/main" id="{34DBAB27-07FD-4CAC-8961-74AA7BC7783E}"/>
              </a:ext>
            </a:extLst>
          </p:cNvPr>
          <p:cNvSpPr/>
          <p:nvPr/>
        </p:nvSpPr>
        <p:spPr>
          <a:xfrm>
            <a:off x="5186114" y="1512888"/>
            <a:ext cx="2017326" cy="285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5B37105-FCFC-46B1-9261-48DF0B2C389A}"/>
              </a:ext>
            </a:extLst>
          </p:cNvPr>
          <p:cNvSpPr txBox="1"/>
          <p:nvPr/>
        </p:nvSpPr>
        <p:spPr>
          <a:xfrm>
            <a:off x="7437120" y="1096843"/>
            <a:ext cx="3220720" cy="369332"/>
          </a:xfrm>
          <a:prstGeom prst="rect">
            <a:avLst/>
          </a:prstGeom>
          <a:noFill/>
        </p:spPr>
        <p:txBody>
          <a:bodyPr wrap="square" rtlCol="0">
            <a:spAutoFit/>
          </a:bodyPr>
          <a:lstStyle/>
          <a:p>
            <a:r>
              <a:rPr lang="en-GB" dirty="0">
                <a:solidFill>
                  <a:srgbClr val="0070C0"/>
                </a:solidFill>
                <a:latin typeface="Comic Sans MS" panose="030F0702030302020204" pitchFamily="66" charset="0"/>
              </a:rPr>
              <a:t>Sentence 1</a:t>
            </a:r>
          </a:p>
        </p:txBody>
      </p:sp>
      <p:sp>
        <p:nvSpPr>
          <p:cNvPr id="11" name="TextBox 10">
            <a:extLst>
              <a:ext uri="{FF2B5EF4-FFF2-40B4-BE49-F238E27FC236}">
                <a16:creationId xmlns:a16="http://schemas.microsoft.com/office/drawing/2014/main" id="{FA5F1565-D250-4A89-B9FB-8CBAEEE075BC}"/>
              </a:ext>
            </a:extLst>
          </p:cNvPr>
          <p:cNvSpPr txBox="1"/>
          <p:nvPr/>
        </p:nvSpPr>
        <p:spPr>
          <a:xfrm>
            <a:off x="7437120" y="3136168"/>
            <a:ext cx="3220720" cy="369332"/>
          </a:xfrm>
          <a:prstGeom prst="rect">
            <a:avLst/>
          </a:prstGeom>
          <a:noFill/>
        </p:spPr>
        <p:txBody>
          <a:bodyPr wrap="square" rtlCol="0">
            <a:spAutoFit/>
          </a:bodyPr>
          <a:lstStyle/>
          <a:p>
            <a:r>
              <a:rPr lang="en-GB" dirty="0">
                <a:solidFill>
                  <a:srgbClr val="0070C0"/>
                </a:solidFill>
                <a:latin typeface="Comic Sans MS" panose="030F0702030302020204" pitchFamily="66" charset="0"/>
              </a:rPr>
              <a:t>Sentence 2</a:t>
            </a:r>
          </a:p>
        </p:txBody>
      </p:sp>
      <p:sp>
        <p:nvSpPr>
          <p:cNvPr id="12" name="TextBox 11">
            <a:extLst>
              <a:ext uri="{FF2B5EF4-FFF2-40B4-BE49-F238E27FC236}">
                <a16:creationId xmlns:a16="http://schemas.microsoft.com/office/drawing/2014/main" id="{279C6050-5857-4A7B-9F5C-2998BC26C199}"/>
              </a:ext>
            </a:extLst>
          </p:cNvPr>
          <p:cNvSpPr txBox="1"/>
          <p:nvPr/>
        </p:nvSpPr>
        <p:spPr>
          <a:xfrm>
            <a:off x="7437120" y="5576491"/>
            <a:ext cx="3220720" cy="369332"/>
          </a:xfrm>
          <a:prstGeom prst="rect">
            <a:avLst/>
          </a:prstGeom>
          <a:noFill/>
        </p:spPr>
        <p:txBody>
          <a:bodyPr wrap="square" rtlCol="0">
            <a:spAutoFit/>
          </a:bodyPr>
          <a:lstStyle/>
          <a:p>
            <a:r>
              <a:rPr lang="en-GB" dirty="0">
                <a:solidFill>
                  <a:srgbClr val="0070C0"/>
                </a:solidFill>
                <a:latin typeface="Comic Sans MS" panose="030F0702030302020204" pitchFamily="66" charset="0"/>
              </a:rPr>
              <a:t>Sentence 3</a:t>
            </a:r>
          </a:p>
        </p:txBody>
      </p:sp>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2A20AD-8AE1-40B5-B0F3-722D524E7C5E}"/>
              </a:ext>
            </a:extLst>
          </p:cNvPr>
          <p:cNvSpPr txBox="1"/>
          <p:nvPr/>
        </p:nvSpPr>
        <p:spPr>
          <a:xfrm>
            <a:off x="213360" y="162560"/>
            <a:ext cx="11470640" cy="1477328"/>
          </a:xfrm>
          <a:prstGeom prst="rect">
            <a:avLst/>
          </a:prstGeom>
          <a:noFill/>
        </p:spPr>
        <p:txBody>
          <a:bodyPr wrap="square" rtlCol="0">
            <a:spAutoFit/>
          </a:bodyPr>
          <a:lstStyle/>
          <a:p>
            <a:r>
              <a:rPr lang="en-GB" b="1" u="sng" dirty="0">
                <a:latin typeface="Comic Sans MS" panose="030F0702030302020204" pitchFamily="66" charset="0"/>
              </a:rPr>
              <a:t>Superhero Sentences… EXAMPLE ON THE NEXT SLIDE! </a:t>
            </a:r>
          </a:p>
          <a:p>
            <a:endParaRPr lang="en-GB" dirty="0">
              <a:latin typeface="Comic Sans MS" panose="030F0702030302020204" pitchFamily="66" charset="0"/>
            </a:endParaRPr>
          </a:p>
          <a:p>
            <a:r>
              <a:rPr lang="en-GB" dirty="0">
                <a:latin typeface="Comic Sans MS" panose="030F0702030302020204" pitchFamily="66" charset="0"/>
              </a:rPr>
              <a:t>2/3* -  For each sentence on the previous slide complete the task below. These sentences should be completed 3 times for each of the sentences provided. </a:t>
            </a:r>
          </a:p>
          <a:p>
            <a:r>
              <a:rPr lang="en-GB" dirty="0">
                <a:latin typeface="Comic Sans MS" panose="030F0702030302020204" pitchFamily="66" charset="0"/>
              </a:rPr>
              <a:t>Each statement has some questions to help prompt your ideas! </a:t>
            </a:r>
          </a:p>
        </p:txBody>
      </p:sp>
      <p:pic>
        <p:nvPicPr>
          <p:cNvPr id="4" name="Picture 3">
            <a:extLst>
              <a:ext uri="{FF2B5EF4-FFF2-40B4-BE49-F238E27FC236}">
                <a16:creationId xmlns:a16="http://schemas.microsoft.com/office/drawing/2014/main" id="{F3E42EA8-F12C-4052-9914-1A68ED6F5C1A}"/>
              </a:ext>
            </a:extLst>
          </p:cNvPr>
          <p:cNvPicPr>
            <a:picLocks noChangeAspect="1"/>
          </p:cNvPicPr>
          <p:nvPr/>
        </p:nvPicPr>
        <p:blipFill>
          <a:blip r:embed="rId2"/>
          <a:stretch>
            <a:fillRect/>
          </a:stretch>
        </p:blipFill>
        <p:spPr>
          <a:xfrm>
            <a:off x="711200" y="1775143"/>
            <a:ext cx="1781815" cy="1477328"/>
          </a:xfrm>
          <a:prstGeom prst="rect">
            <a:avLst/>
          </a:prstGeom>
        </p:spPr>
      </p:pic>
      <p:pic>
        <p:nvPicPr>
          <p:cNvPr id="1026" name="Picture 2" descr="pow-1601674_1280 - Pace">
            <a:extLst>
              <a:ext uri="{FF2B5EF4-FFF2-40B4-BE49-F238E27FC236}">
                <a16:creationId xmlns:a16="http://schemas.microsoft.com/office/drawing/2014/main" id="{B1F40191-40C5-4E4A-BA29-6C67094FF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52471"/>
            <a:ext cx="2628053" cy="197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FCAE16-DCE0-407F-895B-B1ED1C0088AA}"/>
              </a:ext>
            </a:extLst>
          </p:cNvPr>
          <p:cNvPicPr>
            <a:picLocks noChangeAspect="1"/>
          </p:cNvPicPr>
          <p:nvPr/>
        </p:nvPicPr>
        <p:blipFill>
          <a:blip r:embed="rId4"/>
          <a:stretch>
            <a:fillRect/>
          </a:stretch>
        </p:blipFill>
        <p:spPr>
          <a:xfrm>
            <a:off x="304800" y="5323840"/>
            <a:ext cx="2425044" cy="1508916"/>
          </a:xfrm>
          <a:prstGeom prst="rect">
            <a:avLst/>
          </a:prstGeom>
        </p:spPr>
      </p:pic>
      <p:sp>
        <p:nvSpPr>
          <p:cNvPr id="6" name="TextBox 5">
            <a:extLst>
              <a:ext uri="{FF2B5EF4-FFF2-40B4-BE49-F238E27FC236}">
                <a16:creationId xmlns:a16="http://schemas.microsoft.com/office/drawing/2014/main" id="{7BBE3076-2B9D-4E6E-91E6-83C41A2534F3}"/>
              </a:ext>
            </a:extLst>
          </p:cNvPr>
          <p:cNvSpPr txBox="1"/>
          <p:nvPr/>
        </p:nvSpPr>
        <p:spPr>
          <a:xfrm>
            <a:off x="2932851" y="2123014"/>
            <a:ext cx="8680027" cy="646331"/>
          </a:xfrm>
          <a:prstGeom prst="rect">
            <a:avLst/>
          </a:prstGeom>
          <a:noFill/>
        </p:spPr>
        <p:txBody>
          <a:bodyPr wrap="square" rtlCol="0">
            <a:spAutoFit/>
          </a:bodyPr>
          <a:lstStyle/>
          <a:p>
            <a:r>
              <a:rPr lang="en-GB" dirty="0">
                <a:solidFill>
                  <a:srgbClr val="FF0000"/>
                </a:solidFill>
                <a:latin typeface="Comic Sans MS" panose="030F0702030302020204" pitchFamily="66" charset="0"/>
              </a:rPr>
              <a:t>This sentence is very revealing because… </a:t>
            </a:r>
          </a:p>
          <a:p>
            <a:r>
              <a:rPr lang="en-GB" dirty="0">
                <a:latin typeface="Comic Sans MS" panose="030F0702030302020204" pitchFamily="66" charset="0"/>
              </a:rPr>
              <a:t>(What does it show you? Tell you? What is it not telling you?) </a:t>
            </a:r>
          </a:p>
        </p:txBody>
      </p:sp>
      <p:sp>
        <p:nvSpPr>
          <p:cNvPr id="8" name="TextBox 7">
            <a:extLst>
              <a:ext uri="{FF2B5EF4-FFF2-40B4-BE49-F238E27FC236}">
                <a16:creationId xmlns:a16="http://schemas.microsoft.com/office/drawing/2014/main" id="{BB484C72-5927-4CB4-AEF1-BD0CD401822A}"/>
              </a:ext>
            </a:extLst>
          </p:cNvPr>
          <p:cNvSpPr txBox="1"/>
          <p:nvPr/>
        </p:nvSpPr>
        <p:spPr>
          <a:xfrm>
            <a:off x="2932853" y="3826024"/>
            <a:ext cx="8680027" cy="923330"/>
          </a:xfrm>
          <a:prstGeom prst="rect">
            <a:avLst/>
          </a:prstGeom>
          <a:noFill/>
        </p:spPr>
        <p:txBody>
          <a:bodyPr wrap="square" rtlCol="0">
            <a:spAutoFit/>
          </a:bodyPr>
          <a:lstStyle/>
          <a:p>
            <a:r>
              <a:rPr lang="en-GB" dirty="0">
                <a:solidFill>
                  <a:srgbClr val="FF0000"/>
                </a:solidFill>
                <a:latin typeface="Comic Sans MS" panose="030F0702030302020204" pitchFamily="66" charset="0"/>
              </a:rPr>
              <a:t>This sentence has an impact upon me because… </a:t>
            </a:r>
          </a:p>
          <a:p>
            <a:r>
              <a:rPr lang="en-GB" dirty="0">
                <a:latin typeface="Comic Sans MS" panose="030F0702030302020204" pitchFamily="66" charset="0"/>
              </a:rPr>
              <a:t>(How does it make you feel? Why? Does it remind you of something you have experienced yourself?) </a:t>
            </a:r>
          </a:p>
        </p:txBody>
      </p:sp>
      <p:sp>
        <p:nvSpPr>
          <p:cNvPr id="9" name="TextBox 8">
            <a:extLst>
              <a:ext uri="{FF2B5EF4-FFF2-40B4-BE49-F238E27FC236}">
                <a16:creationId xmlns:a16="http://schemas.microsoft.com/office/drawing/2014/main" id="{09CF1D35-D4D4-46AD-99E7-B8CD64B455C8}"/>
              </a:ext>
            </a:extLst>
          </p:cNvPr>
          <p:cNvSpPr txBox="1"/>
          <p:nvPr/>
        </p:nvSpPr>
        <p:spPr>
          <a:xfrm>
            <a:off x="2932852" y="5695801"/>
            <a:ext cx="8680027" cy="646331"/>
          </a:xfrm>
          <a:prstGeom prst="rect">
            <a:avLst/>
          </a:prstGeom>
          <a:noFill/>
        </p:spPr>
        <p:txBody>
          <a:bodyPr wrap="square" rtlCol="0">
            <a:spAutoFit/>
          </a:bodyPr>
          <a:lstStyle/>
          <a:p>
            <a:r>
              <a:rPr lang="en-GB" dirty="0">
                <a:solidFill>
                  <a:srgbClr val="FF0000"/>
                </a:solidFill>
                <a:latin typeface="Comic Sans MS" panose="030F0702030302020204" pitchFamily="66" charset="0"/>
              </a:rPr>
              <a:t>Evidence that supports my view can also be found… </a:t>
            </a:r>
          </a:p>
          <a:p>
            <a:r>
              <a:rPr lang="en-GB" dirty="0">
                <a:latin typeface="Comic Sans MS" panose="030F0702030302020204" pitchFamily="66" charset="0"/>
              </a:rPr>
              <a:t>(Can you think of another part of the story that supports your thoughts?) </a:t>
            </a:r>
          </a:p>
        </p:txBody>
      </p:sp>
    </p:spTree>
    <p:extLst>
      <p:ext uri="{BB962C8B-B14F-4D97-AF65-F5344CB8AC3E}">
        <p14:creationId xmlns:p14="http://schemas.microsoft.com/office/powerpoint/2010/main" val="190311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D4712-2838-4530-8DB4-6C0726E89130}"/>
              </a:ext>
            </a:extLst>
          </p:cNvPr>
          <p:cNvPicPr>
            <a:picLocks noChangeAspect="1"/>
          </p:cNvPicPr>
          <p:nvPr/>
        </p:nvPicPr>
        <p:blipFill>
          <a:blip r:embed="rId2"/>
          <a:stretch>
            <a:fillRect/>
          </a:stretch>
        </p:blipFill>
        <p:spPr>
          <a:xfrm>
            <a:off x="297179" y="222250"/>
            <a:ext cx="6437053" cy="580390"/>
          </a:xfrm>
          <a:prstGeom prst="rect">
            <a:avLst/>
          </a:prstGeom>
        </p:spPr>
      </p:pic>
      <p:pic>
        <p:nvPicPr>
          <p:cNvPr id="4" name="Picture 3">
            <a:extLst>
              <a:ext uri="{FF2B5EF4-FFF2-40B4-BE49-F238E27FC236}">
                <a16:creationId xmlns:a16="http://schemas.microsoft.com/office/drawing/2014/main" id="{91C5D727-7767-4996-8F87-BF745314DE01}"/>
              </a:ext>
            </a:extLst>
          </p:cNvPr>
          <p:cNvPicPr>
            <a:picLocks noChangeAspect="1"/>
          </p:cNvPicPr>
          <p:nvPr/>
        </p:nvPicPr>
        <p:blipFill>
          <a:blip r:embed="rId3"/>
          <a:stretch>
            <a:fillRect/>
          </a:stretch>
        </p:blipFill>
        <p:spPr>
          <a:xfrm>
            <a:off x="703579" y="1145223"/>
            <a:ext cx="1781815" cy="1477328"/>
          </a:xfrm>
          <a:prstGeom prst="rect">
            <a:avLst/>
          </a:prstGeom>
        </p:spPr>
      </p:pic>
      <p:pic>
        <p:nvPicPr>
          <p:cNvPr id="5" name="Picture 2" descr="pow-1601674_1280 - Pace">
            <a:extLst>
              <a:ext uri="{FF2B5EF4-FFF2-40B4-BE49-F238E27FC236}">
                <a16:creationId xmlns:a16="http://schemas.microsoft.com/office/drawing/2014/main" id="{63802494-FCEE-48D6-8B33-344F77CE2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 y="2622551"/>
            <a:ext cx="2628053" cy="1971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EB521F-7E3D-4CE4-BDBA-EB1B1B0DFD5F}"/>
              </a:ext>
            </a:extLst>
          </p:cNvPr>
          <p:cNvSpPr txBox="1"/>
          <p:nvPr/>
        </p:nvSpPr>
        <p:spPr>
          <a:xfrm>
            <a:off x="2925231" y="1162518"/>
            <a:ext cx="8680027" cy="1200329"/>
          </a:xfrm>
          <a:prstGeom prst="rect">
            <a:avLst/>
          </a:prstGeom>
          <a:noFill/>
        </p:spPr>
        <p:txBody>
          <a:bodyPr wrap="square" rtlCol="0">
            <a:spAutoFit/>
          </a:bodyPr>
          <a:lstStyle/>
          <a:p>
            <a:r>
              <a:rPr lang="en-GB" dirty="0">
                <a:solidFill>
                  <a:srgbClr val="FF0000"/>
                </a:solidFill>
                <a:latin typeface="Comic Sans MS" panose="030F0702030302020204" pitchFamily="66" charset="0"/>
              </a:rPr>
              <a:t>This sentence is very revealing because it is showing us the Gods do not always agree with each other. As they discussed the offer, it tells the reader that they were considering saying yes. It is not telling us how long they discussed the matter for. </a:t>
            </a:r>
          </a:p>
        </p:txBody>
      </p:sp>
      <p:sp>
        <p:nvSpPr>
          <p:cNvPr id="7" name="TextBox 6">
            <a:extLst>
              <a:ext uri="{FF2B5EF4-FFF2-40B4-BE49-F238E27FC236}">
                <a16:creationId xmlns:a16="http://schemas.microsoft.com/office/drawing/2014/main" id="{9F5F6E2E-A58E-4C9A-882D-824234161F27}"/>
              </a:ext>
            </a:extLst>
          </p:cNvPr>
          <p:cNvSpPr txBox="1"/>
          <p:nvPr/>
        </p:nvSpPr>
        <p:spPr>
          <a:xfrm>
            <a:off x="2925231" y="3146406"/>
            <a:ext cx="8680027" cy="923330"/>
          </a:xfrm>
          <a:prstGeom prst="rect">
            <a:avLst/>
          </a:prstGeom>
          <a:noFill/>
        </p:spPr>
        <p:txBody>
          <a:bodyPr wrap="square" rtlCol="0">
            <a:spAutoFit/>
          </a:bodyPr>
          <a:lstStyle/>
          <a:p>
            <a:r>
              <a:rPr lang="en-GB" dirty="0">
                <a:solidFill>
                  <a:srgbClr val="FF0000"/>
                </a:solidFill>
                <a:latin typeface="Comic Sans MS" panose="030F0702030302020204" pitchFamily="66" charset="0"/>
              </a:rPr>
              <a:t>This sentence has an impact upon me because it makes you question who is the God that disagrees. It also makes you question is you as the reader would accept the offer as well.  </a:t>
            </a:r>
          </a:p>
        </p:txBody>
      </p:sp>
      <p:sp>
        <p:nvSpPr>
          <p:cNvPr id="8" name="TextBox 7">
            <a:extLst>
              <a:ext uri="{FF2B5EF4-FFF2-40B4-BE49-F238E27FC236}">
                <a16:creationId xmlns:a16="http://schemas.microsoft.com/office/drawing/2014/main" id="{99FA3949-1AE9-41F5-9BB8-45E39E15F883}"/>
              </a:ext>
            </a:extLst>
          </p:cNvPr>
          <p:cNvSpPr txBox="1"/>
          <p:nvPr/>
        </p:nvSpPr>
        <p:spPr>
          <a:xfrm>
            <a:off x="2925231" y="5065881"/>
            <a:ext cx="8680027" cy="1200329"/>
          </a:xfrm>
          <a:prstGeom prst="rect">
            <a:avLst/>
          </a:prstGeom>
          <a:noFill/>
        </p:spPr>
        <p:txBody>
          <a:bodyPr wrap="square" rtlCol="0">
            <a:spAutoFit/>
          </a:bodyPr>
          <a:lstStyle/>
          <a:p>
            <a:r>
              <a:rPr lang="en-GB" dirty="0">
                <a:solidFill>
                  <a:srgbClr val="FF0000"/>
                </a:solidFill>
                <a:latin typeface="Comic Sans MS" panose="030F0702030302020204" pitchFamily="66" charset="0"/>
              </a:rPr>
              <a:t>Evidence that supports my view can also be found throughout the story because Loki is the one to convince the Gods to take the offer. We know that Loki is the God of mischief so it makes the reader question what his motive is. </a:t>
            </a:r>
          </a:p>
          <a:p>
            <a:endParaRPr lang="en-GB" dirty="0">
              <a:latin typeface="Comic Sans MS" panose="030F0702030302020204" pitchFamily="66" charset="0"/>
            </a:endParaRPr>
          </a:p>
        </p:txBody>
      </p:sp>
      <p:pic>
        <p:nvPicPr>
          <p:cNvPr id="9" name="Picture 8">
            <a:extLst>
              <a:ext uri="{FF2B5EF4-FFF2-40B4-BE49-F238E27FC236}">
                <a16:creationId xmlns:a16="http://schemas.microsoft.com/office/drawing/2014/main" id="{FAB3B7D3-245B-46DC-A1BF-8C214806C7DA}"/>
              </a:ext>
            </a:extLst>
          </p:cNvPr>
          <p:cNvPicPr>
            <a:picLocks noChangeAspect="1"/>
          </p:cNvPicPr>
          <p:nvPr/>
        </p:nvPicPr>
        <p:blipFill>
          <a:blip r:embed="rId5"/>
          <a:stretch>
            <a:fillRect/>
          </a:stretch>
        </p:blipFill>
        <p:spPr>
          <a:xfrm>
            <a:off x="398683" y="4805680"/>
            <a:ext cx="2425044" cy="1508916"/>
          </a:xfrm>
          <a:prstGeom prst="rect">
            <a:avLst/>
          </a:prstGeom>
        </p:spPr>
      </p:pic>
      <p:sp>
        <p:nvSpPr>
          <p:cNvPr id="10" name="TextBox 9">
            <a:extLst>
              <a:ext uri="{FF2B5EF4-FFF2-40B4-BE49-F238E27FC236}">
                <a16:creationId xmlns:a16="http://schemas.microsoft.com/office/drawing/2014/main" id="{EA8E1B52-35E1-4FE5-9724-E533470DA24D}"/>
              </a:ext>
            </a:extLst>
          </p:cNvPr>
          <p:cNvSpPr txBox="1"/>
          <p:nvPr/>
        </p:nvSpPr>
        <p:spPr>
          <a:xfrm>
            <a:off x="7802880" y="166373"/>
            <a:ext cx="3688080" cy="923330"/>
          </a:xfrm>
          <a:prstGeom prst="rect">
            <a:avLst/>
          </a:prstGeom>
          <a:solidFill>
            <a:srgbClr val="FFFF00"/>
          </a:solidFill>
        </p:spPr>
        <p:txBody>
          <a:bodyPr wrap="square" rtlCol="0">
            <a:spAutoFit/>
          </a:bodyPr>
          <a:lstStyle/>
          <a:p>
            <a:pPr algn="ctr"/>
            <a:r>
              <a:rPr lang="en-GB" dirty="0">
                <a:latin typeface="Comic Sans MS" panose="030F0702030302020204" pitchFamily="66" charset="0"/>
              </a:rPr>
              <a:t>EXAMPLE 2/3*</a:t>
            </a:r>
          </a:p>
          <a:p>
            <a:pPr algn="ctr"/>
            <a:r>
              <a:rPr lang="en-GB" dirty="0">
                <a:latin typeface="Comic Sans MS" panose="030F0702030302020204" pitchFamily="66" charset="0"/>
              </a:rPr>
              <a:t>You need to complete each statement for all 3 sentences.</a:t>
            </a:r>
          </a:p>
        </p:txBody>
      </p:sp>
    </p:spTree>
    <p:extLst>
      <p:ext uri="{BB962C8B-B14F-4D97-AF65-F5344CB8AC3E}">
        <p14:creationId xmlns:p14="http://schemas.microsoft.com/office/powerpoint/2010/main" val="202047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2031325"/>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identify right angles in shapes and solve </a:t>
            </a:r>
          </a:p>
          <a:p>
            <a:r>
              <a:rPr lang="en-GB" b="1" u="sng" dirty="0">
                <a:latin typeface="Comic Sans MS" panose="030F0702030302020204" pitchFamily="66" charset="0"/>
              </a:rPr>
              <a:t>Problems involving the use of right angles.  </a:t>
            </a:r>
          </a:p>
          <a:p>
            <a:endParaRPr lang="en-GB" b="1" u="sng" dirty="0">
              <a:latin typeface="Comic Sans MS" panose="030F0702030302020204" pitchFamily="66" charset="0"/>
            </a:endParaRPr>
          </a:p>
          <a:p>
            <a:r>
              <a:rPr lang="en-GB" b="1" u="sng" dirty="0">
                <a:latin typeface="Comic Sans MS" panose="030F0702030302020204" pitchFamily="66" charset="0"/>
                <a:hlinkClick r:id="rId2"/>
              </a:rPr>
              <a:t>https://www.bbc.co.uk/bitesize/topics/zb6tyrd/articles/zg68k7h</a:t>
            </a:r>
            <a:r>
              <a:rPr lang="en-GB" b="1" u="sng" dirty="0">
                <a:latin typeface="Comic Sans MS" panose="030F0702030302020204" pitchFamily="66" charset="0"/>
              </a:rPr>
              <a:t> </a:t>
            </a:r>
          </a:p>
          <a:p>
            <a:r>
              <a:rPr lang="en-GB" b="1" u="sng" dirty="0">
                <a:latin typeface="Comic Sans MS" panose="030F0702030302020204" pitchFamily="66" charset="0"/>
              </a:rPr>
              <a:t> </a:t>
            </a:r>
          </a:p>
          <a:p>
            <a:endParaRPr lang="en-GB" b="1" u="sng" dirty="0">
              <a:latin typeface="Comic Sans MS" panose="030F0702030302020204" pitchFamily="66" charset="0"/>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61047" y="2966250"/>
            <a:ext cx="6123709" cy="3416320"/>
          </a:xfrm>
          <a:prstGeom prst="rect">
            <a:avLst/>
          </a:prstGeom>
          <a:noFill/>
        </p:spPr>
        <p:txBody>
          <a:bodyPr wrap="square" rtlCol="0">
            <a:spAutoFit/>
          </a:bodyPr>
          <a:lstStyle/>
          <a:p>
            <a:r>
              <a:rPr lang="en-GB" dirty="0">
                <a:latin typeface="Comic Sans MS" panose="030F0702030302020204" pitchFamily="66" charset="0"/>
              </a:rPr>
              <a:t>Click on the link above for BBC </a:t>
            </a:r>
            <a:r>
              <a:rPr lang="en-GB" dirty="0" err="1">
                <a:latin typeface="Comic Sans MS" panose="030F0702030302020204" pitchFamily="66" charset="0"/>
              </a:rPr>
              <a:t>Bitesize</a:t>
            </a:r>
            <a:r>
              <a:rPr lang="en-GB" dirty="0">
                <a:latin typeface="Comic Sans MS" panose="030F0702030302020204" pitchFamily="66" charset="0"/>
              </a:rPr>
              <a:t>. Revise your knowledge of all of the different types of angles that exist within shapes.</a:t>
            </a:r>
          </a:p>
          <a:p>
            <a:r>
              <a:rPr lang="en-GB" dirty="0">
                <a:latin typeface="Comic Sans MS" panose="030F0702030302020204" pitchFamily="66" charset="0"/>
              </a:rPr>
              <a:t>1* - See next slide for sorting right angles in shapes.</a:t>
            </a:r>
          </a:p>
          <a:p>
            <a:r>
              <a:rPr lang="en-GB" dirty="0">
                <a:latin typeface="Comic Sans MS" panose="030F0702030302020204" pitchFamily="66" charset="0"/>
              </a:rPr>
              <a:t>Cut out the shapes on the next slide or draw each shape and place it in the correct column.</a:t>
            </a:r>
          </a:p>
          <a:p>
            <a:r>
              <a:rPr lang="en-GB" dirty="0">
                <a:latin typeface="Comic Sans MS" panose="030F0702030302020204" pitchFamily="66" charset="0"/>
              </a:rPr>
              <a:t>2*/3* - Look at the questions and read them carefully.</a:t>
            </a:r>
          </a:p>
          <a:p>
            <a:r>
              <a:rPr lang="en-GB" dirty="0">
                <a:latin typeface="Comic Sans MS" panose="030F0702030302020204" pitchFamily="66" charset="0"/>
              </a:rPr>
              <a:t>You will be identifying what right angles are and how we can identify them in various shapes. Read the questions carefully and solve the problems.</a:t>
            </a:r>
          </a:p>
          <a:p>
            <a:r>
              <a:rPr lang="en-GB" dirty="0">
                <a:latin typeface="Comic Sans MS" panose="030F0702030302020204" pitchFamily="66" charset="0"/>
              </a:rPr>
              <a:t>Extension: Complete the True or False statement about which shapes contain right angles.</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646331"/>
          </a:xfrm>
          <a:prstGeom prst="rect">
            <a:avLst/>
          </a:prstGeom>
          <a:noFill/>
        </p:spPr>
        <p:txBody>
          <a:bodyPr wrap="square" rtlCol="0">
            <a:spAutoFit/>
          </a:bodyPr>
          <a:lstStyle/>
          <a:p>
            <a:r>
              <a:rPr lang="en-GB" b="1" dirty="0">
                <a:latin typeface="Comic Sans MS" panose="030F0702030302020204" pitchFamily="66" charset="0"/>
              </a:rPr>
              <a:t>How many degrees are there in a right angle? </a:t>
            </a:r>
            <a:endParaRPr lang="en-GB" dirty="0">
              <a:latin typeface="Comic Sans MS" panose="030F0702030302020204" pitchFamily="66" charset="0"/>
            </a:endParaRPr>
          </a:p>
        </p:txBody>
      </p:sp>
      <p:sp>
        <p:nvSpPr>
          <p:cNvPr id="3" name="Rectangle 2"/>
          <p:cNvSpPr/>
          <p:nvPr/>
        </p:nvSpPr>
        <p:spPr>
          <a:xfrm>
            <a:off x="248804" y="934925"/>
            <a:ext cx="6096000" cy="369332"/>
          </a:xfrm>
          <a:prstGeom prst="rect">
            <a:avLst/>
          </a:prstGeom>
        </p:spPr>
        <p:txBody>
          <a:bodyPr>
            <a:spAutoFit/>
          </a:bodyPr>
          <a:lstStyle/>
          <a:p>
            <a:endParaRPr lang="en-GB" dirty="0"/>
          </a:p>
        </p:txBody>
      </p:sp>
      <p:sp>
        <p:nvSpPr>
          <p:cNvPr id="11" name="TextBox 10"/>
          <p:cNvSpPr txBox="1"/>
          <p:nvPr/>
        </p:nvSpPr>
        <p:spPr>
          <a:xfrm>
            <a:off x="331066" y="1628895"/>
            <a:ext cx="4507346" cy="830997"/>
          </a:xfrm>
          <a:prstGeom prst="rect">
            <a:avLst/>
          </a:prstGeom>
          <a:noFill/>
        </p:spPr>
        <p:txBody>
          <a:bodyPr wrap="square" rtlCol="0">
            <a:spAutoFit/>
          </a:bodyPr>
          <a:lstStyle/>
          <a:p>
            <a:r>
              <a:rPr lang="en-GB" sz="1600" dirty="0">
                <a:solidFill>
                  <a:srgbClr val="FF0000"/>
                </a:solidFill>
                <a:latin typeface="XCCW Joined 1a" panose="03050602040000000000" pitchFamily="66" charset="0"/>
              </a:rPr>
              <a:t>This is a right angle, it has 90 degrees and also </a:t>
            </a:r>
          </a:p>
          <a:p>
            <a:r>
              <a:rPr lang="en-GB" sz="1600" dirty="0">
                <a:solidFill>
                  <a:srgbClr val="FF0000"/>
                </a:solidFill>
                <a:latin typeface="XCCW Joined 1a" panose="03050602040000000000" pitchFamily="66" charset="0"/>
              </a:rPr>
              <a:t>shows a quarter turn clockwise.</a:t>
            </a:r>
          </a:p>
        </p:txBody>
      </p:sp>
      <p:pic>
        <p:nvPicPr>
          <p:cNvPr id="4" name="Picture 3"/>
          <p:cNvPicPr>
            <a:picLocks noChangeAspect="1"/>
          </p:cNvPicPr>
          <p:nvPr/>
        </p:nvPicPr>
        <p:blipFill>
          <a:blip r:embed="rId3"/>
          <a:stretch>
            <a:fillRect/>
          </a:stretch>
        </p:blipFill>
        <p:spPr>
          <a:xfrm>
            <a:off x="6179127" y="1491045"/>
            <a:ext cx="5878799" cy="4106191"/>
          </a:xfrm>
          <a:prstGeom prst="rect">
            <a:avLst/>
          </a:prstGeom>
        </p:spPr>
      </p:pic>
    </p:spTree>
    <p:extLst>
      <p:ext uri="{BB962C8B-B14F-4D97-AF65-F5344CB8AC3E}">
        <p14:creationId xmlns:p14="http://schemas.microsoft.com/office/powerpoint/2010/main" val="122488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pic>
        <p:nvPicPr>
          <p:cNvPr id="4" name="Picture 3"/>
          <p:cNvPicPr>
            <a:picLocks noChangeAspect="1"/>
          </p:cNvPicPr>
          <p:nvPr/>
        </p:nvPicPr>
        <p:blipFill>
          <a:blip r:embed="rId2"/>
          <a:stretch>
            <a:fillRect/>
          </a:stretch>
        </p:blipFill>
        <p:spPr>
          <a:xfrm>
            <a:off x="66675" y="455055"/>
            <a:ext cx="11829761" cy="6324435"/>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381" y="323272"/>
            <a:ext cx="11600873" cy="6289963"/>
          </a:xfrm>
          <a:prstGeom prst="rect">
            <a:avLst/>
          </a:prstGeom>
        </p:spPr>
      </p:pic>
    </p:spTree>
    <p:extLst>
      <p:ext uri="{BB962C8B-B14F-4D97-AF65-F5344CB8AC3E}">
        <p14:creationId xmlns:p14="http://schemas.microsoft.com/office/powerpoint/2010/main" val="54200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4" name="Picture 3"/>
          <p:cNvPicPr>
            <a:picLocks noChangeAspect="1"/>
          </p:cNvPicPr>
          <p:nvPr/>
        </p:nvPicPr>
        <p:blipFill>
          <a:blip r:embed="rId2"/>
          <a:stretch>
            <a:fillRect/>
          </a:stretch>
        </p:blipFill>
        <p:spPr>
          <a:xfrm>
            <a:off x="166255" y="455056"/>
            <a:ext cx="11877963" cy="6158181"/>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2105063" cy="369332"/>
          </a:xfrm>
          <a:prstGeom prst="rect">
            <a:avLst/>
          </a:prstGeom>
        </p:spPr>
        <p:txBody>
          <a:bodyPr wrap="none">
            <a:spAutoFit/>
          </a:bodyPr>
          <a:lstStyle/>
          <a:p>
            <a:r>
              <a:rPr lang="en-GB" b="1" dirty="0">
                <a:solidFill>
                  <a:srgbClr val="0070C0"/>
                </a:solidFill>
                <a:latin typeface="Comic Sans MS" panose="030F0702030302020204" pitchFamily="66" charset="0"/>
              </a:rPr>
              <a:t>2/3 STAR TASK!</a:t>
            </a:r>
          </a:p>
        </p:txBody>
      </p:sp>
      <p:pic>
        <p:nvPicPr>
          <p:cNvPr id="3" name="Picture 2"/>
          <p:cNvPicPr>
            <a:picLocks noChangeAspect="1"/>
          </p:cNvPicPr>
          <p:nvPr/>
        </p:nvPicPr>
        <p:blipFill>
          <a:blip r:embed="rId2"/>
          <a:stretch>
            <a:fillRect/>
          </a:stretch>
        </p:blipFill>
        <p:spPr>
          <a:xfrm>
            <a:off x="304801" y="443345"/>
            <a:ext cx="11573164" cy="6280728"/>
          </a:xfrm>
          <a:prstGeom prst="rect">
            <a:avLst/>
          </a:prstGeom>
        </p:spPr>
      </p:pic>
    </p:spTree>
    <p:extLst>
      <p:ext uri="{BB962C8B-B14F-4D97-AF65-F5344CB8AC3E}">
        <p14:creationId xmlns:p14="http://schemas.microsoft.com/office/powerpoint/2010/main" val="894855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858</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51</cp:revision>
  <dcterms:created xsi:type="dcterms:W3CDTF">2020-11-07T10:51:03Z</dcterms:created>
  <dcterms:modified xsi:type="dcterms:W3CDTF">2021-01-08T09:22:18Z</dcterms:modified>
</cp:coreProperties>
</file>