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304" r:id="rId5"/>
    <p:sldId id="291" r:id="rId6"/>
    <p:sldId id="292" r:id="rId7"/>
    <p:sldId id="295" r:id="rId8"/>
    <p:sldId id="294" r:id="rId9"/>
    <p:sldId id="259" r:id="rId10"/>
    <p:sldId id="299" r:id="rId11"/>
    <p:sldId id="301" r:id="rId12"/>
    <p:sldId id="303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  <a:srgbClr val="CCFFCC"/>
    <a:srgbClr val="FFCCFF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4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bc.co.uk/bitesize/topics/zvmxsb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britannica.com/kids/browse/dictionar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Hello Year 4!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During the next few weeks, we 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will be available during the hours of 9am-4pm so please feel free to contact us on our new e-mail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njs.year4@taw.org.uk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Some 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everyone!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Miss Jones, Mrs Jukes, Mrs Kuczynska and Mrs Sisson. </a:t>
            </a: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305938-37EB-4BE0-B083-2B8A5CC47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4" t="34222" r="22981" b="16366"/>
          <a:stretch/>
        </p:blipFill>
        <p:spPr>
          <a:xfrm>
            <a:off x="2164079" y="0"/>
            <a:ext cx="7863841" cy="3982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DE3C6-581C-4E1C-AF88-07B84B9B2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3" t="24444" r="23500" b="31599"/>
          <a:stretch/>
        </p:blipFill>
        <p:spPr>
          <a:xfrm>
            <a:off x="2529839" y="3728720"/>
            <a:ext cx="7132320" cy="29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53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523D6-9478-4130-B99D-ED07C2BAC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25038" r="23666" b="21629"/>
          <a:stretch/>
        </p:blipFill>
        <p:spPr>
          <a:xfrm>
            <a:off x="2366151" y="0"/>
            <a:ext cx="7459698" cy="419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2B39AC-6329-46EF-85D9-5C4B1014F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3" t="24444" r="25000" b="35461"/>
          <a:stretch/>
        </p:blipFill>
        <p:spPr>
          <a:xfrm>
            <a:off x="2366151" y="3545840"/>
            <a:ext cx="7081520" cy="33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41970-7A31-4CF2-B3E5-90FF5C114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3" t="26815" r="24667" b="26395"/>
          <a:stretch/>
        </p:blipFill>
        <p:spPr>
          <a:xfrm>
            <a:off x="2296160" y="0"/>
            <a:ext cx="7315200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3B6B57-6668-44A0-9D1B-21D3038E0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83" t="22963" r="25167" b="41671"/>
          <a:stretch/>
        </p:blipFill>
        <p:spPr>
          <a:xfrm>
            <a:off x="2296160" y="3429000"/>
            <a:ext cx="76606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3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5" y="778363"/>
            <a:ext cx="10575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Yesterday you looked at Michael Jordan and how he achieved his dreams and goals. He is an inspiration to us – he gives us hope that we too can achieve our dreams and goals.</a:t>
            </a:r>
          </a:p>
          <a:p>
            <a:endParaRPr lang="en-GB" sz="2400" dirty="0">
              <a:latin typeface="XCCW Joined 1a" panose="03050602040000000000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8CB06-85E7-4863-A05B-A371E4FF1277}"/>
              </a:ext>
            </a:extLst>
          </p:cNvPr>
          <p:cNvSpPr txBox="1"/>
          <p:nvPr/>
        </p:nvSpPr>
        <p:spPr>
          <a:xfrm>
            <a:off x="0" y="39418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Other:</a:t>
            </a:r>
            <a:r>
              <a:rPr lang="en-GB" b="1" dirty="0">
                <a:latin typeface="Comic Sans MS" panose="030F0702030302020204" pitchFamily="66" charset="0"/>
              </a:rPr>
              <a:t> PSHE and Mindfulness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recognise the importance of inspiration and what inspires 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46630-C4D3-4FBF-B294-A7CDB5BE8401}"/>
              </a:ext>
            </a:extLst>
          </p:cNvPr>
          <p:cNvSpPr txBox="1"/>
          <p:nvPr/>
        </p:nvSpPr>
        <p:spPr>
          <a:xfrm>
            <a:off x="137795" y="1665238"/>
            <a:ext cx="6121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omic Sans MS" panose="030F0702030302020204" pitchFamily="66" charset="0"/>
              </a:rPr>
              <a:t>Over the next few days we are going to look at inspiration and inspirational people finishing with looking at our courageous advocates for this half term-</a:t>
            </a: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r>
              <a:rPr lang="en-GB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4J – Harriet Tubman</a:t>
            </a:r>
          </a:p>
          <a:p>
            <a:r>
              <a:rPr lang="en-GB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4NJ – Florence Nightingale</a:t>
            </a:r>
          </a:p>
          <a:p>
            <a:r>
              <a:rPr lang="en-GB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4S – Greta Thunberg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9677D-EC30-4622-B7AA-CC267035D169}"/>
              </a:ext>
            </a:extLst>
          </p:cNvPr>
          <p:cNvSpPr txBox="1"/>
          <p:nvPr/>
        </p:nvSpPr>
        <p:spPr>
          <a:xfrm>
            <a:off x="137795" y="4093140"/>
            <a:ext cx="612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Today we would like you to choose a colouring sheet that you think would inspire you. </a:t>
            </a:r>
            <a:r>
              <a:rPr lang="en-GB" sz="1800" b="1" dirty="0">
                <a:solidFill>
                  <a:srgbClr val="0070C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Please see the separate document on the website!</a:t>
            </a: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r>
              <a:rPr lang="en-GB" sz="1800" dirty="0">
                <a:latin typeface="Comic Sans MS" panose="030F0702030302020204" pitchFamily="66" charset="0"/>
              </a:rPr>
              <a:t>When you have completed it if you are proud of your work send it to us so we can display them in the class room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sz="1800" dirty="0">
                <a:latin typeface="Comic Sans MS" panose="030F0702030302020204" pitchFamily="66" charset="0"/>
              </a:rPr>
              <a:t>If you cannot print a sheet why not create your own using some of the thoughts on the sheets?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A4B692-0529-4A8E-95BB-AD8ED2ECC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293" y="1454501"/>
            <a:ext cx="1916747" cy="2638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5E3ABF-62BE-4D36-BBE4-B723B2BA8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506042"/>
            <a:ext cx="1894739" cy="2535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74EEDA-858A-413B-AE76-04315C4CB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293" y="4144682"/>
            <a:ext cx="1916747" cy="25260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4ED552-1A25-4054-A24C-776855008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578" y="4093138"/>
            <a:ext cx="1991202" cy="2577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8FEE56-349A-4E76-92DE-90B339C59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5271" y="2721276"/>
            <a:ext cx="1825279" cy="25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7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168577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plan a myth involving Loki and Thor. 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CF482-C1D4-46D0-8D79-AFCCBD917D7E}"/>
              </a:ext>
            </a:extLst>
          </p:cNvPr>
          <p:cNvSpPr txBox="1"/>
          <p:nvPr/>
        </p:nvSpPr>
        <p:spPr>
          <a:xfrm>
            <a:off x="217805" y="814908"/>
            <a:ext cx="1175639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Main task ALL…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Yesterday you mapped a quest for Thor and Loki from Asgard to Jotunheim. Below is a planning format for your own myth! Imagine that Odin has sent you (Thor or Loki) on a quest to defeat the giants. Think of a dilemma you may face as you try to save Asgard. </a:t>
            </a:r>
            <a:r>
              <a:rPr lang="en-GB" b="1" dirty="0">
                <a:latin typeface="Comic Sans MS" panose="030F0702030302020204" pitchFamily="66" charset="0"/>
              </a:rPr>
              <a:t>When you plan (See next slide), use the questions below to help build your story!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84E077-6DF9-4600-874B-6005ED989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760"/>
            <a:ext cx="12192000" cy="47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wikia.nocookie.net/__cb20131017185448/marveldatabase/images/3/35/Loki_logo.png">
            <a:extLst>
              <a:ext uri="{FF2B5EF4-FFF2-40B4-BE49-F238E27FC236}">
                <a16:creationId xmlns:a16="http://schemas.microsoft.com/office/drawing/2014/main" id="{FE359CDC-2FBF-460C-AD23-DB202151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19" y="312296"/>
            <a:ext cx="2021772" cy="6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3.wikia.nocookie.net/__cb20101120075400/marveldatabase/images/7/75/Thor_Vol_3_Logo.png">
            <a:extLst>
              <a:ext uri="{FF2B5EF4-FFF2-40B4-BE49-F238E27FC236}">
                <a16:creationId xmlns:a16="http://schemas.microsoft.com/office/drawing/2014/main" id="{1913A04C-0930-4366-A281-BEEFF743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9" y="263839"/>
            <a:ext cx="1937855" cy="75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artoon-excellence.com/wp-content/uploads/2012/10/thor-variant-wallpaper.jpg">
            <a:extLst>
              <a:ext uri="{FF2B5EF4-FFF2-40B4-BE49-F238E27FC236}">
                <a16:creationId xmlns:a16="http://schemas.microsoft.com/office/drawing/2014/main" id="{B9A89105-89FF-41B7-8033-79CC2C7EB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t="7012" r="13499" b="8184"/>
          <a:stretch/>
        </p:blipFill>
        <p:spPr bwMode="auto">
          <a:xfrm>
            <a:off x="2524289" y="0"/>
            <a:ext cx="1470254" cy="13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atic.tumblr.com/4704b6670ea0938f9fd56519465aafde/7kin13r/7Okn8cxyb/tumblr_static_8ym1r6bh7b40kccgokoksk88s.png">
            <a:extLst>
              <a:ext uri="{FF2B5EF4-FFF2-40B4-BE49-F238E27FC236}">
                <a16:creationId xmlns:a16="http://schemas.microsoft.com/office/drawing/2014/main" id="{B320AF09-D031-47D9-8D1C-5638FE25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1" y="0"/>
            <a:ext cx="1727200" cy="13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208C0F-B4F3-47B4-8F58-652FB577A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93520"/>
            <a:ext cx="1219200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2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-9239" y="173671"/>
            <a:ext cx="11953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Maths: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Objective: To recognise and describe 2-D shapes.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2"/>
              </a:rPr>
              <a:t>Identifying 2-D shapes and polygons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0" y="2878686"/>
            <a:ext cx="61237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Click on the link above for a quick reminder of what 2-D shapes and polygons are.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1* - Have a look at each shape carefully. How many sides does it have? What is it called? Complete the worksheet and feel free to colour your shapes and make a shape key.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2*/3* - Today you will be focusing on 2-D shapes. Learn the names of the shapes and solve the problems and answer the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Extension: Complete the True or False statement focusing on perpendicular and parallel lines.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804" y="9349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5" y="1651116"/>
            <a:ext cx="6764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Today you will be learning all about 2-D shapes and recognising their properties. Think about how to remember the names of all of the 2-D shapes.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How many sides do they have?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240" y="2554879"/>
            <a:ext cx="6227498" cy="4303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418" y="129080"/>
            <a:ext cx="3343563" cy="2425799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2224931">
            <a:off x="6009648" y="122258"/>
            <a:ext cx="794327" cy="7666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5200" y="129080"/>
            <a:ext cx="1052945" cy="595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80536" y="582374"/>
            <a:ext cx="785090" cy="711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gular Pentagon 10"/>
          <p:cNvSpPr/>
          <p:nvPr/>
        </p:nvSpPr>
        <p:spPr>
          <a:xfrm>
            <a:off x="7354960" y="759914"/>
            <a:ext cx="828458" cy="77409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6577924" y="1374750"/>
            <a:ext cx="942483" cy="76661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26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92893-0356-4673-868B-447B40A15BDC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7" y="455056"/>
            <a:ext cx="11499273" cy="630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1" y="455056"/>
            <a:ext cx="11751686" cy="62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38545"/>
            <a:ext cx="11730182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 Task!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863633"/>
            <a:ext cx="12192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We would like you to draw lots of different types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of triangles and explore this statement. Do they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All have 3 sides? Do all triangles have acute angles?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Do any triangles have parallel and perpendicular lines?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72" y="617154"/>
            <a:ext cx="8328170" cy="42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use a dictionary to find the meaning of new words.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AF773-2344-429C-A033-1305119BA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720" y="85725"/>
            <a:ext cx="2367280" cy="2870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791D71-F49F-470B-B97E-52E7DDAC551F}"/>
              </a:ext>
            </a:extLst>
          </p:cNvPr>
          <p:cNvSpPr txBox="1"/>
          <p:nvPr/>
        </p:nvSpPr>
        <p:spPr>
          <a:xfrm>
            <a:off x="66675" y="1036320"/>
            <a:ext cx="60293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On this slide, you can see 6 ambitious words that the author uses in the text. </a:t>
            </a:r>
            <a:r>
              <a:rPr lang="en-GB" b="1" dirty="0">
                <a:latin typeface="Comic Sans MS" panose="030F0702030302020204" pitchFamily="66" charset="0"/>
              </a:rPr>
              <a:t>Re-read chapter 2 – Pizza, pizza, pizza! </a:t>
            </a:r>
          </a:p>
          <a:p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Can you find the words in the chapter? </a:t>
            </a:r>
          </a:p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how they have been used to see if you can tell the meaning. </a:t>
            </a:r>
          </a:p>
          <a:p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b="1" u="sng" dirty="0">
                <a:latin typeface="Comic Sans MS" panose="030F0702030302020204" pitchFamily="66" charset="0"/>
              </a:rPr>
              <a:t>Task 1 </a:t>
            </a:r>
            <a:r>
              <a:rPr lang="en-GB" b="1" u="sng" dirty="0">
                <a:highlight>
                  <a:srgbClr val="CCFFFF"/>
                </a:highlight>
                <a:latin typeface="Comic Sans MS" panose="030F0702030302020204" pitchFamily="66" charset="0"/>
              </a:rPr>
              <a:t>ALL</a:t>
            </a:r>
            <a:r>
              <a:rPr lang="en-GB" b="1" u="sng" dirty="0">
                <a:latin typeface="Comic Sans MS" panose="030F0702030302020204" pitchFamily="66" charset="0"/>
              </a:rPr>
              <a:t>… </a:t>
            </a:r>
          </a:p>
          <a:p>
            <a:r>
              <a:rPr lang="en-GB" dirty="0">
                <a:latin typeface="Comic Sans MS" panose="030F0702030302020204" pitchFamily="66" charset="0"/>
              </a:rPr>
              <a:t>Write down the meaning of each of the words. </a:t>
            </a:r>
          </a:p>
          <a:p>
            <a:r>
              <a:rPr lang="en-GB" dirty="0">
                <a:latin typeface="Comic Sans MS" panose="030F0702030302020204" pitchFamily="66" charset="0"/>
              </a:rPr>
              <a:t>You could use the text to help you or an online dictionary… 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  <a:hlinkClick r:id="rId3"/>
              </a:rPr>
              <a:t>https://kids.britannica.com/kids/browse/dictionary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b="1" u="sng" dirty="0">
                <a:latin typeface="Comic Sans MS" panose="030F0702030302020204" pitchFamily="66" charset="0"/>
              </a:rPr>
              <a:t>Task 2 </a:t>
            </a:r>
            <a:r>
              <a:rPr lang="en-GB" b="1" u="sng" dirty="0">
                <a:highlight>
                  <a:srgbClr val="CCFFCC"/>
                </a:highlight>
                <a:latin typeface="Comic Sans MS" panose="030F0702030302020204" pitchFamily="66" charset="0"/>
              </a:rPr>
              <a:t>2/3*</a:t>
            </a:r>
            <a:r>
              <a:rPr lang="en-GB" b="1" u="sng" dirty="0">
                <a:latin typeface="Comic Sans MS" panose="030F0702030302020204" pitchFamily="66" charset="0"/>
              </a:rPr>
              <a:t>… </a:t>
            </a:r>
          </a:p>
          <a:p>
            <a:r>
              <a:rPr lang="en-GB" dirty="0">
                <a:latin typeface="Comic Sans MS" panose="030F0702030302020204" pitchFamily="66" charset="0"/>
              </a:rPr>
              <a:t>Put each word into a sentence of your own. Your sentence can be as creative as you like. </a:t>
            </a:r>
          </a:p>
          <a:p>
            <a:pPr algn="ctr"/>
            <a:r>
              <a:rPr lang="en-GB" i="1" dirty="0">
                <a:highlight>
                  <a:srgbClr val="FFFFCC"/>
                </a:highlight>
                <a:latin typeface="Comic Sans MS" panose="030F0702030302020204" pitchFamily="66" charset="0"/>
              </a:rPr>
              <a:t>Please try to add as much detail to your sentences… avoid writing a simple sentence for example: I snapped at my cat.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E7C2C-EDB3-4CA1-8AEF-03362867CE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62"/>
          <a:stretch/>
        </p:blipFill>
        <p:spPr>
          <a:xfrm>
            <a:off x="7677078" y="177215"/>
            <a:ext cx="2016832" cy="2687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84918C-5F5E-42C8-BC54-C60E7255B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356" y="2956660"/>
            <a:ext cx="5905644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758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62</cp:revision>
  <dcterms:created xsi:type="dcterms:W3CDTF">2020-11-07T10:51:03Z</dcterms:created>
  <dcterms:modified xsi:type="dcterms:W3CDTF">2021-01-14T12:19:34Z</dcterms:modified>
</cp:coreProperties>
</file>