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0" r:id="rId4"/>
    <p:sldId id="269" r:id="rId5"/>
    <p:sldId id="267" r:id="rId6"/>
    <p:sldId id="258" r:id="rId7"/>
    <p:sldId id="297" r:id="rId8"/>
    <p:sldId id="292" r:id="rId9"/>
    <p:sldId id="295" r:id="rId10"/>
    <p:sldId id="294" r:id="rId11"/>
    <p:sldId id="259" r:id="rId12"/>
    <p:sldId id="268" r:id="rId13"/>
    <p:sldId id="260" r:id="rId14"/>
    <p:sldId id="304" r:id="rId15"/>
    <p:sldId id="309" r:id="rId16"/>
    <p:sldId id="30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FFFFCC"/>
    <a:srgbClr val="CCFFCC"/>
    <a:srgbClr val="FFCCFF"/>
    <a:srgbClr val="CCFF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snapToGrid="0">
      <p:cViewPr varScale="1">
        <p:scale>
          <a:sx n="63" d="100"/>
          <a:sy n="63" d="100"/>
        </p:scale>
        <p:origin x="656"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5FD1B-4331-4718-8E52-120664D858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699E627-FF9D-4D63-851D-3757C73294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F2A707-E86D-4D80-B41A-019CC25922D4}"/>
              </a:ext>
            </a:extLst>
          </p:cNvPr>
          <p:cNvSpPr>
            <a:spLocks noGrp="1"/>
          </p:cNvSpPr>
          <p:nvPr>
            <p:ph type="dt" sz="half" idx="10"/>
          </p:nvPr>
        </p:nvSpPr>
        <p:spPr/>
        <p:txBody>
          <a:bodyPr/>
          <a:lstStyle/>
          <a:p>
            <a:fld id="{33799D9D-2001-41FC-AA96-7F212C2C199A}" type="datetimeFigureOut">
              <a:rPr lang="en-GB" smtClean="0"/>
              <a:t>21/01/2021</a:t>
            </a:fld>
            <a:endParaRPr lang="en-GB"/>
          </a:p>
        </p:txBody>
      </p:sp>
      <p:sp>
        <p:nvSpPr>
          <p:cNvPr id="5" name="Footer Placeholder 4">
            <a:extLst>
              <a:ext uri="{FF2B5EF4-FFF2-40B4-BE49-F238E27FC236}">
                <a16:creationId xmlns:a16="http://schemas.microsoft.com/office/drawing/2014/main" id="{7FE3082A-6E5E-4FBF-9F59-D73B3908A2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96EFFA-FC45-4C8A-B01A-1ED246F3D5BA}"/>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3762774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2FA2B-4EDD-444A-B58D-DBB2D5E8E45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832A95-A28B-4078-BF53-453ADAF572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D8CAE9-F432-427A-8072-58F6F8ED433D}"/>
              </a:ext>
            </a:extLst>
          </p:cNvPr>
          <p:cNvSpPr>
            <a:spLocks noGrp="1"/>
          </p:cNvSpPr>
          <p:nvPr>
            <p:ph type="dt" sz="half" idx="10"/>
          </p:nvPr>
        </p:nvSpPr>
        <p:spPr/>
        <p:txBody>
          <a:bodyPr/>
          <a:lstStyle/>
          <a:p>
            <a:fld id="{33799D9D-2001-41FC-AA96-7F212C2C199A}" type="datetimeFigureOut">
              <a:rPr lang="en-GB" smtClean="0"/>
              <a:t>21/01/2021</a:t>
            </a:fld>
            <a:endParaRPr lang="en-GB"/>
          </a:p>
        </p:txBody>
      </p:sp>
      <p:sp>
        <p:nvSpPr>
          <p:cNvPr id="5" name="Footer Placeholder 4">
            <a:extLst>
              <a:ext uri="{FF2B5EF4-FFF2-40B4-BE49-F238E27FC236}">
                <a16:creationId xmlns:a16="http://schemas.microsoft.com/office/drawing/2014/main" id="{6D36272C-2F59-427E-A389-C8D9F501A6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E06C6A-A29A-4D30-BDE7-3E8ED60A8629}"/>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1059050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C1F85C-510E-469E-874B-D4B825AD8C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E1CD19-2739-45DA-90FD-2F36909079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440C82-6810-4863-8E38-85AA90679C6E}"/>
              </a:ext>
            </a:extLst>
          </p:cNvPr>
          <p:cNvSpPr>
            <a:spLocks noGrp="1"/>
          </p:cNvSpPr>
          <p:nvPr>
            <p:ph type="dt" sz="half" idx="10"/>
          </p:nvPr>
        </p:nvSpPr>
        <p:spPr/>
        <p:txBody>
          <a:bodyPr/>
          <a:lstStyle/>
          <a:p>
            <a:fld id="{33799D9D-2001-41FC-AA96-7F212C2C199A}" type="datetimeFigureOut">
              <a:rPr lang="en-GB" smtClean="0"/>
              <a:t>21/01/2021</a:t>
            </a:fld>
            <a:endParaRPr lang="en-GB"/>
          </a:p>
        </p:txBody>
      </p:sp>
      <p:sp>
        <p:nvSpPr>
          <p:cNvPr id="5" name="Footer Placeholder 4">
            <a:extLst>
              <a:ext uri="{FF2B5EF4-FFF2-40B4-BE49-F238E27FC236}">
                <a16:creationId xmlns:a16="http://schemas.microsoft.com/office/drawing/2014/main" id="{DE7E5F1C-5D99-4E94-B765-13260290D2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DC7A35-30A4-4525-9166-CF4DDD52F67E}"/>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1220343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DCD0-02C6-4EBA-9FE5-D8F6A38397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E8B705-F1F3-4EC4-A550-32D100729E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0AE59-4412-4C75-9728-C0DE227B4014}"/>
              </a:ext>
            </a:extLst>
          </p:cNvPr>
          <p:cNvSpPr>
            <a:spLocks noGrp="1"/>
          </p:cNvSpPr>
          <p:nvPr>
            <p:ph type="dt" sz="half" idx="10"/>
          </p:nvPr>
        </p:nvSpPr>
        <p:spPr/>
        <p:txBody>
          <a:bodyPr/>
          <a:lstStyle/>
          <a:p>
            <a:fld id="{33799D9D-2001-41FC-AA96-7F212C2C199A}" type="datetimeFigureOut">
              <a:rPr lang="en-GB" smtClean="0"/>
              <a:t>21/01/2021</a:t>
            </a:fld>
            <a:endParaRPr lang="en-GB"/>
          </a:p>
        </p:txBody>
      </p:sp>
      <p:sp>
        <p:nvSpPr>
          <p:cNvPr id="5" name="Footer Placeholder 4">
            <a:extLst>
              <a:ext uri="{FF2B5EF4-FFF2-40B4-BE49-F238E27FC236}">
                <a16:creationId xmlns:a16="http://schemas.microsoft.com/office/drawing/2014/main" id="{1F8D1906-D756-4F80-A381-7C5B19A6AE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7816AE-C510-40F2-B2DF-986FBA02B3FF}"/>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25465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4DF82-332F-4ACE-ACE7-B088BC1AAA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7AD48D9-15E9-4AFB-B63D-8BE83A6684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0899F7-4C94-44C7-94AC-8AC47154927E}"/>
              </a:ext>
            </a:extLst>
          </p:cNvPr>
          <p:cNvSpPr>
            <a:spLocks noGrp="1"/>
          </p:cNvSpPr>
          <p:nvPr>
            <p:ph type="dt" sz="half" idx="10"/>
          </p:nvPr>
        </p:nvSpPr>
        <p:spPr/>
        <p:txBody>
          <a:bodyPr/>
          <a:lstStyle/>
          <a:p>
            <a:fld id="{33799D9D-2001-41FC-AA96-7F212C2C199A}" type="datetimeFigureOut">
              <a:rPr lang="en-GB" smtClean="0"/>
              <a:t>21/01/2021</a:t>
            </a:fld>
            <a:endParaRPr lang="en-GB"/>
          </a:p>
        </p:txBody>
      </p:sp>
      <p:sp>
        <p:nvSpPr>
          <p:cNvPr id="5" name="Footer Placeholder 4">
            <a:extLst>
              <a:ext uri="{FF2B5EF4-FFF2-40B4-BE49-F238E27FC236}">
                <a16:creationId xmlns:a16="http://schemas.microsoft.com/office/drawing/2014/main" id="{D9A7AA5C-EFA8-46BC-BACF-4B12F92AF2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6DFA63-2EC9-4171-93FD-44D1E31425B7}"/>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516642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C8DF4-100C-4213-801D-1BD9232EDC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8F6A9A-9526-4AD1-8AF1-3FEC7A6AE3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6AE4BE8-D64C-47EA-849D-945B4876D9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20E4E3-9948-418E-9517-3D1713427065}"/>
              </a:ext>
            </a:extLst>
          </p:cNvPr>
          <p:cNvSpPr>
            <a:spLocks noGrp="1"/>
          </p:cNvSpPr>
          <p:nvPr>
            <p:ph type="dt" sz="half" idx="10"/>
          </p:nvPr>
        </p:nvSpPr>
        <p:spPr/>
        <p:txBody>
          <a:bodyPr/>
          <a:lstStyle/>
          <a:p>
            <a:fld id="{33799D9D-2001-41FC-AA96-7F212C2C199A}" type="datetimeFigureOut">
              <a:rPr lang="en-GB" smtClean="0"/>
              <a:t>21/01/2021</a:t>
            </a:fld>
            <a:endParaRPr lang="en-GB"/>
          </a:p>
        </p:txBody>
      </p:sp>
      <p:sp>
        <p:nvSpPr>
          <p:cNvPr id="6" name="Footer Placeholder 5">
            <a:extLst>
              <a:ext uri="{FF2B5EF4-FFF2-40B4-BE49-F238E27FC236}">
                <a16:creationId xmlns:a16="http://schemas.microsoft.com/office/drawing/2014/main" id="{DAFB54CD-7811-4324-A44A-D0B4DFBFA0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AFBAC7-11BE-4C0E-91E7-E77B8E474298}"/>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1461922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D754D-F169-4E0D-9A1A-6DA56776BC5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CD80A5-8981-4045-B955-3F5D323391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E9DA3E-C5B9-4F20-9094-E827EB4046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0F54156-45EE-44C0-8BFF-C60B42E94E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E4AD7B-B4DA-476A-BCF9-BB95EECBD0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067DDB-B594-466A-81C5-D31B93EA0E27}"/>
              </a:ext>
            </a:extLst>
          </p:cNvPr>
          <p:cNvSpPr>
            <a:spLocks noGrp="1"/>
          </p:cNvSpPr>
          <p:nvPr>
            <p:ph type="dt" sz="half" idx="10"/>
          </p:nvPr>
        </p:nvSpPr>
        <p:spPr/>
        <p:txBody>
          <a:bodyPr/>
          <a:lstStyle/>
          <a:p>
            <a:fld id="{33799D9D-2001-41FC-AA96-7F212C2C199A}" type="datetimeFigureOut">
              <a:rPr lang="en-GB" smtClean="0"/>
              <a:t>21/01/2021</a:t>
            </a:fld>
            <a:endParaRPr lang="en-GB"/>
          </a:p>
        </p:txBody>
      </p:sp>
      <p:sp>
        <p:nvSpPr>
          <p:cNvPr id="8" name="Footer Placeholder 7">
            <a:extLst>
              <a:ext uri="{FF2B5EF4-FFF2-40B4-BE49-F238E27FC236}">
                <a16:creationId xmlns:a16="http://schemas.microsoft.com/office/drawing/2014/main" id="{C592ED49-DF0A-461C-863A-C7536E719A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8E8CE73-1597-4EAE-A7D1-7ECB3EB415D2}"/>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3545796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3D1D-2DC7-4502-AC6A-FAECF558AA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50F83E2-62E1-44A0-B88E-8C8275871174}"/>
              </a:ext>
            </a:extLst>
          </p:cNvPr>
          <p:cNvSpPr>
            <a:spLocks noGrp="1"/>
          </p:cNvSpPr>
          <p:nvPr>
            <p:ph type="dt" sz="half" idx="10"/>
          </p:nvPr>
        </p:nvSpPr>
        <p:spPr/>
        <p:txBody>
          <a:bodyPr/>
          <a:lstStyle/>
          <a:p>
            <a:fld id="{33799D9D-2001-41FC-AA96-7F212C2C199A}" type="datetimeFigureOut">
              <a:rPr lang="en-GB" smtClean="0"/>
              <a:t>21/01/2021</a:t>
            </a:fld>
            <a:endParaRPr lang="en-GB"/>
          </a:p>
        </p:txBody>
      </p:sp>
      <p:sp>
        <p:nvSpPr>
          <p:cNvPr id="4" name="Footer Placeholder 3">
            <a:extLst>
              <a:ext uri="{FF2B5EF4-FFF2-40B4-BE49-F238E27FC236}">
                <a16:creationId xmlns:a16="http://schemas.microsoft.com/office/drawing/2014/main" id="{D78843D8-A8D1-42F5-9DDC-F174A50B05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526E6F0-F252-4CC5-9635-40C6998344DE}"/>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2264852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5E1413-C1DF-4398-A78A-7040F9608537}"/>
              </a:ext>
            </a:extLst>
          </p:cNvPr>
          <p:cNvSpPr>
            <a:spLocks noGrp="1"/>
          </p:cNvSpPr>
          <p:nvPr>
            <p:ph type="dt" sz="half" idx="10"/>
          </p:nvPr>
        </p:nvSpPr>
        <p:spPr/>
        <p:txBody>
          <a:bodyPr/>
          <a:lstStyle/>
          <a:p>
            <a:fld id="{33799D9D-2001-41FC-AA96-7F212C2C199A}" type="datetimeFigureOut">
              <a:rPr lang="en-GB" smtClean="0"/>
              <a:t>21/01/2021</a:t>
            </a:fld>
            <a:endParaRPr lang="en-GB"/>
          </a:p>
        </p:txBody>
      </p:sp>
      <p:sp>
        <p:nvSpPr>
          <p:cNvPr id="3" name="Footer Placeholder 2">
            <a:extLst>
              <a:ext uri="{FF2B5EF4-FFF2-40B4-BE49-F238E27FC236}">
                <a16:creationId xmlns:a16="http://schemas.microsoft.com/office/drawing/2014/main" id="{F25B5965-EA9B-482C-84EC-88ED52E4D3D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0B9DBD-818D-4177-B892-291315E3FCAF}"/>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2264639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71628-211E-4A79-94A6-DDA87ADA3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0A5E2B-DEBD-4CFA-B66A-2F16E7739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4212547-588F-4624-9B49-B7703A22D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43D6E5-30C4-473B-98BA-A5B1230AF6D3}"/>
              </a:ext>
            </a:extLst>
          </p:cNvPr>
          <p:cNvSpPr>
            <a:spLocks noGrp="1"/>
          </p:cNvSpPr>
          <p:nvPr>
            <p:ph type="dt" sz="half" idx="10"/>
          </p:nvPr>
        </p:nvSpPr>
        <p:spPr/>
        <p:txBody>
          <a:bodyPr/>
          <a:lstStyle/>
          <a:p>
            <a:fld id="{33799D9D-2001-41FC-AA96-7F212C2C199A}" type="datetimeFigureOut">
              <a:rPr lang="en-GB" smtClean="0"/>
              <a:t>21/01/2021</a:t>
            </a:fld>
            <a:endParaRPr lang="en-GB"/>
          </a:p>
        </p:txBody>
      </p:sp>
      <p:sp>
        <p:nvSpPr>
          <p:cNvPr id="6" name="Footer Placeholder 5">
            <a:extLst>
              <a:ext uri="{FF2B5EF4-FFF2-40B4-BE49-F238E27FC236}">
                <a16:creationId xmlns:a16="http://schemas.microsoft.com/office/drawing/2014/main" id="{628124AE-11EA-4FE2-9FC2-FD0F67C3E9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A6E84D-C3B1-4A00-B13A-76D9AE595D3E}"/>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1272818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DAC7-D9E4-4069-9957-B461C0BD7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EB1784-06D6-4EC9-A872-54C5B38417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BBA0D2-0559-41EA-8238-1ABC7A155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02930-532D-4DA9-8A17-821685546B03}"/>
              </a:ext>
            </a:extLst>
          </p:cNvPr>
          <p:cNvSpPr>
            <a:spLocks noGrp="1"/>
          </p:cNvSpPr>
          <p:nvPr>
            <p:ph type="dt" sz="half" idx="10"/>
          </p:nvPr>
        </p:nvSpPr>
        <p:spPr/>
        <p:txBody>
          <a:bodyPr/>
          <a:lstStyle/>
          <a:p>
            <a:fld id="{33799D9D-2001-41FC-AA96-7F212C2C199A}" type="datetimeFigureOut">
              <a:rPr lang="en-GB" smtClean="0"/>
              <a:t>21/01/2021</a:t>
            </a:fld>
            <a:endParaRPr lang="en-GB"/>
          </a:p>
        </p:txBody>
      </p:sp>
      <p:sp>
        <p:nvSpPr>
          <p:cNvPr id="6" name="Footer Placeholder 5">
            <a:extLst>
              <a:ext uri="{FF2B5EF4-FFF2-40B4-BE49-F238E27FC236}">
                <a16:creationId xmlns:a16="http://schemas.microsoft.com/office/drawing/2014/main" id="{4DDC92C5-2B96-4C48-9F26-C40EA05E75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DA0E1C-1C75-48DA-9640-16A264F564DF}"/>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2779504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2B6FF0-9F65-4CA9-8D61-3C20D5909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7315BB-792F-45FF-8F46-AEE22E3204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90086D-05A9-4D82-A8D4-E5DB15F13F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99D9D-2001-41FC-AA96-7F212C2C199A}" type="datetimeFigureOut">
              <a:rPr lang="en-GB" smtClean="0"/>
              <a:t>21/01/2021</a:t>
            </a:fld>
            <a:endParaRPr lang="en-GB"/>
          </a:p>
        </p:txBody>
      </p:sp>
      <p:sp>
        <p:nvSpPr>
          <p:cNvPr id="5" name="Footer Placeholder 4">
            <a:extLst>
              <a:ext uri="{FF2B5EF4-FFF2-40B4-BE49-F238E27FC236}">
                <a16:creationId xmlns:a16="http://schemas.microsoft.com/office/drawing/2014/main" id="{E2E0D0B1-4103-4166-8E09-A4CA29AABE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02BA0A-A9D7-41D1-89E6-F11A332A4B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D5544-F780-4D72-805F-9CF8A4B73E45}" type="slidenum">
              <a:rPr lang="en-GB" smtClean="0"/>
              <a:t>‹#›</a:t>
            </a:fld>
            <a:endParaRPr lang="en-GB"/>
          </a:p>
        </p:txBody>
      </p:sp>
    </p:spTree>
    <p:extLst>
      <p:ext uri="{BB962C8B-B14F-4D97-AF65-F5344CB8AC3E}">
        <p14:creationId xmlns:p14="http://schemas.microsoft.com/office/powerpoint/2010/main" val="1188688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njs.year4@taw.org.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WVM9vaYfe58"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bbc.co.uk/bitesize/topics/zrhp34j/articles/z8t72p3" TargetMode="Externa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2A1DF8-5B7B-4FB5-B512-3825EA850B61}"/>
              </a:ext>
            </a:extLst>
          </p:cNvPr>
          <p:cNvSpPr txBox="1"/>
          <p:nvPr/>
        </p:nvSpPr>
        <p:spPr>
          <a:xfrm>
            <a:off x="419100" y="476250"/>
            <a:ext cx="11125200" cy="6124754"/>
          </a:xfrm>
          <a:prstGeom prst="rect">
            <a:avLst/>
          </a:prstGeom>
          <a:noFill/>
        </p:spPr>
        <p:txBody>
          <a:bodyPr wrap="square" rtlCol="0">
            <a:spAutoFit/>
          </a:bodyPr>
          <a:lstStyle/>
          <a:p>
            <a:pPr algn="ctr"/>
            <a:r>
              <a:rPr lang="en-GB" b="1" u="sng" dirty="0">
                <a:latin typeface="Comic Sans MS" panose="030F0702030302020204" pitchFamily="66" charset="0"/>
              </a:rPr>
              <a:t>Remote Learning Plan! </a:t>
            </a:r>
          </a:p>
          <a:p>
            <a:endParaRPr lang="en-GB" dirty="0">
              <a:latin typeface="Comic Sans MS" panose="030F0702030302020204" pitchFamily="66" charset="0"/>
            </a:endParaRPr>
          </a:p>
          <a:p>
            <a:r>
              <a:rPr lang="en-GB" dirty="0">
                <a:latin typeface="Comic Sans MS" panose="030F0702030302020204" pitchFamily="66" charset="0"/>
              </a:rPr>
              <a:t>Hello Year 4! </a:t>
            </a:r>
          </a:p>
          <a:p>
            <a:endParaRPr lang="en-GB" dirty="0">
              <a:latin typeface="Comic Sans MS" panose="030F0702030302020204" pitchFamily="66" charset="0"/>
            </a:endParaRPr>
          </a:p>
          <a:p>
            <a:r>
              <a:rPr lang="en-GB" dirty="0">
                <a:latin typeface="Comic Sans MS" panose="030F0702030302020204" pitchFamily="66" charset="0"/>
              </a:rPr>
              <a:t>During the next few weeks, we will be providing the children with remote learning on a daily basis. The work will be available on the website the day before e.g. Monday’s work will be online Sunday.</a:t>
            </a:r>
          </a:p>
          <a:p>
            <a:r>
              <a:rPr lang="en-GB" dirty="0">
                <a:latin typeface="Comic Sans MS" panose="030F0702030302020204" pitchFamily="66" charset="0"/>
              </a:rPr>
              <a:t>Everyday the remote learning will consist of: </a:t>
            </a:r>
          </a:p>
          <a:p>
            <a:pPr marL="342900" indent="-342900">
              <a:buAutoNum type="arabicPeriod"/>
            </a:pPr>
            <a:r>
              <a:rPr lang="en-GB" dirty="0">
                <a:latin typeface="Comic Sans MS" panose="030F0702030302020204" pitchFamily="66" charset="0"/>
              </a:rPr>
              <a:t>English Lesson </a:t>
            </a:r>
          </a:p>
          <a:p>
            <a:pPr marL="342900" indent="-342900">
              <a:buAutoNum type="arabicPeriod"/>
            </a:pPr>
            <a:r>
              <a:rPr lang="en-GB" dirty="0">
                <a:latin typeface="Comic Sans MS" panose="030F0702030302020204" pitchFamily="66" charset="0"/>
              </a:rPr>
              <a:t>Maths Lesson </a:t>
            </a:r>
          </a:p>
          <a:p>
            <a:pPr marL="342900" indent="-342900">
              <a:buAutoNum type="arabicPeriod"/>
            </a:pPr>
            <a:r>
              <a:rPr lang="en-GB" dirty="0">
                <a:latin typeface="Comic Sans MS" panose="030F0702030302020204" pitchFamily="66" charset="0"/>
              </a:rPr>
              <a:t>Reading Lesson </a:t>
            </a:r>
          </a:p>
          <a:p>
            <a:pPr marL="342900" indent="-342900">
              <a:buAutoNum type="arabicPeriod"/>
            </a:pPr>
            <a:r>
              <a:rPr lang="en-GB" dirty="0">
                <a:latin typeface="Comic Sans MS" panose="030F0702030302020204" pitchFamily="66" charset="0"/>
              </a:rPr>
              <a:t>One other curriculum lesson (PSHE, Art etc)</a:t>
            </a:r>
          </a:p>
          <a:p>
            <a:pPr marL="342900" indent="-342900">
              <a:buAutoNum type="arabicPeriod"/>
            </a:pPr>
            <a:endParaRPr lang="en-GB" dirty="0">
              <a:latin typeface="Comic Sans MS" panose="030F0702030302020204" pitchFamily="66" charset="0"/>
            </a:endParaRPr>
          </a:p>
          <a:p>
            <a:pPr algn="ctr"/>
            <a:r>
              <a:rPr lang="en-GB" dirty="0">
                <a:latin typeface="Comic Sans MS" panose="030F0702030302020204" pitchFamily="66" charset="0"/>
              </a:rPr>
              <a:t>We will be available during the hours of 9am-4pm so please feel free to contact us on our new e-mail </a:t>
            </a:r>
            <a:r>
              <a:rPr lang="en-GB" sz="3200" dirty="0">
                <a:solidFill>
                  <a:srgbClr val="FF0000"/>
                </a:solidFill>
                <a:latin typeface="Comic Sans MS" panose="030F0702030302020204" pitchFamily="66" charset="0"/>
                <a:hlinkClick r:id="rId2">
                  <a:extLst>
                    <a:ext uri="{A12FA001-AC4F-418D-AE19-62706E023703}">
                      <ahyp:hlinkClr xmlns:ahyp="http://schemas.microsoft.com/office/drawing/2018/hyperlinkcolor" val="tx"/>
                    </a:ext>
                  </a:extLst>
                </a:hlinkClick>
              </a:rPr>
              <a:t>njs.year4@taw.org.uk</a:t>
            </a:r>
            <a:r>
              <a:rPr lang="en-GB" sz="3200" dirty="0">
                <a:solidFill>
                  <a:srgbClr val="FF0000"/>
                </a:solidFill>
                <a:latin typeface="Comic Sans MS" panose="030F0702030302020204" pitchFamily="66" charset="0"/>
              </a:rPr>
              <a:t> </a:t>
            </a:r>
          </a:p>
          <a:p>
            <a:endParaRPr lang="en-GB" dirty="0">
              <a:latin typeface="Comic Sans MS" panose="030F0702030302020204" pitchFamily="66" charset="0"/>
            </a:endParaRPr>
          </a:p>
          <a:p>
            <a:r>
              <a:rPr lang="en-GB" dirty="0">
                <a:latin typeface="Comic Sans MS" panose="030F0702030302020204" pitchFamily="66" charset="0"/>
              </a:rPr>
              <a:t>Some of the work provided will be split into the star levels that the children use everyday in class (1,2 3). </a:t>
            </a:r>
          </a:p>
          <a:p>
            <a:endParaRPr lang="en-GB" dirty="0">
              <a:latin typeface="Comic Sans MS" panose="030F0702030302020204" pitchFamily="66" charset="0"/>
            </a:endParaRPr>
          </a:p>
          <a:p>
            <a:r>
              <a:rPr lang="en-GB" dirty="0">
                <a:latin typeface="Comic Sans MS" panose="030F0702030302020204" pitchFamily="66" charset="0"/>
              </a:rPr>
              <a:t>Stay safe everyone! </a:t>
            </a:r>
          </a:p>
          <a:p>
            <a:endParaRPr lang="en-GB" dirty="0">
              <a:latin typeface="Comic Sans MS" panose="030F0702030302020204" pitchFamily="66" charset="0"/>
            </a:endParaRPr>
          </a:p>
          <a:p>
            <a:r>
              <a:rPr lang="en-GB" dirty="0">
                <a:latin typeface="Comic Sans MS" panose="030F0702030302020204" pitchFamily="66" charset="0"/>
              </a:rPr>
              <a:t>Miss Jones, Mrs Jukes, Mrs Kuczynska and Mrs Sisson. </a:t>
            </a:r>
          </a:p>
        </p:txBody>
      </p:sp>
    </p:spTree>
    <p:extLst>
      <p:ext uri="{BB962C8B-B14F-4D97-AF65-F5344CB8AC3E}">
        <p14:creationId xmlns:p14="http://schemas.microsoft.com/office/powerpoint/2010/main" val="1643359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675" y="177862"/>
            <a:ext cx="19223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Extension Task!</a:t>
            </a:r>
          </a:p>
        </p:txBody>
      </p:sp>
      <p:sp>
        <p:nvSpPr>
          <p:cNvPr id="5" name="TextBox 4"/>
          <p:cNvSpPr txBox="1"/>
          <p:nvPr/>
        </p:nvSpPr>
        <p:spPr>
          <a:xfrm>
            <a:off x="-914" y="4641961"/>
            <a:ext cx="12192914"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Please explore this statement by drawing the shapes. Can you discover all of the lines of symmetry? Do the lines of symmetry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match the number of the sides the </a:t>
            </a:r>
            <a:r>
              <a:rPr kumimoji="0" lang="en-GB" sz="2400" b="0" i="0" u="none" strike="noStrike" kern="1200" cap="none" spc="0" normalizeH="0" baseline="0" noProof="0">
                <a:ln>
                  <a:noFill/>
                </a:ln>
                <a:solidFill>
                  <a:prstClr val="black"/>
                </a:solidFill>
                <a:effectLst/>
                <a:uLnTx/>
                <a:uFillTx/>
                <a:latin typeface="XCCW Joined 1a" panose="03050602040000000000" pitchFamily="66" charset="0"/>
                <a:ea typeface="+mn-ea"/>
                <a:cs typeface="+mn-cs"/>
              </a:rPr>
              <a:t>shapes have?</a:t>
            </a:r>
            <a:endPar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Is it true or false?</a:t>
            </a:r>
          </a:p>
        </p:txBody>
      </p:sp>
      <p:pic>
        <p:nvPicPr>
          <p:cNvPr id="3" name="Picture 2"/>
          <p:cNvPicPr>
            <a:picLocks noChangeAspect="1"/>
          </p:cNvPicPr>
          <p:nvPr/>
        </p:nvPicPr>
        <p:blipFill>
          <a:blip r:embed="rId2"/>
          <a:stretch>
            <a:fillRect/>
          </a:stretch>
        </p:blipFill>
        <p:spPr>
          <a:xfrm>
            <a:off x="2107996" y="273703"/>
            <a:ext cx="8304934" cy="4686224"/>
          </a:xfrm>
          <a:prstGeom prst="rect">
            <a:avLst/>
          </a:prstGeom>
        </p:spPr>
      </p:pic>
    </p:spTree>
    <p:extLst>
      <p:ext uri="{BB962C8B-B14F-4D97-AF65-F5344CB8AC3E}">
        <p14:creationId xmlns:p14="http://schemas.microsoft.com/office/powerpoint/2010/main" val="3905556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0810A-5758-4460-A300-891F4A2F72E1}"/>
              </a:ext>
            </a:extLst>
          </p:cNvPr>
          <p:cNvSpPr txBox="1"/>
          <p:nvPr/>
        </p:nvSpPr>
        <p:spPr>
          <a:xfrm>
            <a:off x="66675" y="85725"/>
            <a:ext cx="11953875" cy="646331"/>
          </a:xfrm>
          <a:prstGeom prst="rect">
            <a:avLst/>
          </a:prstGeom>
          <a:noFill/>
        </p:spPr>
        <p:txBody>
          <a:bodyPr wrap="square" rtlCol="0">
            <a:spAutoFit/>
          </a:bodyPr>
          <a:lstStyle/>
          <a:p>
            <a:r>
              <a:rPr lang="en-GB" b="1" u="sng" dirty="0">
                <a:latin typeface="Comic Sans MS" panose="030F0702030302020204" pitchFamily="66" charset="0"/>
              </a:rPr>
              <a:t>Reading:</a:t>
            </a:r>
            <a:r>
              <a:rPr lang="en-GB" b="1" dirty="0">
                <a:latin typeface="Comic Sans MS" panose="030F0702030302020204" pitchFamily="66" charset="0"/>
              </a:rPr>
              <a:t> </a:t>
            </a:r>
          </a:p>
          <a:p>
            <a:r>
              <a:rPr lang="en-GB" b="1" dirty="0">
                <a:solidFill>
                  <a:srgbClr val="FF0000"/>
                </a:solidFill>
                <a:latin typeface="Comic Sans MS" panose="030F0702030302020204" pitchFamily="66" charset="0"/>
              </a:rPr>
              <a:t>Objective: To describe characters in the story.</a:t>
            </a:r>
          </a:p>
        </p:txBody>
      </p:sp>
      <p:pic>
        <p:nvPicPr>
          <p:cNvPr id="5" name="Picture 4">
            <a:extLst>
              <a:ext uri="{FF2B5EF4-FFF2-40B4-BE49-F238E27FC236}">
                <a16:creationId xmlns:a16="http://schemas.microsoft.com/office/drawing/2014/main" id="{DF5AF773-2344-429C-A033-1305119BA3C0}"/>
              </a:ext>
            </a:extLst>
          </p:cNvPr>
          <p:cNvPicPr>
            <a:picLocks noChangeAspect="1"/>
          </p:cNvPicPr>
          <p:nvPr/>
        </p:nvPicPr>
        <p:blipFill>
          <a:blip r:embed="rId2"/>
          <a:stretch>
            <a:fillRect/>
          </a:stretch>
        </p:blipFill>
        <p:spPr>
          <a:xfrm>
            <a:off x="10627360" y="35561"/>
            <a:ext cx="1564640" cy="1897528"/>
          </a:xfrm>
          <a:prstGeom prst="rect">
            <a:avLst/>
          </a:prstGeom>
        </p:spPr>
      </p:pic>
      <p:sp>
        <p:nvSpPr>
          <p:cNvPr id="6" name="TextBox 5">
            <a:extLst>
              <a:ext uri="{FF2B5EF4-FFF2-40B4-BE49-F238E27FC236}">
                <a16:creationId xmlns:a16="http://schemas.microsoft.com/office/drawing/2014/main" id="{D6791D71-F49F-470B-B97E-52E7DDAC551F}"/>
              </a:ext>
            </a:extLst>
          </p:cNvPr>
          <p:cNvSpPr txBox="1"/>
          <p:nvPr/>
        </p:nvSpPr>
        <p:spPr>
          <a:xfrm>
            <a:off x="66675" y="904240"/>
            <a:ext cx="5125085" cy="1200329"/>
          </a:xfrm>
          <a:prstGeom prst="rect">
            <a:avLst/>
          </a:prstGeom>
          <a:noFill/>
        </p:spPr>
        <p:txBody>
          <a:bodyPr wrap="square" rtlCol="0">
            <a:spAutoFit/>
          </a:bodyPr>
          <a:lstStyle/>
          <a:p>
            <a:r>
              <a:rPr lang="en-GB" dirty="0">
                <a:latin typeface="Comic Sans MS" panose="030F0702030302020204" pitchFamily="66" charset="0"/>
              </a:rPr>
              <a:t>Read the chapter ‘A Monster Under My Bed’.</a:t>
            </a:r>
          </a:p>
          <a:p>
            <a:r>
              <a:rPr lang="en-GB" dirty="0">
                <a:latin typeface="Comic Sans MS" panose="030F0702030302020204" pitchFamily="66" charset="0"/>
              </a:rPr>
              <a:t> </a:t>
            </a:r>
          </a:p>
          <a:p>
            <a:endParaRPr lang="en-GB" dirty="0">
              <a:latin typeface="Comic Sans MS" panose="030F0702030302020204" pitchFamily="66" charset="0"/>
            </a:endParaRPr>
          </a:p>
          <a:p>
            <a:endParaRPr lang="en-GB" b="1" dirty="0">
              <a:solidFill>
                <a:srgbClr val="0070C0"/>
              </a:solidFill>
              <a:latin typeface="Comic Sans MS" panose="030F0702030302020204" pitchFamily="66" charset="0"/>
            </a:endParaRPr>
          </a:p>
        </p:txBody>
      </p:sp>
      <p:pic>
        <p:nvPicPr>
          <p:cNvPr id="7" name="Picture 6">
            <a:extLst>
              <a:ext uri="{FF2B5EF4-FFF2-40B4-BE49-F238E27FC236}">
                <a16:creationId xmlns:a16="http://schemas.microsoft.com/office/drawing/2014/main" id="{1DAE7C2C-EDB3-4CA1-8AEF-03362867CEC9}"/>
              </a:ext>
            </a:extLst>
          </p:cNvPr>
          <p:cNvPicPr>
            <a:picLocks noChangeAspect="1"/>
          </p:cNvPicPr>
          <p:nvPr/>
        </p:nvPicPr>
        <p:blipFill rotWithShape="1">
          <a:blip r:embed="rId3"/>
          <a:srcRect b="6762"/>
          <a:stretch/>
        </p:blipFill>
        <p:spPr>
          <a:xfrm>
            <a:off x="9324912" y="247149"/>
            <a:ext cx="1322112" cy="1418679"/>
          </a:xfrm>
          <a:prstGeom prst="rect">
            <a:avLst/>
          </a:prstGeom>
        </p:spPr>
      </p:pic>
      <p:sp>
        <p:nvSpPr>
          <p:cNvPr id="8" name="TextBox 7">
            <a:extLst>
              <a:ext uri="{FF2B5EF4-FFF2-40B4-BE49-F238E27FC236}">
                <a16:creationId xmlns:a16="http://schemas.microsoft.com/office/drawing/2014/main" id="{AD0E0D0F-39FD-4DEA-A6DD-9FDB57382030}"/>
              </a:ext>
            </a:extLst>
          </p:cNvPr>
          <p:cNvSpPr txBox="1"/>
          <p:nvPr/>
        </p:nvSpPr>
        <p:spPr>
          <a:xfrm>
            <a:off x="56514" y="956489"/>
            <a:ext cx="4302125" cy="5632311"/>
          </a:xfrm>
          <a:prstGeom prst="rect">
            <a:avLst/>
          </a:prstGeom>
          <a:noFill/>
        </p:spPr>
        <p:txBody>
          <a:bodyPr wrap="square" rtlCol="0">
            <a:spAutoFit/>
          </a:bodyPr>
          <a:lstStyle/>
          <a:p>
            <a:endParaRPr lang="en-GB" dirty="0">
              <a:latin typeface="Comic Sans MS" panose="030F0702030302020204" pitchFamily="66" charset="0"/>
            </a:endParaRPr>
          </a:p>
          <a:p>
            <a:endParaRPr lang="en-GB" dirty="0">
              <a:latin typeface="Comic Sans MS" panose="030F0702030302020204" pitchFamily="66" charset="0"/>
            </a:endParaRPr>
          </a:p>
          <a:p>
            <a:r>
              <a:rPr lang="en-GB" dirty="0">
                <a:latin typeface="Comic Sans MS" panose="030F0702030302020204" pitchFamily="66" charset="0"/>
              </a:rPr>
              <a:t>The words on this slide all can be associated with the characters… George, Pepperoni, Mum or Ajay. </a:t>
            </a:r>
          </a:p>
          <a:p>
            <a:endParaRPr lang="en-GB" dirty="0">
              <a:latin typeface="Comic Sans MS" panose="030F0702030302020204" pitchFamily="66" charset="0"/>
            </a:endParaRPr>
          </a:p>
          <a:p>
            <a:r>
              <a:rPr lang="en-GB" b="1" dirty="0">
                <a:highlight>
                  <a:srgbClr val="CCFFCC"/>
                </a:highlight>
                <a:latin typeface="Comic Sans MS" panose="030F0702030302020204" pitchFamily="66" charset="0"/>
              </a:rPr>
              <a:t>1* - </a:t>
            </a:r>
            <a:r>
              <a:rPr lang="en-GB" dirty="0">
                <a:latin typeface="Comic Sans MS" panose="030F0702030302020204" pitchFamily="66" charset="0"/>
              </a:rPr>
              <a:t>Pick 1 word you would associate with each character. For example: George = Lazy. </a:t>
            </a:r>
          </a:p>
          <a:p>
            <a:r>
              <a:rPr lang="en-GB" dirty="0">
                <a:latin typeface="Comic Sans MS" panose="030F0702030302020204" pitchFamily="66" charset="0"/>
              </a:rPr>
              <a:t>Once you have your word, put it into a full sentence to describe the character in detail. </a:t>
            </a:r>
          </a:p>
          <a:p>
            <a:endParaRPr lang="en-GB" dirty="0">
              <a:highlight>
                <a:srgbClr val="CCFFCC"/>
              </a:highlight>
              <a:latin typeface="Comic Sans MS" panose="030F0702030302020204" pitchFamily="66" charset="0"/>
            </a:endParaRPr>
          </a:p>
          <a:p>
            <a:r>
              <a:rPr lang="en-GB" b="1" dirty="0">
                <a:highlight>
                  <a:srgbClr val="FFFFCC"/>
                </a:highlight>
                <a:latin typeface="Comic Sans MS" panose="030F0702030302020204" pitchFamily="66" charset="0"/>
              </a:rPr>
              <a:t>2/3* - </a:t>
            </a:r>
            <a:r>
              <a:rPr lang="en-GB" dirty="0">
                <a:latin typeface="Comic Sans MS" panose="030F0702030302020204" pitchFamily="66" charset="0"/>
              </a:rPr>
              <a:t>Pick 2 words you would use to associate with each character. For example: George = lazy and smelly. </a:t>
            </a:r>
          </a:p>
          <a:p>
            <a:r>
              <a:rPr lang="en-GB" dirty="0">
                <a:latin typeface="Comic Sans MS" panose="030F0702030302020204" pitchFamily="66" charset="0"/>
              </a:rPr>
              <a:t>Then write two descriptive sentences for each character. However, your sentence must include your chosen words!</a:t>
            </a:r>
          </a:p>
        </p:txBody>
      </p:sp>
      <p:pic>
        <p:nvPicPr>
          <p:cNvPr id="9" name="Picture 8">
            <a:extLst>
              <a:ext uri="{FF2B5EF4-FFF2-40B4-BE49-F238E27FC236}">
                <a16:creationId xmlns:a16="http://schemas.microsoft.com/office/drawing/2014/main" id="{34935229-C01D-4747-8943-2DB5DB7F1E8C}"/>
              </a:ext>
            </a:extLst>
          </p:cNvPr>
          <p:cNvPicPr>
            <a:picLocks noChangeAspect="1"/>
          </p:cNvPicPr>
          <p:nvPr/>
        </p:nvPicPr>
        <p:blipFill>
          <a:blip r:embed="rId4"/>
          <a:stretch>
            <a:fillRect/>
          </a:stretch>
        </p:blipFill>
        <p:spPr>
          <a:xfrm>
            <a:off x="6903678" y="85725"/>
            <a:ext cx="2381250" cy="6686550"/>
          </a:xfrm>
          <a:prstGeom prst="rect">
            <a:avLst/>
          </a:prstGeom>
        </p:spPr>
      </p:pic>
      <p:pic>
        <p:nvPicPr>
          <p:cNvPr id="11" name="Picture 10">
            <a:extLst>
              <a:ext uri="{FF2B5EF4-FFF2-40B4-BE49-F238E27FC236}">
                <a16:creationId xmlns:a16="http://schemas.microsoft.com/office/drawing/2014/main" id="{421957DD-8883-4EF6-9476-B00F2D85F41C}"/>
              </a:ext>
            </a:extLst>
          </p:cNvPr>
          <p:cNvPicPr>
            <a:picLocks noChangeAspect="1"/>
          </p:cNvPicPr>
          <p:nvPr/>
        </p:nvPicPr>
        <p:blipFill>
          <a:blip r:embed="rId5"/>
          <a:stretch>
            <a:fillRect/>
          </a:stretch>
        </p:blipFill>
        <p:spPr>
          <a:xfrm>
            <a:off x="9677400" y="2104568"/>
            <a:ext cx="2343150" cy="4590871"/>
          </a:xfrm>
          <a:prstGeom prst="rect">
            <a:avLst/>
          </a:prstGeom>
        </p:spPr>
      </p:pic>
      <p:sp>
        <p:nvSpPr>
          <p:cNvPr id="12" name="Rectangle 11">
            <a:extLst>
              <a:ext uri="{FF2B5EF4-FFF2-40B4-BE49-F238E27FC236}">
                <a16:creationId xmlns:a16="http://schemas.microsoft.com/office/drawing/2014/main" id="{3E9BB680-E4A5-4858-8355-9D5F143C9320}"/>
              </a:ext>
            </a:extLst>
          </p:cNvPr>
          <p:cNvSpPr/>
          <p:nvPr/>
        </p:nvSpPr>
        <p:spPr>
          <a:xfrm>
            <a:off x="4958080" y="2708363"/>
            <a:ext cx="1656080" cy="1691640"/>
          </a:xfrm>
          <a:prstGeom prst="rect">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rPr>
              <a:t>Please see an example for each star on the next slide!</a:t>
            </a:r>
          </a:p>
        </p:txBody>
      </p:sp>
    </p:spTree>
    <p:extLst>
      <p:ext uri="{BB962C8B-B14F-4D97-AF65-F5344CB8AC3E}">
        <p14:creationId xmlns:p14="http://schemas.microsoft.com/office/powerpoint/2010/main" val="421005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A6BFA23-712B-452E-AA26-123CB240027C}"/>
              </a:ext>
            </a:extLst>
          </p:cNvPr>
          <p:cNvCxnSpPr>
            <a:cxnSpLocks/>
          </p:cNvCxnSpPr>
          <p:nvPr/>
        </p:nvCxnSpPr>
        <p:spPr>
          <a:xfrm>
            <a:off x="6096000" y="0"/>
            <a:ext cx="0" cy="685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56777A1-D2A2-4FE5-9C16-405248CF2EAD}"/>
              </a:ext>
            </a:extLst>
          </p:cNvPr>
          <p:cNvSpPr/>
          <p:nvPr/>
        </p:nvSpPr>
        <p:spPr>
          <a:xfrm>
            <a:off x="171080" y="96544"/>
            <a:ext cx="39392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 Example…</a:t>
            </a:r>
          </a:p>
        </p:txBody>
      </p:sp>
      <p:sp>
        <p:nvSpPr>
          <p:cNvPr id="6" name="Rectangle 5">
            <a:extLst>
              <a:ext uri="{FF2B5EF4-FFF2-40B4-BE49-F238E27FC236}">
                <a16:creationId xmlns:a16="http://schemas.microsoft.com/office/drawing/2014/main" id="{712A4DD9-8DBC-4E00-91AD-BDD778457642}"/>
              </a:ext>
            </a:extLst>
          </p:cNvPr>
          <p:cNvSpPr/>
          <p:nvPr/>
        </p:nvSpPr>
        <p:spPr>
          <a:xfrm>
            <a:off x="6198097" y="0"/>
            <a:ext cx="451149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2/3</a:t>
            </a:r>
            <a:r>
              <a:rPr lang="en-US" sz="5400" b="0" cap="none" spc="0" dirty="0">
                <a:ln w="0"/>
                <a:solidFill>
                  <a:schemeClr val="tx1"/>
                </a:solidFill>
                <a:effectLst>
                  <a:outerShdw blurRad="38100" dist="19050" dir="2700000" algn="tl" rotWithShape="0">
                    <a:schemeClr val="dk1">
                      <a:alpha val="40000"/>
                    </a:schemeClr>
                  </a:outerShdw>
                </a:effectLst>
              </a:rPr>
              <a:t>* Example…</a:t>
            </a:r>
          </a:p>
        </p:txBody>
      </p:sp>
      <p:sp>
        <p:nvSpPr>
          <p:cNvPr id="7" name="TextBox 6">
            <a:extLst>
              <a:ext uri="{FF2B5EF4-FFF2-40B4-BE49-F238E27FC236}">
                <a16:creationId xmlns:a16="http://schemas.microsoft.com/office/drawing/2014/main" id="{17B4B3FB-870D-4B8E-B1CB-8BCD559DD978}"/>
              </a:ext>
            </a:extLst>
          </p:cNvPr>
          <p:cNvSpPr txBox="1"/>
          <p:nvPr/>
        </p:nvSpPr>
        <p:spPr>
          <a:xfrm>
            <a:off x="255181" y="1414130"/>
            <a:ext cx="5209953" cy="2862322"/>
          </a:xfrm>
          <a:prstGeom prst="rect">
            <a:avLst/>
          </a:prstGeom>
          <a:noFill/>
        </p:spPr>
        <p:txBody>
          <a:bodyPr wrap="square" rtlCol="0">
            <a:spAutoFit/>
          </a:bodyPr>
          <a:lstStyle/>
          <a:p>
            <a:r>
              <a:rPr lang="en-GB" dirty="0">
                <a:latin typeface="Comic Sans MS" panose="030F0702030302020204" pitchFamily="66" charset="0"/>
              </a:rPr>
              <a:t>George = </a:t>
            </a:r>
            <a:r>
              <a:rPr lang="en-GB" b="1" dirty="0">
                <a:highlight>
                  <a:srgbClr val="FFFFCC"/>
                </a:highlight>
                <a:latin typeface="Comic Sans MS" panose="030F0702030302020204" pitchFamily="66" charset="0"/>
              </a:rPr>
              <a:t>Lazy</a:t>
            </a:r>
            <a:r>
              <a:rPr lang="en-GB" dirty="0">
                <a:latin typeface="Comic Sans MS" panose="030F0702030302020204" pitchFamily="66" charset="0"/>
              </a:rPr>
              <a:t>. </a:t>
            </a:r>
          </a:p>
          <a:p>
            <a:endParaRPr lang="en-GB" dirty="0">
              <a:latin typeface="Comic Sans MS" panose="030F0702030302020204" pitchFamily="66" charset="0"/>
            </a:endParaRPr>
          </a:p>
          <a:p>
            <a:r>
              <a:rPr lang="en-GB" dirty="0">
                <a:latin typeface="Comic Sans MS" panose="030F0702030302020204" pitchFamily="66" charset="0"/>
              </a:rPr>
              <a:t>George is a </a:t>
            </a:r>
            <a:r>
              <a:rPr lang="en-GB" b="1" dirty="0">
                <a:highlight>
                  <a:srgbClr val="FFFFCC"/>
                </a:highlight>
                <a:latin typeface="Comic Sans MS" panose="030F0702030302020204" pitchFamily="66" charset="0"/>
              </a:rPr>
              <a:t>lazy</a:t>
            </a:r>
            <a:r>
              <a:rPr lang="en-GB" dirty="0">
                <a:latin typeface="Comic Sans MS" panose="030F0702030302020204" pitchFamily="66" charset="0"/>
              </a:rPr>
              <a:t> person because he is making his mum do everything for him. </a:t>
            </a:r>
          </a:p>
          <a:p>
            <a:endParaRPr lang="en-GB" dirty="0">
              <a:latin typeface="Comic Sans MS" panose="030F0702030302020204" pitchFamily="66" charset="0"/>
            </a:endParaRPr>
          </a:p>
          <a:p>
            <a:r>
              <a:rPr lang="en-GB" dirty="0">
                <a:latin typeface="Comic Sans MS" panose="030F0702030302020204" pitchFamily="66" charset="0"/>
              </a:rPr>
              <a:t>Ajay = </a:t>
            </a:r>
            <a:r>
              <a:rPr lang="en-GB" b="1" dirty="0">
                <a:highlight>
                  <a:srgbClr val="CCCCFF"/>
                </a:highlight>
                <a:latin typeface="Comic Sans MS" panose="030F0702030302020204" pitchFamily="66" charset="0"/>
              </a:rPr>
              <a:t>Annoyed</a:t>
            </a:r>
          </a:p>
          <a:p>
            <a:endParaRPr lang="en-GB" dirty="0">
              <a:latin typeface="Comic Sans MS" panose="030F0702030302020204" pitchFamily="66" charset="0"/>
            </a:endParaRPr>
          </a:p>
          <a:p>
            <a:r>
              <a:rPr lang="en-GB" dirty="0">
                <a:latin typeface="Comic Sans MS" panose="030F0702030302020204" pitchFamily="66" charset="0"/>
              </a:rPr>
              <a:t>George has not been a good friend to Ajay by ignoring him all summer so he is </a:t>
            </a:r>
            <a:r>
              <a:rPr lang="en-GB" b="1" dirty="0">
                <a:highlight>
                  <a:srgbClr val="CCCCFF"/>
                </a:highlight>
                <a:latin typeface="Comic Sans MS" panose="030F0702030302020204" pitchFamily="66" charset="0"/>
              </a:rPr>
              <a:t>annoyed</a:t>
            </a:r>
            <a:r>
              <a:rPr lang="en-GB" dirty="0">
                <a:latin typeface="Comic Sans MS" panose="030F0702030302020204" pitchFamily="66" charset="0"/>
              </a:rPr>
              <a:t>. </a:t>
            </a:r>
          </a:p>
          <a:p>
            <a:endParaRPr lang="en-GB" dirty="0">
              <a:latin typeface="Comic Sans MS" panose="030F0702030302020204" pitchFamily="66" charset="0"/>
            </a:endParaRPr>
          </a:p>
        </p:txBody>
      </p:sp>
      <p:sp>
        <p:nvSpPr>
          <p:cNvPr id="8" name="TextBox 7">
            <a:extLst>
              <a:ext uri="{FF2B5EF4-FFF2-40B4-BE49-F238E27FC236}">
                <a16:creationId xmlns:a16="http://schemas.microsoft.com/office/drawing/2014/main" id="{27F0A2C4-675E-444E-B22F-A4367FD55486}"/>
              </a:ext>
            </a:extLst>
          </p:cNvPr>
          <p:cNvSpPr txBox="1"/>
          <p:nvPr/>
        </p:nvSpPr>
        <p:spPr>
          <a:xfrm>
            <a:off x="6489404" y="1414129"/>
            <a:ext cx="5209953" cy="3139321"/>
          </a:xfrm>
          <a:prstGeom prst="rect">
            <a:avLst/>
          </a:prstGeom>
          <a:noFill/>
        </p:spPr>
        <p:txBody>
          <a:bodyPr wrap="square" rtlCol="0">
            <a:spAutoFit/>
          </a:bodyPr>
          <a:lstStyle/>
          <a:p>
            <a:r>
              <a:rPr lang="en-GB" dirty="0">
                <a:latin typeface="Comic Sans MS" panose="030F0702030302020204" pitchFamily="66" charset="0"/>
              </a:rPr>
              <a:t>George = </a:t>
            </a:r>
            <a:r>
              <a:rPr lang="en-GB" b="1" dirty="0">
                <a:highlight>
                  <a:srgbClr val="CCFFCC"/>
                </a:highlight>
                <a:latin typeface="Comic Sans MS" panose="030F0702030302020204" pitchFamily="66" charset="0"/>
              </a:rPr>
              <a:t>Lazy and smelly</a:t>
            </a:r>
            <a:r>
              <a:rPr lang="en-GB" dirty="0">
                <a:latin typeface="Comic Sans MS" panose="030F0702030302020204" pitchFamily="66" charset="0"/>
              </a:rPr>
              <a:t>.</a:t>
            </a:r>
          </a:p>
          <a:p>
            <a:endParaRPr lang="en-GB" dirty="0">
              <a:latin typeface="Comic Sans MS" panose="030F0702030302020204" pitchFamily="66" charset="0"/>
            </a:endParaRPr>
          </a:p>
          <a:p>
            <a:r>
              <a:rPr lang="en-GB" dirty="0">
                <a:latin typeface="Comic Sans MS" panose="030F0702030302020204" pitchFamily="66" charset="0"/>
              </a:rPr>
              <a:t>Since the start of the holidays, George has not left his room. His </a:t>
            </a:r>
            <a:r>
              <a:rPr lang="en-GB" b="1" dirty="0">
                <a:highlight>
                  <a:srgbClr val="CCFFCC"/>
                </a:highlight>
                <a:latin typeface="Comic Sans MS" panose="030F0702030302020204" pitchFamily="66" charset="0"/>
              </a:rPr>
              <a:t>lazy</a:t>
            </a:r>
            <a:r>
              <a:rPr lang="en-GB" dirty="0">
                <a:latin typeface="Comic Sans MS" panose="030F0702030302020204" pitchFamily="66" charset="0"/>
              </a:rPr>
              <a:t> attitude can be seen through allowing his mum to do everything for him rather than do it himself. As George has not left his room nor has he changed from his pyjamas, this shows the reader he is probably quite </a:t>
            </a:r>
            <a:r>
              <a:rPr lang="en-GB" b="1" dirty="0">
                <a:highlight>
                  <a:srgbClr val="CCFFCC"/>
                </a:highlight>
                <a:latin typeface="Comic Sans MS" panose="030F0702030302020204" pitchFamily="66" charset="0"/>
              </a:rPr>
              <a:t>smelly</a:t>
            </a:r>
            <a:r>
              <a:rPr lang="en-GB" dirty="0">
                <a:latin typeface="Comic Sans MS" panose="030F0702030302020204" pitchFamily="66" charset="0"/>
              </a:rPr>
              <a:t>.</a:t>
            </a:r>
          </a:p>
          <a:p>
            <a:endParaRPr lang="en-GB" dirty="0">
              <a:latin typeface="Comic Sans MS" panose="030F0702030302020204" pitchFamily="66" charset="0"/>
            </a:endParaRPr>
          </a:p>
          <a:p>
            <a:endParaRPr lang="en-GB" dirty="0">
              <a:latin typeface="Comic Sans MS" panose="030F0702030302020204" pitchFamily="66" charset="0"/>
            </a:endParaRPr>
          </a:p>
        </p:txBody>
      </p:sp>
      <p:sp>
        <p:nvSpPr>
          <p:cNvPr id="9" name="Rectangle 8">
            <a:extLst>
              <a:ext uri="{FF2B5EF4-FFF2-40B4-BE49-F238E27FC236}">
                <a16:creationId xmlns:a16="http://schemas.microsoft.com/office/drawing/2014/main" id="{ECB6BE04-3BCF-44D5-99DE-520DC3A95D52}"/>
              </a:ext>
            </a:extLst>
          </p:cNvPr>
          <p:cNvSpPr/>
          <p:nvPr/>
        </p:nvSpPr>
        <p:spPr>
          <a:xfrm>
            <a:off x="3530009" y="4644264"/>
            <a:ext cx="5209953" cy="181816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omic Sans MS" panose="030F0702030302020204" pitchFamily="66" charset="0"/>
              </a:rPr>
              <a:t>Use the example to write your own descriptions of George, Pepperoni, Ajay and Mum. </a:t>
            </a:r>
          </a:p>
          <a:p>
            <a:pPr algn="ctr"/>
            <a:r>
              <a:rPr lang="en-GB" sz="2000" b="1" dirty="0">
                <a:solidFill>
                  <a:schemeClr val="tx1"/>
                </a:solidFill>
                <a:latin typeface="Comic Sans MS" panose="030F0702030302020204" pitchFamily="66" charset="0"/>
              </a:rPr>
              <a:t>You can only use the words provided on the previous slide!</a:t>
            </a:r>
          </a:p>
        </p:txBody>
      </p:sp>
    </p:spTree>
    <p:extLst>
      <p:ext uri="{BB962C8B-B14F-4D97-AF65-F5344CB8AC3E}">
        <p14:creationId xmlns:p14="http://schemas.microsoft.com/office/powerpoint/2010/main" val="42628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0810A-5758-4460-A300-891F4A2F72E1}"/>
              </a:ext>
            </a:extLst>
          </p:cNvPr>
          <p:cNvSpPr txBox="1"/>
          <p:nvPr/>
        </p:nvSpPr>
        <p:spPr>
          <a:xfrm>
            <a:off x="66675" y="85725"/>
            <a:ext cx="11953875" cy="646331"/>
          </a:xfrm>
          <a:prstGeom prst="rect">
            <a:avLst/>
          </a:prstGeom>
          <a:noFill/>
        </p:spPr>
        <p:txBody>
          <a:bodyPr wrap="square" rtlCol="0">
            <a:spAutoFit/>
          </a:bodyPr>
          <a:lstStyle/>
          <a:p>
            <a:endParaRPr lang="en-GB" b="1" dirty="0">
              <a:solidFill>
                <a:srgbClr val="FF0000"/>
              </a:solidFill>
              <a:latin typeface="Comic Sans MS" panose="030F0702030302020204" pitchFamily="66" charset="0"/>
            </a:endParaRPr>
          </a:p>
          <a:p>
            <a:endParaRPr lang="en-GB" dirty="0">
              <a:latin typeface="Comic Sans MS" panose="030F0702030302020204" pitchFamily="66" charset="0"/>
            </a:endParaRPr>
          </a:p>
        </p:txBody>
      </p:sp>
      <p:sp>
        <p:nvSpPr>
          <p:cNvPr id="5" name="TextBox 4">
            <a:extLst>
              <a:ext uri="{FF2B5EF4-FFF2-40B4-BE49-F238E27FC236}">
                <a16:creationId xmlns:a16="http://schemas.microsoft.com/office/drawing/2014/main" id="{A805441A-58E8-4CBA-8A05-841F1F7BC78F}"/>
              </a:ext>
            </a:extLst>
          </p:cNvPr>
          <p:cNvSpPr txBox="1"/>
          <p:nvPr/>
        </p:nvSpPr>
        <p:spPr>
          <a:xfrm>
            <a:off x="1" y="0"/>
            <a:ext cx="5334000" cy="923330"/>
          </a:xfrm>
          <a:prstGeom prst="rect">
            <a:avLst/>
          </a:prstGeom>
          <a:noFill/>
        </p:spPr>
        <p:txBody>
          <a:bodyPr wrap="square" rtlCol="0">
            <a:spAutoFit/>
          </a:bodyPr>
          <a:lstStyle/>
          <a:p>
            <a:r>
              <a:rPr lang="en-GB" b="1" u="sng" dirty="0">
                <a:latin typeface="Comic Sans MS" panose="030F0702030302020204" pitchFamily="66" charset="0"/>
              </a:rPr>
              <a:t>Other: Art</a:t>
            </a:r>
            <a:r>
              <a:rPr lang="en-GB" b="1" dirty="0">
                <a:latin typeface="Comic Sans MS" panose="030F0702030302020204" pitchFamily="66" charset="0"/>
              </a:rPr>
              <a:t> </a:t>
            </a:r>
          </a:p>
          <a:p>
            <a:r>
              <a:rPr lang="en-GB" b="1" dirty="0">
                <a:solidFill>
                  <a:srgbClr val="FF0000"/>
                </a:solidFill>
                <a:latin typeface="Comic Sans MS" panose="030F0702030302020204" pitchFamily="66" charset="0"/>
              </a:rPr>
              <a:t>Objective: To be able to draw Viking patterns.</a:t>
            </a:r>
          </a:p>
        </p:txBody>
      </p:sp>
      <p:pic>
        <p:nvPicPr>
          <p:cNvPr id="6" name="Picture 5">
            <a:extLst>
              <a:ext uri="{FF2B5EF4-FFF2-40B4-BE49-F238E27FC236}">
                <a16:creationId xmlns:a16="http://schemas.microsoft.com/office/drawing/2014/main" id="{4E8A2F44-F786-48EC-8058-F3E6EB5868D3}"/>
              </a:ext>
            </a:extLst>
          </p:cNvPr>
          <p:cNvPicPr>
            <a:picLocks noChangeAspect="1"/>
          </p:cNvPicPr>
          <p:nvPr/>
        </p:nvPicPr>
        <p:blipFill>
          <a:blip r:embed="rId2"/>
          <a:stretch>
            <a:fillRect/>
          </a:stretch>
        </p:blipFill>
        <p:spPr>
          <a:xfrm>
            <a:off x="5229224" y="0"/>
            <a:ext cx="6858001" cy="3799840"/>
          </a:xfrm>
          <a:prstGeom prst="rect">
            <a:avLst/>
          </a:prstGeom>
        </p:spPr>
      </p:pic>
      <p:pic>
        <p:nvPicPr>
          <p:cNvPr id="7" name="Picture 6">
            <a:extLst>
              <a:ext uri="{FF2B5EF4-FFF2-40B4-BE49-F238E27FC236}">
                <a16:creationId xmlns:a16="http://schemas.microsoft.com/office/drawing/2014/main" id="{9FC00FBA-F227-47E8-B09C-FE95B3428780}"/>
              </a:ext>
            </a:extLst>
          </p:cNvPr>
          <p:cNvPicPr>
            <a:picLocks noChangeAspect="1"/>
          </p:cNvPicPr>
          <p:nvPr/>
        </p:nvPicPr>
        <p:blipFill rotWithShape="1">
          <a:blip r:embed="rId3"/>
          <a:srcRect b="3798"/>
          <a:stretch/>
        </p:blipFill>
        <p:spPr>
          <a:xfrm>
            <a:off x="0" y="1031875"/>
            <a:ext cx="2479040" cy="5826125"/>
          </a:xfrm>
          <a:prstGeom prst="rect">
            <a:avLst/>
          </a:prstGeom>
        </p:spPr>
      </p:pic>
      <p:pic>
        <p:nvPicPr>
          <p:cNvPr id="9" name="Picture 8">
            <a:extLst>
              <a:ext uri="{FF2B5EF4-FFF2-40B4-BE49-F238E27FC236}">
                <a16:creationId xmlns:a16="http://schemas.microsoft.com/office/drawing/2014/main" id="{5290E6E3-F433-4B6C-8DD1-2216884474F0}"/>
              </a:ext>
            </a:extLst>
          </p:cNvPr>
          <p:cNvPicPr>
            <a:picLocks noChangeAspect="1"/>
          </p:cNvPicPr>
          <p:nvPr/>
        </p:nvPicPr>
        <p:blipFill>
          <a:blip r:embed="rId4"/>
          <a:stretch>
            <a:fillRect/>
          </a:stretch>
        </p:blipFill>
        <p:spPr>
          <a:xfrm>
            <a:off x="9610725" y="3952875"/>
            <a:ext cx="2581275" cy="2905125"/>
          </a:xfrm>
          <a:prstGeom prst="rect">
            <a:avLst/>
          </a:prstGeom>
        </p:spPr>
      </p:pic>
      <p:pic>
        <p:nvPicPr>
          <p:cNvPr id="11" name="Picture 10">
            <a:extLst>
              <a:ext uri="{FF2B5EF4-FFF2-40B4-BE49-F238E27FC236}">
                <a16:creationId xmlns:a16="http://schemas.microsoft.com/office/drawing/2014/main" id="{00CEDB36-8A43-4B17-92A3-B0AF545D0957}"/>
              </a:ext>
            </a:extLst>
          </p:cNvPr>
          <p:cNvPicPr>
            <a:picLocks noChangeAspect="1"/>
          </p:cNvPicPr>
          <p:nvPr/>
        </p:nvPicPr>
        <p:blipFill>
          <a:blip r:embed="rId5"/>
          <a:stretch>
            <a:fillRect/>
          </a:stretch>
        </p:blipFill>
        <p:spPr>
          <a:xfrm>
            <a:off x="2479040" y="1031875"/>
            <a:ext cx="2571750" cy="5826125"/>
          </a:xfrm>
          <a:prstGeom prst="rect">
            <a:avLst/>
          </a:prstGeom>
        </p:spPr>
      </p:pic>
      <p:sp>
        <p:nvSpPr>
          <p:cNvPr id="12" name="TextBox 11">
            <a:extLst>
              <a:ext uri="{FF2B5EF4-FFF2-40B4-BE49-F238E27FC236}">
                <a16:creationId xmlns:a16="http://schemas.microsoft.com/office/drawing/2014/main" id="{25CB056E-440E-4B24-969D-61D75D990AA5}"/>
              </a:ext>
            </a:extLst>
          </p:cNvPr>
          <p:cNvSpPr txBox="1"/>
          <p:nvPr/>
        </p:nvSpPr>
        <p:spPr>
          <a:xfrm>
            <a:off x="5527040" y="4528274"/>
            <a:ext cx="3779520" cy="2031325"/>
          </a:xfrm>
          <a:prstGeom prst="rect">
            <a:avLst/>
          </a:prstGeom>
          <a:solidFill>
            <a:srgbClr val="FFFF00"/>
          </a:solidFill>
          <a:ln>
            <a:solidFill>
              <a:schemeClr val="tx1"/>
            </a:solidFill>
          </a:ln>
        </p:spPr>
        <p:txBody>
          <a:bodyPr wrap="square" rtlCol="0">
            <a:spAutoFit/>
          </a:bodyPr>
          <a:lstStyle/>
          <a:p>
            <a:r>
              <a:rPr lang="en-GB" b="1" dirty="0">
                <a:latin typeface="Comic Sans MS" panose="030F0702030302020204" pitchFamily="66" charset="0"/>
              </a:rPr>
              <a:t>Main Task… </a:t>
            </a:r>
            <a:r>
              <a:rPr lang="en-GB" dirty="0">
                <a:latin typeface="Comic Sans MS" panose="030F0702030302020204" pitchFamily="66" charset="0"/>
              </a:rPr>
              <a:t>Follow the steps on the next few slides to create your own Viking patterns. </a:t>
            </a:r>
          </a:p>
          <a:p>
            <a:r>
              <a:rPr lang="en-GB" b="1" dirty="0">
                <a:latin typeface="Comic Sans MS" panose="030F0702030302020204" pitchFamily="66" charset="0"/>
              </a:rPr>
              <a:t>You can explore the size of your pattern (make them big or small) and experiment with different colours!</a:t>
            </a:r>
          </a:p>
        </p:txBody>
      </p:sp>
    </p:spTree>
    <p:extLst>
      <p:ext uri="{BB962C8B-B14F-4D97-AF65-F5344CB8AC3E}">
        <p14:creationId xmlns:p14="http://schemas.microsoft.com/office/powerpoint/2010/main" val="1740214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0810A-5758-4460-A300-891F4A2F72E1}"/>
              </a:ext>
            </a:extLst>
          </p:cNvPr>
          <p:cNvSpPr txBox="1"/>
          <p:nvPr/>
        </p:nvSpPr>
        <p:spPr>
          <a:xfrm>
            <a:off x="66675" y="85725"/>
            <a:ext cx="11953875" cy="646331"/>
          </a:xfrm>
          <a:prstGeom prst="rect">
            <a:avLst/>
          </a:prstGeom>
          <a:noFill/>
        </p:spPr>
        <p:txBody>
          <a:bodyPr wrap="square" rtlCol="0">
            <a:spAutoFit/>
          </a:bodyPr>
          <a:lstStyle/>
          <a:p>
            <a:endParaRPr lang="en-GB" b="1" dirty="0">
              <a:solidFill>
                <a:srgbClr val="FF0000"/>
              </a:solidFill>
              <a:latin typeface="Comic Sans MS" panose="030F0702030302020204" pitchFamily="66" charset="0"/>
            </a:endParaRPr>
          </a:p>
          <a:p>
            <a:endParaRPr lang="en-GB" dirty="0">
              <a:latin typeface="Comic Sans MS" panose="030F0702030302020204" pitchFamily="66" charset="0"/>
            </a:endParaRPr>
          </a:p>
        </p:txBody>
      </p:sp>
      <p:sp>
        <p:nvSpPr>
          <p:cNvPr id="4" name="TextBox 3">
            <a:extLst>
              <a:ext uri="{FF2B5EF4-FFF2-40B4-BE49-F238E27FC236}">
                <a16:creationId xmlns:a16="http://schemas.microsoft.com/office/drawing/2014/main" id="{37BB3F80-93E0-43D0-99D8-B733245930E3}"/>
              </a:ext>
            </a:extLst>
          </p:cNvPr>
          <p:cNvSpPr txBox="1"/>
          <p:nvPr/>
        </p:nvSpPr>
        <p:spPr>
          <a:xfrm>
            <a:off x="0" y="362724"/>
            <a:ext cx="11953875" cy="769441"/>
          </a:xfrm>
          <a:prstGeom prst="rect">
            <a:avLst/>
          </a:prstGeom>
          <a:noFill/>
        </p:spPr>
        <p:txBody>
          <a:bodyPr wrap="square" rtlCol="0">
            <a:spAutoFit/>
          </a:bodyPr>
          <a:lstStyle/>
          <a:p>
            <a:r>
              <a:rPr lang="en-GB" sz="4400" b="1" dirty="0">
                <a:solidFill>
                  <a:srgbClr val="FF0000"/>
                </a:solidFill>
                <a:latin typeface="XCCW Joined 1a" panose="03050602040000000000" pitchFamily="66" charset="0"/>
              </a:rPr>
              <a:t> </a:t>
            </a:r>
            <a:endParaRPr lang="en-GB" sz="4800" b="1" dirty="0">
              <a:solidFill>
                <a:srgbClr val="FF0000"/>
              </a:solidFill>
              <a:latin typeface="XCCW Joined 1a" panose="03050602040000000000" pitchFamily="66" charset="0"/>
            </a:endParaRPr>
          </a:p>
        </p:txBody>
      </p:sp>
      <p:pic>
        <p:nvPicPr>
          <p:cNvPr id="3" name="Picture 2"/>
          <p:cNvPicPr>
            <a:picLocks noChangeAspect="1"/>
          </p:cNvPicPr>
          <p:nvPr/>
        </p:nvPicPr>
        <p:blipFill>
          <a:blip r:embed="rId2"/>
          <a:stretch>
            <a:fillRect/>
          </a:stretch>
        </p:blipFill>
        <p:spPr>
          <a:xfrm>
            <a:off x="0" y="1"/>
            <a:ext cx="6096000" cy="3429000"/>
          </a:xfrm>
          <a:prstGeom prst="rect">
            <a:avLst/>
          </a:prstGeom>
        </p:spPr>
      </p:pic>
      <p:pic>
        <p:nvPicPr>
          <p:cNvPr id="5" name="Picture 4">
            <a:extLst>
              <a:ext uri="{FF2B5EF4-FFF2-40B4-BE49-F238E27FC236}">
                <a16:creationId xmlns:a16="http://schemas.microsoft.com/office/drawing/2014/main" id="{ABDB1BFA-5C7D-477F-947B-63BE7CBB83E8}"/>
              </a:ext>
            </a:extLst>
          </p:cNvPr>
          <p:cNvPicPr>
            <a:picLocks noChangeAspect="1"/>
          </p:cNvPicPr>
          <p:nvPr/>
        </p:nvPicPr>
        <p:blipFill>
          <a:blip r:embed="rId3"/>
          <a:stretch>
            <a:fillRect/>
          </a:stretch>
        </p:blipFill>
        <p:spPr>
          <a:xfrm>
            <a:off x="6096001" y="0"/>
            <a:ext cx="6096000" cy="3429000"/>
          </a:xfrm>
          <a:prstGeom prst="rect">
            <a:avLst/>
          </a:prstGeom>
        </p:spPr>
      </p:pic>
      <p:pic>
        <p:nvPicPr>
          <p:cNvPr id="6" name="Picture 5">
            <a:extLst>
              <a:ext uri="{FF2B5EF4-FFF2-40B4-BE49-F238E27FC236}">
                <a16:creationId xmlns:a16="http://schemas.microsoft.com/office/drawing/2014/main" id="{0C841929-4C28-4CC7-8F51-72316F40F42E}"/>
              </a:ext>
            </a:extLst>
          </p:cNvPr>
          <p:cNvPicPr>
            <a:picLocks noChangeAspect="1"/>
          </p:cNvPicPr>
          <p:nvPr/>
        </p:nvPicPr>
        <p:blipFill>
          <a:blip r:embed="rId4"/>
          <a:stretch>
            <a:fillRect/>
          </a:stretch>
        </p:blipFill>
        <p:spPr>
          <a:xfrm>
            <a:off x="0" y="3428999"/>
            <a:ext cx="6096000" cy="3428999"/>
          </a:xfrm>
          <a:prstGeom prst="rect">
            <a:avLst/>
          </a:prstGeom>
        </p:spPr>
      </p:pic>
      <p:pic>
        <p:nvPicPr>
          <p:cNvPr id="8" name="Picture 7">
            <a:extLst>
              <a:ext uri="{FF2B5EF4-FFF2-40B4-BE49-F238E27FC236}">
                <a16:creationId xmlns:a16="http://schemas.microsoft.com/office/drawing/2014/main" id="{4766C0C2-0428-4B69-B72B-AF9968DA08C4}"/>
              </a:ext>
            </a:extLst>
          </p:cNvPr>
          <p:cNvPicPr>
            <a:picLocks noChangeAspect="1"/>
          </p:cNvPicPr>
          <p:nvPr/>
        </p:nvPicPr>
        <p:blipFill>
          <a:blip r:embed="rId5"/>
          <a:stretch>
            <a:fillRect/>
          </a:stretch>
        </p:blipFill>
        <p:spPr>
          <a:xfrm>
            <a:off x="7600951" y="3705999"/>
            <a:ext cx="3086100" cy="2952750"/>
          </a:xfrm>
          <a:prstGeom prst="rect">
            <a:avLst/>
          </a:prstGeom>
        </p:spPr>
      </p:pic>
    </p:spTree>
    <p:extLst>
      <p:ext uri="{BB962C8B-B14F-4D97-AF65-F5344CB8AC3E}">
        <p14:creationId xmlns:p14="http://schemas.microsoft.com/office/powerpoint/2010/main" val="1454876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0810A-5758-4460-A300-891F4A2F72E1}"/>
              </a:ext>
            </a:extLst>
          </p:cNvPr>
          <p:cNvSpPr txBox="1"/>
          <p:nvPr/>
        </p:nvSpPr>
        <p:spPr>
          <a:xfrm>
            <a:off x="66675" y="85725"/>
            <a:ext cx="11953875" cy="646331"/>
          </a:xfrm>
          <a:prstGeom prst="rect">
            <a:avLst/>
          </a:prstGeom>
          <a:noFill/>
        </p:spPr>
        <p:txBody>
          <a:bodyPr wrap="square" rtlCol="0">
            <a:spAutoFit/>
          </a:bodyPr>
          <a:lstStyle/>
          <a:p>
            <a:endParaRPr lang="en-GB" b="1" dirty="0">
              <a:solidFill>
                <a:srgbClr val="FF0000"/>
              </a:solidFill>
              <a:latin typeface="Comic Sans MS" panose="030F0702030302020204" pitchFamily="66" charset="0"/>
            </a:endParaRPr>
          </a:p>
          <a:p>
            <a:endParaRPr lang="en-GB" dirty="0">
              <a:latin typeface="Comic Sans MS" panose="030F0702030302020204" pitchFamily="66" charset="0"/>
            </a:endParaRPr>
          </a:p>
        </p:txBody>
      </p:sp>
      <p:sp>
        <p:nvSpPr>
          <p:cNvPr id="4" name="TextBox 3">
            <a:extLst>
              <a:ext uri="{FF2B5EF4-FFF2-40B4-BE49-F238E27FC236}">
                <a16:creationId xmlns:a16="http://schemas.microsoft.com/office/drawing/2014/main" id="{37BB3F80-93E0-43D0-99D8-B733245930E3}"/>
              </a:ext>
            </a:extLst>
          </p:cNvPr>
          <p:cNvSpPr txBox="1"/>
          <p:nvPr/>
        </p:nvSpPr>
        <p:spPr>
          <a:xfrm>
            <a:off x="0" y="362724"/>
            <a:ext cx="11953875" cy="769441"/>
          </a:xfrm>
          <a:prstGeom prst="rect">
            <a:avLst/>
          </a:prstGeom>
          <a:noFill/>
        </p:spPr>
        <p:txBody>
          <a:bodyPr wrap="square" rtlCol="0">
            <a:spAutoFit/>
          </a:bodyPr>
          <a:lstStyle/>
          <a:p>
            <a:r>
              <a:rPr lang="en-GB" sz="4400" b="1" dirty="0">
                <a:solidFill>
                  <a:srgbClr val="FF0000"/>
                </a:solidFill>
                <a:latin typeface="XCCW Joined 1a" panose="03050602040000000000" pitchFamily="66" charset="0"/>
              </a:rPr>
              <a:t> </a:t>
            </a:r>
            <a:endParaRPr lang="en-GB" sz="4800" b="1" dirty="0">
              <a:solidFill>
                <a:srgbClr val="FF0000"/>
              </a:solidFill>
              <a:latin typeface="XCCW Joined 1a" panose="03050602040000000000" pitchFamily="66" charset="0"/>
            </a:endParaRPr>
          </a:p>
        </p:txBody>
      </p:sp>
      <p:pic>
        <p:nvPicPr>
          <p:cNvPr id="3" name="Picture 2"/>
          <p:cNvPicPr>
            <a:picLocks noChangeAspect="1"/>
          </p:cNvPicPr>
          <p:nvPr/>
        </p:nvPicPr>
        <p:blipFill>
          <a:blip r:embed="rId2"/>
          <a:stretch>
            <a:fillRect/>
          </a:stretch>
        </p:blipFill>
        <p:spPr>
          <a:xfrm>
            <a:off x="1" y="0"/>
            <a:ext cx="6096000" cy="4135120"/>
          </a:xfrm>
          <a:prstGeom prst="rect">
            <a:avLst/>
          </a:prstGeom>
        </p:spPr>
      </p:pic>
      <p:pic>
        <p:nvPicPr>
          <p:cNvPr id="5" name="Picture 4">
            <a:extLst>
              <a:ext uri="{FF2B5EF4-FFF2-40B4-BE49-F238E27FC236}">
                <a16:creationId xmlns:a16="http://schemas.microsoft.com/office/drawing/2014/main" id="{11D68F33-0AFB-4049-B3FA-55A6273A0621}"/>
              </a:ext>
            </a:extLst>
          </p:cNvPr>
          <p:cNvPicPr>
            <a:picLocks noChangeAspect="1"/>
          </p:cNvPicPr>
          <p:nvPr/>
        </p:nvPicPr>
        <p:blipFill>
          <a:blip r:embed="rId3"/>
          <a:stretch>
            <a:fillRect/>
          </a:stretch>
        </p:blipFill>
        <p:spPr>
          <a:xfrm>
            <a:off x="6096000" y="0"/>
            <a:ext cx="6095999" cy="4135120"/>
          </a:xfrm>
          <a:prstGeom prst="rect">
            <a:avLst/>
          </a:prstGeom>
        </p:spPr>
      </p:pic>
      <p:pic>
        <p:nvPicPr>
          <p:cNvPr id="7" name="Picture 6">
            <a:extLst>
              <a:ext uri="{FF2B5EF4-FFF2-40B4-BE49-F238E27FC236}">
                <a16:creationId xmlns:a16="http://schemas.microsoft.com/office/drawing/2014/main" id="{25A242A6-55D0-4801-B653-7160DC84FD65}"/>
              </a:ext>
            </a:extLst>
          </p:cNvPr>
          <p:cNvPicPr>
            <a:picLocks noChangeAspect="1"/>
          </p:cNvPicPr>
          <p:nvPr/>
        </p:nvPicPr>
        <p:blipFill>
          <a:blip r:embed="rId4"/>
          <a:stretch>
            <a:fillRect/>
          </a:stretch>
        </p:blipFill>
        <p:spPr>
          <a:xfrm>
            <a:off x="4740592" y="4294584"/>
            <a:ext cx="2513648" cy="2400856"/>
          </a:xfrm>
          <a:prstGeom prst="rect">
            <a:avLst/>
          </a:prstGeom>
        </p:spPr>
      </p:pic>
    </p:spTree>
    <p:extLst>
      <p:ext uri="{BB962C8B-B14F-4D97-AF65-F5344CB8AC3E}">
        <p14:creationId xmlns:p14="http://schemas.microsoft.com/office/powerpoint/2010/main" val="1326901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0810A-5758-4460-A300-891F4A2F72E1}"/>
              </a:ext>
            </a:extLst>
          </p:cNvPr>
          <p:cNvSpPr txBox="1"/>
          <p:nvPr/>
        </p:nvSpPr>
        <p:spPr>
          <a:xfrm>
            <a:off x="66675" y="85725"/>
            <a:ext cx="11953875" cy="646331"/>
          </a:xfrm>
          <a:prstGeom prst="rect">
            <a:avLst/>
          </a:prstGeom>
          <a:noFill/>
        </p:spPr>
        <p:txBody>
          <a:bodyPr wrap="square" rtlCol="0">
            <a:spAutoFit/>
          </a:bodyPr>
          <a:lstStyle/>
          <a:p>
            <a:endParaRPr lang="en-GB" b="1" dirty="0">
              <a:solidFill>
                <a:srgbClr val="FF0000"/>
              </a:solidFill>
              <a:latin typeface="Comic Sans MS" panose="030F0702030302020204" pitchFamily="66" charset="0"/>
            </a:endParaRPr>
          </a:p>
          <a:p>
            <a:endParaRPr lang="en-GB" dirty="0">
              <a:latin typeface="Comic Sans MS" panose="030F0702030302020204" pitchFamily="66" charset="0"/>
            </a:endParaRPr>
          </a:p>
        </p:txBody>
      </p:sp>
      <p:sp>
        <p:nvSpPr>
          <p:cNvPr id="4" name="TextBox 3">
            <a:extLst>
              <a:ext uri="{FF2B5EF4-FFF2-40B4-BE49-F238E27FC236}">
                <a16:creationId xmlns:a16="http://schemas.microsoft.com/office/drawing/2014/main" id="{37BB3F80-93E0-43D0-99D8-B733245930E3}"/>
              </a:ext>
            </a:extLst>
          </p:cNvPr>
          <p:cNvSpPr txBox="1"/>
          <p:nvPr/>
        </p:nvSpPr>
        <p:spPr>
          <a:xfrm>
            <a:off x="0" y="362724"/>
            <a:ext cx="11953875" cy="769441"/>
          </a:xfrm>
          <a:prstGeom prst="rect">
            <a:avLst/>
          </a:prstGeom>
          <a:noFill/>
        </p:spPr>
        <p:txBody>
          <a:bodyPr wrap="square" rtlCol="0">
            <a:spAutoFit/>
          </a:bodyPr>
          <a:lstStyle/>
          <a:p>
            <a:r>
              <a:rPr lang="en-GB" sz="4400" b="1" dirty="0">
                <a:solidFill>
                  <a:srgbClr val="FF0000"/>
                </a:solidFill>
                <a:latin typeface="XCCW Joined 1a" panose="03050602040000000000" pitchFamily="66" charset="0"/>
              </a:rPr>
              <a:t> </a:t>
            </a:r>
            <a:endParaRPr lang="en-GB" sz="4800" b="1" dirty="0">
              <a:solidFill>
                <a:srgbClr val="FF0000"/>
              </a:solidFill>
              <a:latin typeface="XCCW Joined 1a" panose="03050602040000000000" pitchFamily="66" charset="0"/>
            </a:endParaRPr>
          </a:p>
        </p:txBody>
      </p:sp>
      <p:pic>
        <p:nvPicPr>
          <p:cNvPr id="3" name="Picture 2"/>
          <p:cNvPicPr>
            <a:picLocks noChangeAspect="1"/>
          </p:cNvPicPr>
          <p:nvPr/>
        </p:nvPicPr>
        <p:blipFill>
          <a:blip r:embed="rId2"/>
          <a:stretch>
            <a:fillRect/>
          </a:stretch>
        </p:blipFill>
        <p:spPr>
          <a:xfrm>
            <a:off x="0" y="0"/>
            <a:ext cx="6096000" cy="4185920"/>
          </a:xfrm>
          <a:prstGeom prst="rect">
            <a:avLst/>
          </a:prstGeom>
        </p:spPr>
      </p:pic>
      <p:pic>
        <p:nvPicPr>
          <p:cNvPr id="5" name="Picture 4">
            <a:extLst>
              <a:ext uri="{FF2B5EF4-FFF2-40B4-BE49-F238E27FC236}">
                <a16:creationId xmlns:a16="http://schemas.microsoft.com/office/drawing/2014/main" id="{54349665-0D02-44F7-B83C-348E5FA662B4}"/>
              </a:ext>
            </a:extLst>
          </p:cNvPr>
          <p:cNvPicPr>
            <a:picLocks noChangeAspect="1"/>
          </p:cNvPicPr>
          <p:nvPr/>
        </p:nvPicPr>
        <p:blipFill>
          <a:blip r:embed="rId3"/>
          <a:stretch>
            <a:fillRect/>
          </a:stretch>
        </p:blipFill>
        <p:spPr>
          <a:xfrm>
            <a:off x="6096000" y="0"/>
            <a:ext cx="6096000" cy="4185920"/>
          </a:xfrm>
          <a:prstGeom prst="rect">
            <a:avLst/>
          </a:prstGeom>
        </p:spPr>
      </p:pic>
      <p:pic>
        <p:nvPicPr>
          <p:cNvPr id="7" name="Picture 6">
            <a:extLst>
              <a:ext uri="{FF2B5EF4-FFF2-40B4-BE49-F238E27FC236}">
                <a16:creationId xmlns:a16="http://schemas.microsoft.com/office/drawing/2014/main" id="{112BEAA7-82A3-4E43-A742-C852D2BBD6BA}"/>
              </a:ext>
            </a:extLst>
          </p:cNvPr>
          <p:cNvPicPr>
            <a:picLocks noChangeAspect="1"/>
          </p:cNvPicPr>
          <p:nvPr/>
        </p:nvPicPr>
        <p:blipFill>
          <a:blip r:embed="rId4"/>
          <a:stretch>
            <a:fillRect/>
          </a:stretch>
        </p:blipFill>
        <p:spPr>
          <a:xfrm>
            <a:off x="4853781" y="4287837"/>
            <a:ext cx="2484438" cy="2484438"/>
          </a:xfrm>
          <a:prstGeom prst="rect">
            <a:avLst/>
          </a:prstGeom>
        </p:spPr>
      </p:pic>
    </p:spTree>
    <p:extLst>
      <p:ext uri="{BB962C8B-B14F-4D97-AF65-F5344CB8AC3E}">
        <p14:creationId xmlns:p14="http://schemas.microsoft.com/office/powerpoint/2010/main" val="3250586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0810A-5758-4460-A300-891F4A2F72E1}"/>
              </a:ext>
            </a:extLst>
          </p:cNvPr>
          <p:cNvSpPr txBox="1"/>
          <p:nvPr/>
        </p:nvSpPr>
        <p:spPr>
          <a:xfrm>
            <a:off x="66675" y="168577"/>
            <a:ext cx="11953875" cy="646331"/>
          </a:xfrm>
          <a:prstGeom prst="rect">
            <a:avLst/>
          </a:prstGeom>
          <a:noFill/>
        </p:spPr>
        <p:txBody>
          <a:bodyPr wrap="square" rtlCol="0">
            <a:spAutoFit/>
          </a:bodyPr>
          <a:lstStyle/>
          <a:p>
            <a:r>
              <a:rPr lang="en-GB" b="1" u="sng" dirty="0">
                <a:latin typeface="Comic Sans MS" panose="030F0702030302020204" pitchFamily="66" charset="0"/>
              </a:rPr>
              <a:t>English:</a:t>
            </a:r>
            <a:endParaRPr lang="en-GB" dirty="0">
              <a:latin typeface="Comic Sans MS" panose="030F0702030302020204" pitchFamily="66" charset="0"/>
            </a:endParaRPr>
          </a:p>
          <a:p>
            <a:r>
              <a:rPr lang="en-GB" b="1" dirty="0">
                <a:solidFill>
                  <a:srgbClr val="FF0000"/>
                </a:solidFill>
                <a:latin typeface="Comic Sans MS" panose="030F0702030302020204" pitchFamily="66" charset="0"/>
              </a:rPr>
              <a:t>Objective: To write a kennings poem about the seasons.  </a:t>
            </a:r>
            <a:endParaRPr lang="en-GB" dirty="0">
              <a:solidFill>
                <a:srgbClr val="0070C0"/>
              </a:solidFill>
              <a:latin typeface="Comic Sans MS" panose="030F0702030302020204" pitchFamily="66" charset="0"/>
            </a:endParaRPr>
          </a:p>
        </p:txBody>
      </p:sp>
      <p:sp>
        <p:nvSpPr>
          <p:cNvPr id="4" name="TextBox 3">
            <a:extLst>
              <a:ext uri="{FF2B5EF4-FFF2-40B4-BE49-F238E27FC236}">
                <a16:creationId xmlns:a16="http://schemas.microsoft.com/office/drawing/2014/main" id="{53ECF482-C1D4-46D0-8D79-AFCCBD917D7E}"/>
              </a:ext>
            </a:extLst>
          </p:cNvPr>
          <p:cNvSpPr txBox="1"/>
          <p:nvPr/>
        </p:nvSpPr>
        <p:spPr>
          <a:xfrm>
            <a:off x="183684" y="1057112"/>
            <a:ext cx="4895251" cy="5632311"/>
          </a:xfrm>
          <a:prstGeom prst="rect">
            <a:avLst/>
          </a:prstGeom>
          <a:solidFill>
            <a:srgbClr val="FFFF00"/>
          </a:solidFill>
        </p:spPr>
        <p:txBody>
          <a:bodyPr wrap="square" rtlCol="0">
            <a:spAutoFit/>
          </a:bodyPr>
          <a:lstStyle/>
          <a:p>
            <a:r>
              <a:rPr lang="en-GB" sz="2000" b="1" u="sng" dirty="0">
                <a:latin typeface="Comic Sans MS" panose="030F0702030302020204" pitchFamily="66" charset="0"/>
              </a:rPr>
              <a:t>Main task…</a:t>
            </a:r>
          </a:p>
          <a:p>
            <a:r>
              <a:rPr lang="en-GB" sz="2000" dirty="0">
                <a:latin typeface="Comic Sans MS" panose="030F0702030302020204" pitchFamily="66" charset="0"/>
              </a:rPr>
              <a:t>Write a new Kennings poem for either: </a:t>
            </a:r>
            <a:r>
              <a:rPr lang="en-GB" sz="2000" b="1" dirty="0">
                <a:latin typeface="Comic Sans MS" panose="030F0702030302020204" pitchFamily="66" charset="0"/>
              </a:rPr>
              <a:t>Winter, Spring, Summer or Autumn</a:t>
            </a:r>
            <a:r>
              <a:rPr lang="en-GB" sz="2000" dirty="0">
                <a:latin typeface="Comic Sans MS" panose="030F0702030302020204" pitchFamily="66" charset="0"/>
              </a:rPr>
              <a:t>. </a:t>
            </a:r>
          </a:p>
          <a:p>
            <a:r>
              <a:rPr lang="en-GB" sz="2000" dirty="0">
                <a:latin typeface="Comic Sans MS" panose="030F0702030302020204" pitchFamily="66" charset="0"/>
              </a:rPr>
              <a:t>1* - Pick 1 season and write a kennings or acrostic poem.</a:t>
            </a:r>
          </a:p>
          <a:p>
            <a:r>
              <a:rPr lang="en-GB" sz="2000" dirty="0">
                <a:latin typeface="Comic Sans MS" panose="030F0702030302020204" pitchFamily="66" charset="0"/>
              </a:rPr>
              <a:t>2/3* - Pick 2 seasons and write a kennings poem for each.</a:t>
            </a:r>
          </a:p>
          <a:p>
            <a:endParaRPr lang="en-GB" sz="2000" dirty="0">
              <a:latin typeface="Comic Sans MS" panose="030F0702030302020204" pitchFamily="66" charset="0"/>
            </a:endParaRPr>
          </a:p>
          <a:p>
            <a:r>
              <a:rPr lang="en-GB" sz="2000" dirty="0">
                <a:latin typeface="Comic Sans MS" panose="030F0702030302020204" pitchFamily="66" charset="0"/>
              </a:rPr>
              <a:t>Make a mind-map of what you associate with the season and then write your poem.</a:t>
            </a:r>
          </a:p>
          <a:p>
            <a:endParaRPr lang="en-GB" sz="2000" dirty="0">
              <a:latin typeface="Comic Sans MS" panose="030F0702030302020204" pitchFamily="66" charset="0"/>
            </a:endParaRPr>
          </a:p>
          <a:p>
            <a:r>
              <a:rPr lang="en-GB" sz="2000" dirty="0">
                <a:latin typeface="Comic Sans MS" panose="030F0702030302020204" pitchFamily="66" charset="0"/>
              </a:rPr>
              <a:t>Remember you want people to know you are describing a season without telling them which one. </a:t>
            </a:r>
          </a:p>
          <a:p>
            <a:endParaRPr lang="en-GB" sz="2000" dirty="0">
              <a:latin typeface="Comic Sans MS" panose="030F0702030302020204" pitchFamily="66" charset="0"/>
            </a:endParaRPr>
          </a:p>
          <a:p>
            <a:pPr algn="ctr"/>
            <a:r>
              <a:rPr lang="en-GB" sz="2000" b="1" dirty="0">
                <a:latin typeface="Comic Sans MS" panose="030F0702030302020204" pitchFamily="66" charset="0"/>
              </a:rPr>
              <a:t>Use the examples to help you and the reminder on Kennings Rules!</a:t>
            </a:r>
          </a:p>
        </p:txBody>
      </p:sp>
      <p:pic>
        <p:nvPicPr>
          <p:cNvPr id="5" name="Picture 4">
            <a:extLst>
              <a:ext uri="{FF2B5EF4-FFF2-40B4-BE49-F238E27FC236}">
                <a16:creationId xmlns:a16="http://schemas.microsoft.com/office/drawing/2014/main" id="{96C3F91C-0397-4A57-A546-25DB2B1AB585}"/>
              </a:ext>
            </a:extLst>
          </p:cNvPr>
          <p:cNvPicPr>
            <a:picLocks noChangeAspect="1"/>
          </p:cNvPicPr>
          <p:nvPr/>
        </p:nvPicPr>
        <p:blipFill>
          <a:blip r:embed="rId2"/>
          <a:stretch>
            <a:fillRect/>
          </a:stretch>
        </p:blipFill>
        <p:spPr>
          <a:xfrm>
            <a:off x="9366853" y="936828"/>
            <a:ext cx="2599091" cy="5174004"/>
          </a:xfrm>
          <a:prstGeom prst="rect">
            <a:avLst/>
          </a:prstGeom>
        </p:spPr>
      </p:pic>
      <p:pic>
        <p:nvPicPr>
          <p:cNvPr id="6" name="Picture 5">
            <a:extLst>
              <a:ext uri="{FF2B5EF4-FFF2-40B4-BE49-F238E27FC236}">
                <a16:creationId xmlns:a16="http://schemas.microsoft.com/office/drawing/2014/main" id="{93308956-57CD-4D71-8673-20648AE320C0}"/>
              </a:ext>
            </a:extLst>
          </p:cNvPr>
          <p:cNvPicPr>
            <a:picLocks noChangeAspect="1"/>
          </p:cNvPicPr>
          <p:nvPr/>
        </p:nvPicPr>
        <p:blipFill>
          <a:blip r:embed="rId3"/>
          <a:stretch>
            <a:fillRect/>
          </a:stretch>
        </p:blipFill>
        <p:spPr>
          <a:xfrm>
            <a:off x="5546092" y="814908"/>
            <a:ext cx="3962400" cy="2971800"/>
          </a:xfrm>
          <a:prstGeom prst="rect">
            <a:avLst/>
          </a:prstGeom>
        </p:spPr>
      </p:pic>
      <p:pic>
        <p:nvPicPr>
          <p:cNvPr id="8" name="Picture 7">
            <a:extLst>
              <a:ext uri="{FF2B5EF4-FFF2-40B4-BE49-F238E27FC236}">
                <a16:creationId xmlns:a16="http://schemas.microsoft.com/office/drawing/2014/main" id="{CEEF52A5-BA51-446D-A82A-246538A7AB12}"/>
              </a:ext>
            </a:extLst>
          </p:cNvPr>
          <p:cNvPicPr>
            <a:picLocks noChangeAspect="1"/>
          </p:cNvPicPr>
          <p:nvPr/>
        </p:nvPicPr>
        <p:blipFill>
          <a:blip r:embed="rId4"/>
          <a:stretch>
            <a:fillRect/>
          </a:stretch>
        </p:blipFill>
        <p:spPr>
          <a:xfrm>
            <a:off x="5686268" y="3646752"/>
            <a:ext cx="3682048" cy="3135048"/>
          </a:xfrm>
          <a:prstGeom prst="rect">
            <a:avLst/>
          </a:prstGeom>
        </p:spPr>
      </p:pic>
    </p:spTree>
    <p:extLst>
      <p:ext uri="{BB962C8B-B14F-4D97-AF65-F5344CB8AC3E}">
        <p14:creationId xmlns:p14="http://schemas.microsoft.com/office/powerpoint/2010/main" val="1591036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1BD10B-B297-40C4-B194-D650667ADDD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6019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57FE22-E416-4C59-A148-611DDCF17BD1}"/>
              </a:ext>
            </a:extLst>
          </p:cNvPr>
          <p:cNvPicPr>
            <a:picLocks noChangeAspect="1"/>
          </p:cNvPicPr>
          <p:nvPr/>
        </p:nvPicPr>
        <p:blipFill>
          <a:blip r:embed="rId2"/>
          <a:stretch>
            <a:fillRect/>
          </a:stretch>
        </p:blipFill>
        <p:spPr>
          <a:xfrm>
            <a:off x="0" y="-1"/>
            <a:ext cx="12192000" cy="5677787"/>
          </a:xfrm>
          <a:prstGeom prst="rect">
            <a:avLst/>
          </a:prstGeom>
        </p:spPr>
      </p:pic>
      <p:sp>
        <p:nvSpPr>
          <p:cNvPr id="9" name="TextBox 8">
            <a:extLst>
              <a:ext uri="{FF2B5EF4-FFF2-40B4-BE49-F238E27FC236}">
                <a16:creationId xmlns:a16="http://schemas.microsoft.com/office/drawing/2014/main" id="{8318A709-6F79-4220-909D-6D3D4A4881B8}"/>
              </a:ext>
            </a:extLst>
          </p:cNvPr>
          <p:cNvSpPr txBox="1"/>
          <p:nvPr/>
        </p:nvSpPr>
        <p:spPr>
          <a:xfrm>
            <a:off x="358849" y="5998167"/>
            <a:ext cx="10975457" cy="646331"/>
          </a:xfrm>
          <a:prstGeom prst="rect">
            <a:avLst/>
          </a:prstGeom>
          <a:noFill/>
        </p:spPr>
        <p:txBody>
          <a:bodyPr wrap="square">
            <a:spAutoFit/>
          </a:bodyPr>
          <a:lstStyle/>
          <a:p>
            <a:pPr algn="ctr"/>
            <a:r>
              <a:rPr lang="en-GB" dirty="0">
                <a:hlinkClick r:id="rId3"/>
              </a:rPr>
              <a:t>https://www.youtube.com/watch?v=WVM9vaYfe58</a:t>
            </a:r>
            <a:r>
              <a:rPr lang="en-GB" dirty="0"/>
              <a:t>            -      This link may help with finding nouns to build your kennings. Please note FALL = AUTUMN</a:t>
            </a:r>
          </a:p>
        </p:txBody>
      </p:sp>
    </p:spTree>
    <p:extLst>
      <p:ext uri="{BB962C8B-B14F-4D97-AF65-F5344CB8AC3E}">
        <p14:creationId xmlns:p14="http://schemas.microsoft.com/office/powerpoint/2010/main" val="3778032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3155F36-F850-43D7-BBAD-4316B43EB339}"/>
              </a:ext>
            </a:extLst>
          </p:cNvPr>
          <p:cNvSpPr/>
          <p:nvPr/>
        </p:nvSpPr>
        <p:spPr>
          <a:xfrm>
            <a:off x="4257040" y="2367280"/>
            <a:ext cx="3830320" cy="2499360"/>
          </a:xfrm>
          <a:prstGeom prst="cloud">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omic Sans MS" panose="030F0702030302020204" pitchFamily="66" charset="0"/>
              </a:rPr>
              <a:t>My _________</a:t>
            </a:r>
          </a:p>
          <a:p>
            <a:pPr algn="ctr"/>
            <a:r>
              <a:rPr lang="en-GB" sz="2800" dirty="0">
                <a:solidFill>
                  <a:schemeClr val="tx1"/>
                </a:solidFill>
                <a:latin typeface="Comic Sans MS" panose="030F0702030302020204" pitchFamily="66" charset="0"/>
              </a:rPr>
              <a:t>mind map</a:t>
            </a:r>
          </a:p>
        </p:txBody>
      </p:sp>
      <p:cxnSp>
        <p:nvCxnSpPr>
          <p:cNvPr id="4" name="Straight Arrow Connector 3">
            <a:extLst>
              <a:ext uri="{FF2B5EF4-FFF2-40B4-BE49-F238E27FC236}">
                <a16:creationId xmlns:a16="http://schemas.microsoft.com/office/drawing/2014/main" id="{4A06A01D-AFB8-4D5B-A354-F54BDF1C6F2F}"/>
              </a:ext>
            </a:extLst>
          </p:cNvPr>
          <p:cNvCxnSpPr/>
          <p:nvPr/>
        </p:nvCxnSpPr>
        <p:spPr>
          <a:xfrm flipV="1">
            <a:off x="7518400" y="985520"/>
            <a:ext cx="1239520" cy="17678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C66C2D4A-A59A-4371-9CD7-714FBBEF3844}"/>
              </a:ext>
            </a:extLst>
          </p:cNvPr>
          <p:cNvCxnSpPr>
            <a:cxnSpLocks/>
          </p:cNvCxnSpPr>
          <p:nvPr/>
        </p:nvCxnSpPr>
        <p:spPr>
          <a:xfrm>
            <a:off x="7670800" y="3982720"/>
            <a:ext cx="1635760" cy="10769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F25A4ED-A6B1-457F-95C0-85EE9838F50B}"/>
              </a:ext>
            </a:extLst>
          </p:cNvPr>
          <p:cNvCxnSpPr>
            <a:cxnSpLocks/>
          </p:cNvCxnSpPr>
          <p:nvPr/>
        </p:nvCxnSpPr>
        <p:spPr>
          <a:xfrm flipH="1">
            <a:off x="6096000" y="4653280"/>
            <a:ext cx="147320" cy="1219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6280765-A0A6-4E86-A05A-1378F1A5199F}"/>
              </a:ext>
            </a:extLst>
          </p:cNvPr>
          <p:cNvCxnSpPr>
            <a:cxnSpLocks/>
          </p:cNvCxnSpPr>
          <p:nvPr/>
        </p:nvCxnSpPr>
        <p:spPr>
          <a:xfrm flipH="1">
            <a:off x="1950720" y="3982720"/>
            <a:ext cx="2570481" cy="8839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A14305A-3B2D-4CFF-A8E5-0A56A3A0C92A}"/>
              </a:ext>
            </a:extLst>
          </p:cNvPr>
          <p:cNvCxnSpPr>
            <a:cxnSpLocks/>
          </p:cNvCxnSpPr>
          <p:nvPr/>
        </p:nvCxnSpPr>
        <p:spPr>
          <a:xfrm flipH="1" flipV="1">
            <a:off x="2235200" y="1869440"/>
            <a:ext cx="2636521" cy="10058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E97FFE5-2823-429B-B2FD-6ED37B96B39D}"/>
              </a:ext>
            </a:extLst>
          </p:cNvPr>
          <p:cNvCxnSpPr>
            <a:cxnSpLocks/>
          </p:cNvCxnSpPr>
          <p:nvPr/>
        </p:nvCxnSpPr>
        <p:spPr>
          <a:xfrm flipH="1" flipV="1">
            <a:off x="5527040" y="812800"/>
            <a:ext cx="772161" cy="18643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5E6D01C-C8C3-4F4D-BD88-B1D01EF1582B}"/>
              </a:ext>
            </a:extLst>
          </p:cNvPr>
          <p:cNvSpPr txBox="1"/>
          <p:nvPr/>
        </p:nvSpPr>
        <p:spPr>
          <a:xfrm>
            <a:off x="138223" y="85060"/>
            <a:ext cx="3923414" cy="646331"/>
          </a:xfrm>
          <a:prstGeom prst="rect">
            <a:avLst/>
          </a:prstGeom>
          <a:noFill/>
        </p:spPr>
        <p:txBody>
          <a:bodyPr wrap="square" rtlCol="0">
            <a:spAutoFit/>
          </a:bodyPr>
          <a:lstStyle/>
          <a:p>
            <a:r>
              <a:rPr lang="en-GB" b="1" dirty="0">
                <a:solidFill>
                  <a:srgbClr val="FF0000"/>
                </a:solidFill>
                <a:latin typeface="Comic Sans MS" panose="030F0702030302020204" pitchFamily="66" charset="0"/>
              </a:rPr>
              <a:t>All- You can brainstorm your ideas using a simple mind-map. </a:t>
            </a:r>
          </a:p>
        </p:txBody>
      </p:sp>
    </p:spTree>
    <p:extLst>
      <p:ext uri="{BB962C8B-B14F-4D97-AF65-F5344CB8AC3E}">
        <p14:creationId xmlns:p14="http://schemas.microsoft.com/office/powerpoint/2010/main" val="2847987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0810A-5758-4460-A300-891F4A2F72E1}"/>
              </a:ext>
            </a:extLst>
          </p:cNvPr>
          <p:cNvSpPr txBox="1"/>
          <p:nvPr/>
        </p:nvSpPr>
        <p:spPr>
          <a:xfrm>
            <a:off x="0" y="173671"/>
            <a:ext cx="1195387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Maths: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Objective: To identify lines of symmetry.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2"/>
              </a:rPr>
              <a:t>Lines of Symmetry in Shape</a:t>
            </a:r>
            <a:endPar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6" name="TextBox 5">
            <a:extLst>
              <a:ext uri="{FF2B5EF4-FFF2-40B4-BE49-F238E27FC236}">
                <a16:creationId xmlns:a16="http://schemas.microsoft.com/office/drawing/2014/main" id="{CC5F122C-D3B9-4BA8-9BD4-0E21E45C9E85}"/>
              </a:ext>
            </a:extLst>
          </p:cNvPr>
          <p:cNvSpPr txBox="1"/>
          <p:nvPr/>
        </p:nvSpPr>
        <p:spPr>
          <a:xfrm>
            <a:off x="-9239" y="1927997"/>
            <a:ext cx="6123709"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Click on the link above to learn about what symmetry 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1* - Name each shape accurately and write how many lines of symmetry each shape has.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2*/3* - Today you will be focusing on lines of symmetry in a variety of shapes. Think about which shapes have at least one line of symmetry?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Extension: Look at the shapes you can see. Think carefully about how many sides of symmetry each one has. Does it match the number of sides the shape has?</a:t>
            </a:r>
          </a:p>
        </p:txBody>
      </p:sp>
      <p:sp>
        <p:nvSpPr>
          <p:cNvPr id="3" name="Rectangle 2"/>
          <p:cNvSpPr/>
          <p:nvPr/>
        </p:nvSpPr>
        <p:spPr>
          <a:xfrm>
            <a:off x="248804" y="934925"/>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6341265" y="282380"/>
            <a:ext cx="515548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rPr>
              <a:t>Today you will be learning all about lines of symmetry in shape.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rPr>
              <a:t>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rPr>
              <a:t>How many lines of symmetry there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rPr>
              <a:t>Why are there no lines of symmetry in the irregular trapezium below?</a:t>
            </a:r>
          </a:p>
        </p:txBody>
      </p:sp>
      <p:pic>
        <p:nvPicPr>
          <p:cNvPr id="4" name="Picture 3"/>
          <p:cNvPicPr>
            <a:picLocks noChangeAspect="1"/>
          </p:cNvPicPr>
          <p:nvPr/>
        </p:nvPicPr>
        <p:blipFill>
          <a:blip r:embed="rId3"/>
          <a:stretch>
            <a:fillRect/>
          </a:stretch>
        </p:blipFill>
        <p:spPr>
          <a:xfrm>
            <a:off x="5991296" y="1927997"/>
            <a:ext cx="6085754" cy="4759130"/>
          </a:xfrm>
          <a:prstGeom prst="rect">
            <a:avLst/>
          </a:prstGeom>
        </p:spPr>
      </p:pic>
      <p:pic>
        <p:nvPicPr>
          <p:cNvPr id="5" name="Picture 4"/>
          <p:cNvPicPr>
            <a:picLocks noChangeAspect="1"/>
          </p:cNvPicPr>
          <p:nvPr/>
        </p:nvPicPr>
        <p:blipFill>
          <a:blip r:embed="rId4"/>
          <a:stretch>
            <a:fillRect/>
          </a:stretch>
        </p:blipFill>
        <p:spPr>
          <a:xfrm>
            <a:off x="458750" y="5656502"/>
            <a:ext cx="5064558" cy="1030625"/>
          </a:xfrm>
          <a:prstGeom prst="rect">
            <a:avLst/>
          </a:prstGeom>
        </p:spPr>
      </p:pic>
    </p:spTree>
    <p:extLst>
      <p:ext uri="{BB962C8B-B14F-4D97-AF65-F5344CB8AC3E}">
        <p14:creationId xmlns:p14="http://schemas.microsoft.com/office/powerpoint/2010/main" val="1224884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250" y="233280"/>
            <a:ext cx="18453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1 STAR TASK!</a:t>
            </a:r>
          </a:p>
        </p:txBody>
      </p:sp>
      <p:pic>
        <p:nvPicPr>
          <p:cNvPr id="4" name="Picture 3"/>
          <p:cNvPicPr>
            <a:picLocks noChangeAspect="1"/>
          </p:cNvPicPr>
          <p:nvPr/>
        </p:nvPicPr>
        <p:blipFill>
          <a:blip r:embed="rId2"/>
          <a:stretch>
            <a:fillRect/>
          </a:stretch>
        </p:blipFill>
        <p:spPr>
          <a:xfrm>
            <a:off x="111250" y="602612"/>
            <a:ext cx="11727296" cy="6049817"/>
          </a:xfrm>
          <a:prstGeom prst="rect">
            <a:avLst/>
          </a:prstGeom>
        </p:spPr>
      </p:pic>
    </p:spTree>
    <p:extLst>
      <p:ext uri="{BB962C8B-B14F-4D97-AF65-F5344CB8AC3E}">
        <p14:creationId xmlns:p14="http://schemas.microsoft.com/office/powerpoint/2010/main" val="448922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17CBEA-B301-4B12-B730-0B18E049932A}"/>
              </a:ext>
            </a:extLst>
          </p:cNvPr>
          <p:cNvSpPr txBox="1"/>
          <p:nvPr/>
        </p:nvSpPr>
        <p:spPr>
          <a:xfrm>
            <a:off x="66675" y="85724"/>
            <a:ext cx="2247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2/3 STAR TASK!</a:t>
            </a:r>
          </a:p>
        </p:txBody>
      </p:sp>
      <p:pic>
        <p:nvPicPr>
          <p:cNvPr id="2" name="Picture 1"/>
          <p:cNvPicPr>
            <a:picLocks noChangeAspect="1"/>
          </p:cNvPicPr>
          <p:nvPr/>
        </p:nvPicPr>
        <p:blipFill>
          <a:blip r:embed="rId2"/>
          <a:stretch>
            <a:fillRect/>
          </a:stretch>
        </p:blipFill>
        <p:spPr>
          <a:xfrm>
            <a:off x="173037" y="455056"/>
            <a:ext cx="11723399" cy="6257925"/>
          </a:xfrm>
          <a:prstGeom prst="rect">
            <a:avLst/>
          </a:prstGeom>
        </p:spPr>
      </p:pic>
    </p:spTree>
    <p:extLst>
      <p:ext uri="{BB962C8B-B14F-4D97-AF65-F5344CB8AC3E}">
        <p14:creationId xmlns:p14="http://schemas.microsoft.com/office/powerpoint/2010/main" val="1784214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403" y="71004"/>
            <a:ext cx="11769870" cy="6634595"/>
          </a:xfrm>
          <a:prstGeom prst="rect">
            <a:avLst/>
          </a:prstGeom>
        </p:spPr>
      </p:pic>
    </p:spTree>
    <p:extLst>
      <p:ext uri="{BB962C8B-B14F-4D97-AF65-F5344CB8AC3E}">
        <p14:creationId xmlns:p14="http://schemas.microsoft.com/office/powerpoint/2010/main" val="20526292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1074</TotalTime>
  <Words>830</Words>
  <Application>Microsoft Office PowerPoint</Application>
  <PresentationFormat>Widescreen</PresentationFormat>
  <Paragraphs>91</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Comic Sans MS</vt:lpstr>
      <vt:lpstr>XCCW Joined 1a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Eloise</dc:creator>
  <cp:lastModifiedBy>Jones, Eloise</cp:lastModifiedBy>
  <cp:revision>77</cp:revision>
  <dcterms:created xsi:type="dcterms:W3CDTF">2020-11-07T10:51:03Z</dcterms:created>
  <dcterms:modified xsi:type="dcterms:W3CDTF">2021-01-21T09:01:21Z</dcterms:modified>
</cp:coreProperties>
</file>