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4" r:id="rId5"/>
    <p:sldId id="291" r:id="rId6"/>
    <p:sldId id="295" r:id="rId7"/>
    <p:sldId id="292" r:id="rId8"/>
    <p:sldId id="294" r:id="rId9"/>
    <p:sldId id="259" r:id="rId10"/>
    <p:sldId id="265" r:id="rId11"/>
    <p:sldId id="258" r:id="rId12"/>
    <p:sldId id="268" r:id="rId13"/>
    <p:sldId id="260" r:id="rId14"/>
    <p:sldId id="273"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CCFF"/>
    <a:srgbClr val="CCFFCC"/>
    <a:srgbClr val="FFFFCC"/>
    <a:srgbClr val="CC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3" d="100"/>
          <a:sy n="63" d="100"/>
        </p:scale>
        <p:origin x="6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09/01/2021</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09/01/2021</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09/01/2021</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09/01/2021</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09/01/2021</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09/01/2021</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09/01/2021</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09/01/2021</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09/01/2021</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09/01/2021</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09/01/2021</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09/01/2021</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4@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MP2_6OLummA&amp;list=PLLIE84w8WlZ-KKM-jtpEY13aQyY4tshMT&amp;index=1" TargetMode="External"/><Relationship Id="rId7" Type="http://schemas.openxmlformats.org/officeDocument/2006/relationships/image" Target="../media/image27.png"/><Relationship Id="rId2" Type="http://schemas.openxmlformats.org/officeDocument/2006/relationships/hyperlink" Target="https://www.youtube.com/watch?v=KEt1Mm8sSkA&amp;list=PLLIE84w8WlZ-KKM-jtpEY13aQyY4tshMT&amp;index=2"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www.youtube.com/watch?v=yE0aSxziNdY&amp;list=PLLIE84w8WlZ-KKM-jtpEY13aQyY4tshMT&amp;index=3" TargetMode="External"/><Relationship Id="rId4" Type="http://schemas.openxmlformats.org/officeDocument/2006/relationships/hyperlink" Target="https://www.youtube.com/watch?v=xGKpngesISI&amp;list=PLLIE84w8WlZ-KKM-jtpEY13aQyY4tshMT&amp;index=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uk/bitesize/topics/zb6tyrd/articles/zg68k7h"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1DF8-5B7B-4FB5-B512-3825EA850B61}"/>
              </a:ext>
            </a:extLst>
          </p:cNvPr>
          <p:cNvSpPr txBox="1"/>
          <p:nvPr/>
        </p:nvSpPr>
        <p:spPr>
          <a:xfrm>
            <a:off x="419100" y="476250"/>
            <a:ext cx="11125200" cy="6124754"/>
          </a:xfrm>
          <a:prstGeom prst="rect">
            <a:avLst/>
          </a:prstGeom>
          <a:noFill/>
        </p:spPr>
        <p:txBody>
          <a:bodyPr wrap="square" rtlCol="0">
            <a:spAutoFit/>
          </a:bodyPr>
          <a:lstStyle/>
          <a:p>
            <a:pPr algn="ctr"/>
            <a:r>
              <a:rPr lang="en-GB" b="1" u="sng" dirty="0">
                <a:latin typeface="Comic Sans MS" panose="030F0702030302020204" pitchFamily="66" charset="0"/>
              </a:rPr>
              <a:t>Remote Learning Plan! </a:t>
            </a:r>
          </a:p>
          <a:p>
            <a:endParaRPr lang="en-GB" dirty="0">
              <a:latin typeface="Comic Sans MS" panose="030F0702030302020204" pitchFamily="66" charset="0"/>
            </a:endParaRPr>
          </a:p>
          <a:p>
            <a:r>
              <a:rPr lang="en-GB" dirty="0">
                <a:latin typeface="Comic Sans MS" panose="030F0702030302020204" pitchFamily="66" charset="0"/>
              </a:rPr>
              <a:t>Hello Year 4! </a:t>
            </a:r>
          </a:p>
          <a:p>
            <a:endParaRPr lang="en-GB" dirty="0">
              <a:latin typeface="Comic Sans MS" panose="030F0702030302020204" pitchFamily="66" charset="0"/>
            </a:endParaRPr>
          </a:p>
          <a:p>
            <a:r>
              <a:rPr lang="en-GB" dirty="0">
                <a:latin typeface="Comic Sans MS" panose="030F0702030302020204" pitchFamily="66" charset="0"/>
              </a:rPr>
              <a:t>During the next few weeks, we will be providing the children with remote learning on a daily basis. The work will be available on the website the day before e.g. Monday’s work will be online Sunday.</a:t>
            </a:r>
          </a:p>
          <a:p>
            <a:r>
              <a:rPr lang="en-GB" dirty="0">
                <a:latin typeface="Comic Sans MS" panose="030F0702030302020204" pitchFamily="66" charset="0"/>
              </a:rPr>
              <a:t>Everyday the remote learning will consist of: </a:t>
            </a:r>
          </a:p>
          <a:p>
            <a:pPr marL="342900" indent="-342900">
              <a:buAutoNum type="arabicPeriod"/>
            </a:pPr>
            <a:r>
              <a:rPr lang="en-GB" dirty="0">
                <a:latin typeface="Comic Sans MS" panose="030F0702030302020204" pitchFamily="66" charset="0"/>
              </a:rPr>
              <a:t>English Lesson </a:t>
            </a:r>
          </a:p>
          <a:p>
            <a:pPr marL="342900" indent="-342900">
              <a:buAutoNum type="arabicPeriod"/>
            </a:pPr>
            <a:r>
              <a:rPr lang="en-GB" dirty="0">
                <a:latin typeface="Comic Sans MS" panose="030F0702030302020204" pitchFamily="66" charset="0"/>
              </a:rPr>
              <a:t>Maths Lesson </a:t>
            </a:r>
          </a:p>
          <a:p>
            <a:pPr marL="342900" indent="-342900">
              <a:buAutoNum type="arabicPeriod"/>
            </a:pPr>
            <a:r>
              <a:rPr lang="en-GB" dirty="0">
                <a:latin typeface="Comic Sans MS" panose="030F0702030302020204" pitchFamily="66" charset="0"/>
              </a:rPr>
              <a:t>Reading Lesson </a:t>
            </a:r>
          </a:p>
          <a:p>
            <a:pPr marL="342900" indent="-342900">
              <a:buAutoNum type="arabicPeriod"/>
            </a:pPr>
            <a:r>
              <a:rPr lang="en-GB" dirty="0">
                <a:latin typeface="Comic Sans MS" panose="030F0702030302020204" pitchFamily="66" charset="0"/>
              </a:rPr>
              <a:t>One other curriculum lesson (PSHE, Art etc)</a:t>
            </a:r>
          </a:p>
          <a:p>
            <a:pPr marL="342900" indent="-342900">
              <a:buAutoNum type="arabicPeriod"/>
            </a:pPr>
            <a:endParaRPr lang="en-GB" dirty="0">
              <a:latin typeface="Comic Sans MS" panose="030F0702030302020204" pitchFamily="66" charset="0"/>
            </a:endParaRPr>
          </a:p>
          <a:p>
            <a:pPr algn="ctr"/>
            <a:r>
              <a:rPr lang="en-GB" dirty="0">
                <a:latin typeface="Comic Sans MS" panose="030F0702030302020204" pitchFamily="66" charset="0"/>
              </a:rPr>
              <a:t>We will be available during the hours of 9am-4pm so please feel free to contact us on our new e-mail </a:t>
            </a:r>
            <a:r>
              <a:rPr lang="en-GB" sz="3200" dirty="0">
                <a:solidFill>
                  <a:srgbClr val="FF0000"/>
                </a:solidFill>
                <a:latin typeface="Comic Sans MS" panose="030F0702030302020204" pitchFamily="66" charset="0"/>
                <a:hlinkClick r:id="rId2">
                  <a:extLst>
                    <a:ext uri="{A12FA001-AC4F-418D-AE19-62706E023703}">
                      <ahyp:hlinkClr xmlns:ahyp="http://schemas.microsoft.com/office/drawing/2018/hyperlinkcolor" val="tx"/>
                    </a:ext>
                  </a:extLst>
                </a:hlinkClick>
              </a:rPr>
              <a:t>njs.year4@taw.org.uk</a:t>
            </a:r>
            <a:r>
              <a:rPr lang="en-GB" sz="3200" dirty="0">
                <a:solidFill>
                  <a:srgbClr val="FF0000"/>
                </a:solidFill>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Some of the work provided will be split into the star levels that the children use everyday in class (1,2 3). </a:t>
            </a:r>
          </a:p>
          <a:p>
            <a:endParaRPr lang="en-GB" dirty="0">
              <a:latin typeface="Comic Sans MS" panose="030F0702030302020204" pitchFamily="66" charset="0"/>
            </a:endParaRPr>
          </a:p>
          <a:p>
            <a:r>
              <a:rPr lang="en-GB" dirty="0">
                <a:latin typeface="Comic Sans MS" panose="030F0702030302020204" pitchFamily="66" charset="0"/>
              </a:rPr>
              <a:t>Stay safe everyone! </a:t>
            </a:r>
          </a:p>
          <a:p>
            <a:endParaRPr lang="en-GB" dirty="0">
              <a:latin typeface="Comic Sans MS" panose="030F0702030302020204" pitchFamily="66" charset="0"/>
            </a:endParaRPr>
          </a:p>
          <a:p>
            <a:r>
              <a:rPr lang="en-GB" dirty="0">
                <a:latin typeface="Comic Sans MS" panose="030F0702030302020204" pitchFamily="66" charset="0"/>
              </a:rPr>
              <a:t>Miss Jones, Mrs Jukes, Mrs Kuczynska and Mrs Sisson. </a:t>
            </a:r>
          </a:p>
        </p:txBody>
      </p:sp>
    </p:spTree>
    <p:extLst>
      <p:ext uri="{BB962C8B-B14F-4D97-AF65-F5344CB8AC3E}">
        <p14:creationId xmlns:p14="http://schemas.microsoft.com/office/powerpoint/2010/main" val="16433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18CB23-6AC8-4027-96F2-31BCC300D3B3}"/>
              </a:ext>
            </a:extLst>
          </p:cNvPr>
          <p:cNvPicPr>
            <a:picLocks noChangeAspect="1"/>
          </p:cNvPicPr>
          <p:nvPr/>
        </p:nvPicPr>
        <p:blipFill rotWithShape="1">
          <a:blip r:embed="rId2"/>
          <a:srcRect l="23417" t="23259" r="23916" b="15704"/>
          <a:stretch/>
        </p:blipFill>
        <p:spPr>
          <a:xfrm>
            <a:off x="1524000" y="0"/>
            <a:ext cx="9144000" cy="3749040"/>
          </a:xfrm>
          <a:prstGeom prst="rect">
            <a:avLst/>
          </a:prstGeom>
        </p:spPr>
      </p:pic>
      <p:pic>
        <p:nvPicPr>
          <p:cNvPr id="3" name="Picture 2">
            <a:extLst>
              <a:ext uri="{FF2B5EF4-FFF2-40B4-BE49-F238E27FC236}">
                <a16:creationId xmlns:a16="http://schemas.microsoft.com/office/drawing/2014/main" id="{8D504416-0F72-43F7-A6F3-76FB165D6A73}"/>
              </a:ext>
            </a:extLst>
          </p:cNvPr>
          <p:cNvPicPr>
            <a:picLocks noChangeAspect="1"/>
          </p:cNvPicPr>
          <p:nvPr/>
        </p:nvPicPr>
        <p:blipFill rotWithShape="1">
          <a:blip r:embed="rId3"/>
          <a:srcRect l="23000" t="24741" r="25333" b="17629"/>
          <a:stretch/>
        </p:blipFill>
        <p:spPr>
          <a:xfrm>
            <a:off x="1524000" y="3108960"/>
            <a:ext cx="9144000" cy="3749040"/>
          </a:xfrm>
          <a:prstGeom prst="rect">
            <a:avLst/>
          </a:prstGeom>
        </p:spPr>
      </p:pic>
    </p:spTree>
    <p:extLst>
      <p:ext uri="{BB962C8B-B14F-4D97-AF65-F5344CB8AC3E}">
        <p14:creationId xmlns:p14="http://schemas.microsoft.com/office/powerpoint/2010/main" val="99263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14EB75-7C1B-4B81-9583-E70604D5DCB4}"/>
              </a:ext>
            </a:extLst>
          </p:cNvPr>
          <p:cNvPicPr>
            <a:picLocks noChangeAspect="1"/>
          </p:cNvPicPr>
          <p:nvPr/>
        </p:nvPicPr>
        <p:blipFill rotWithShape="1">
          <a:blip r:embed="rId2"/>
          <a:srcRect l="23416" t="24444" r="25250" b="29481"/>
          <a:stretch/>
        </p:blipFill>
        <p:spPr>
          <a:xfrm>
            <a:off x="1920240" y="0"/>
            <a:ext cx="8351520" cy="3972560"/>
          </a:xfrm>
          <a:prstGeom prst="rect">
            <a:avLst/>
          </a:prstGeom>
        </p:spPr>
      </p:pic>
      <p:pic>
        <p:nvPicPr>
          <p:cNvPr id="4" name="Picture 3">
            <a:extLst>
              <a:ext uri="{FF2B5EF4-FFF2-40B4-BE49-F238E27FC236}">
                <a16:creationId xmlns:a16="http://schemas.microsoft.com/office/drawing/2014/main" id="{F2F1CE95-315A-419C-86AE-65651F0BB869}"/>
              </a:ext>
            </a:extLst>
          </p:cNvPr>
          <p:cNvPicPr>
            <a:picLocks noChangeAspect="1"/>
          </p:cNvPicPr>
          <p:nvPr/>
        </p:nvPicPr>
        <p:blipFill rotWithShape="1">
          <a:blip r:embed="rId3"/>
          <a:srcRect l="24333" t="25334" r="25333" b="20889"/>
          <a:stretch/>
        </p:blipFill>
        <p:spPr>
          <a:xfrm>
            <a:off x="1920240" y="3190240"/>
            <a:ext cx="8351520" cy="3667760"/>
          </a:xfrm>
          <a:prstGeom prst="rect">
            <a:avLst/>
          </a:prstGeom>
        </p:spPr>
      </p:pic>
    </p:spTree>
    <p:extLst>
      <p:ext uri="{BB962C8B-B14F-4D97-AF65-F5344CB8AC3E}">
        <p14:creationId xmlns:p14="http://schemas.microsoft.com/office/powerpoint/2010/main" val="25158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EEFD6-B424-4C6A-9054-F6F55C9DF932}"/>
              </a:ext>
            </a:extLst>
          </p:cNvPr>
          <p:cNvPicPr>
            <a:picLocks noChangeAspect="1"/>
          </p:cNvPicPr>
          <p:nvPr/>
        </p:nvPicPr>
        <p:blipFill rotWithShape="1">
          <a:blip r:embed="rId2"/>
          <a:srcRect l="22667" t="24148" r="23999" b="28889"/>
          <a:stretch/>
        </p:blipFill>
        <p:spPr>
          <a:xfrm>
            <a:off x="1955800" y="0"/>
            <a:ext cx="8280400" cy="3870960"/>
          </a:xfrm>
          <a:prstGeom prst="rect">
            <a:avLst/>
          </a:prstGeom>
        </p:spPr>
      </p:pic>
      <p:pic>
        <p:nvPicPr>
          <p:cNvPr id="4" name="Picture 3">
            <a:extLst>
              <a:ext uri="{FF2B5EF4-FFF2-40B4-BE49-F238E27FC236}">
                <a16:creationId xmlns:a16="http://schemas.microsoft.com/office/drawing/2014/main" id="{F519E6FE-BF3B-4D08-831A-D26DB5D010F7}"/>
              </a:ext>
            </a:extLst>
          </p:cNvPr>
          <p:cNvPicPr>
            <a:picLocks noChangeAspect="1"/>
          </p:cNvPicPr>
          <p:nvPr/>
        </p:nvPicPr>
        <p:blipFill rotWithShape="1">
          <a:blip r:embed="rId3"/>
          <a:srcRect l="23500" t="23703" r="25167" b="37186"/>
          <a:stretch/>
        </p:blipFill>
        <p:spPr>
          <a:xfrm>
            <a:off x="1910080" y="2987040"/>
            <a:ext cx="8371840" cy="3870960"/>
          </a:xfrm>
          <a:prstGeom prst="rect">
            <a:avLst/>
          </a:prstGeom>
        </p:spPr>
      </p:pic>
    </p:spTree>
    <p:extLst>
      <p:ext uri="{BB962C8B-B14F-4D97-AF65-F5344CB8AC3E}">
        <p14:creationId xmlns:p14="http://schemas.microsoft.com/office/powerpoint/2010/main" val="1233860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endParaRPr lang="en-GB" b="1" dirty="0">
              <a:solidFill>
                <a:srgbClr val="FF0000"/>
              </a:solidFill>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7BB3F80-93E0-43D0-99D8-B733245930E3}"/>
              </a:ext>
            </a:extLst>
          </p:cNvPr>
          <p:cNvSpPr txBox="1"/>
          <p:nvPr/>
        </p:nvSpPr>
        <p:spPr>
          <a:xfrm>
            <a:off x="0" y="39418"/>
            <a:ext cx="11953875" cy="646331"/>
          </a:xfrm>
          <a:prstGeom prst="rect">
            <a:avLst/>
          </a:prstGeom>
          <a:noFill/>
        </p:spPr>
        <p:txBody>
          <a:bodyPr wrap="square" rtlCol="0">
            <a:spAutoFit/>
          </a:bodyPr>
          <a:lstStyle/>
          <a:p>
            <a:r>
              <a:rPr lang="en-GB" b="1" u="sng" dirty="0">
                <a:latin typeface="Comic Sans MS" panose="030F0702030302020204" pitchFamily="66" charset="0"/>
              </a:rPr>
              <a:t>Other:</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recognise sections of an orchestra.</a:t>
            </a:r>
          </a:p>
        </p:txBody>
      </p:sp>
      <p:sp>
        <p:nvSpPr>
          <p:cNvPr id="3" name="TextBox 2">
            <a:extLst>
              <a:ext uri="{FF2B5EF4-FFF2-40B4-BE49-F238E27FC236}">
                <a16:creationId xmlns:a16="http://schemas.microsoft.com/office/drawing/2014/main" id="{7EA3F9F8-A920-4EAE-9519-3BB45D014581}"/>
              </a:ext>
            </a:extLst>
          </p:cNvPr>
          <p:cNvSpPr txBox="1"/>
          <p:nvPr/>
        </p:nvSpPr>
        <p:spPr>
          <a:xfrm>
            <a:off x="223520" y="853440"/>
            <a:ext cx="4693920" cy="5355312"/>
          </a:xfrm>
          <a:prstGeom prst="rect">
            <a:avLst/>
          </a:prstGeom>
          <a:noFill/>
        </p:spPr>
        <p:txBody>
          <a:bodyPr wrap="square" rtlCol="0">
            <a:spAutoFit/>
          </a:bodyPr>
          <a:lstStyle/>
          <a:p>
            <a:pPr algn="ctr"/>
            <a:r>
              <a:rPr lang="en-GB" dirty="0">
                <a:latin typeface="Comic Sans MS" panose="030F0702030302020204" pitchFamily="66" charset="0"/>
              </a:rPr>
              <a:t>Watch the following videos about different sections of an orchestra. </a:t>
            </a:r>
          </a:p>
          <a:p>
            <a:pPr algn="ctr"/>
            <a:endParaRPr lang="en-GB" dirty="0">
              <a:latin typeface="Comic Sans MS" panose="030F0702030302020204" pitchFamily="66" charset="0"/>
            </a:endParaRPr>
          </a:p>
          <a:p>
            <a:pPr algn="ctr"/>
            <a:r>
              <a:rPr lang="en-GB" dirty="0">
                <a:latin typeface="Comic Sans MS" panose="030F0702030302020204" pitchFamily="66" charset="0"/>
              </a:rPr>
              <a:t>Woodwind </a:t>
            </a:r>
          </a:p>
          <a:p>
            <a:pPr algn="ctr"/>
            <a:endParaRPr lang="en-GB" dirty="0">
              <a:latin typeface="Comic Sans MS" panose="030F0702030302020204" pitchFamily="66" charset="0"/>
            </a:endParaRPr>
          </a:p>
          <a:p>
            <a:pPr algn="ctr"/>
            <a:endParaRPr lang="en-GB" dirty="0">
              <a:latin typeface="Comic Sans MS" panose="030F0702030302020204" pitchFamily="66" charset="0"/>
            </a:endParaRPr>
          </a:p>
          <a:p>
            <a:pPr algn="ctr"/>
            <a:r>
              <a:rPr lang="en-GB" dirty="0">
                <a:latin typeface="Comic Sans MS" panose="030F0702030302020204" pitchFamily="66" charset="0"/>
              </a:rPr>
              <a:t>String </a:t>
            </a:r>
          </a:p>
          <a:p>
            <a:pPr algn="ctr"/>
            <a:endParaRPr lang="en-GB" dirty="0">
              <a:latin typeface="Comic Sans MS" panose="030F0702030302020204" pitchFamily="66" charset="0"/>
            </a:endParaRPr>
          </a:p>
          <a:p>
            <a:pPr algn="ctr"/>
            <a:endParaRPr lang="en-GB" dirty="0">
              <a:latin typeface="Comic Sans MS" panose="030F0702030302020204" pitchFamily="66" charset="0"/>
            </a:endParaRPr>
          </a:p>
          <a:p>
            <a:pPr algn="ctr"/>
            <a:r>
              <a:rPr lang="en-GB" dirty="0">
                <a:latin typeface="Comic Sans MS" panose="030F0702030302020204" pitchFamily="66" charset="0"/>
              </a:rPr>
              <a:t>Percussion </a:t>
            </a:r>
          </a:p>
          <a:p>
            <a:pPr algn="ctr"/>
            <a:endParaRPr lang="en-GB" dirty="0">
              <a:latin typeface="Comic Sans MS" panose="030F0702030302020204" pitchFamily="66" charset="0"/>
            </a:endParaRPr>
          </a:p>
          <a:p>
            <a:pPr algn="ctr"/>
            <a:endParaRPr lang="en-GB" dirty="0">
              <a:latin typeface="Comic Sans MS" panose="030F0702030302020204" pitchFamily="66" charset="0"/>
            </a:endParaRPr>
          </a:p>
          <a:p>
            <a:pPr algn="ctr"/>
            <a:r>
              <a:rPr lang="en-GB" dirty="0">
                <a:latin typeface="Comic Sans MS" panose="030F0702030302020204" pitchFamily="66" charset="0"/>
              </a:rPr>
              <a:t>Brass</a:t>
            </a:r>
          </a:p>
          <a:p>
            <a:pPr algn="ctr"/>
            <a:endParaRPr lang="en-GB" dirty="0">
              <a:latin typeface="Comic Sans MS" panose="030F0702030302020204" pitchFamily="66" charset="0"/>
            </a:endParaRPr>
          </a:p>
          <a:p>
            <a:pPr algn="ctr"/>
            <a:endParaRPr lang="en-GB" dirty="0">
              <a:latin typeface="Comic Sans MS" panose="030F0702030302020204" pitchFamily="66" charset="0"/>
            </a:endParaRPr>
          </a:p>
          <a:p>
            <a:pPr algn="ctr"/>
            <a:endParaRPr lang="en-GB" dirty="0">
              <a:latin typeface="Comic Sans MS" panose="030F0702030302020204" pitchFamily="66" charset="0"/>
            </a:endParaRPr>
          </a:p>
          <a:p>
            <a:pPr algn="ctr"/>
            <a:r>
              <a:rPr lang="en-GB" dirty="0">
                <a:latin typeface="Comic Sans MS" panose="030F0702030302020204" pitchFamily="66" charset="0"/>
              </a:rPr>
              <a:t>On the next slide you will find some of the instruments seen in the orchestra followed by your task. </a:t>
            </a:r>
          </a:p>
        </p:txBody>
      </p:sp>
      <p:sp>
        <p:nvSpPr>
          <p:cNvPr id="8" name="https://www.youtube.com/watch?v=KEt1Mm8sSkA&amp;list=PLLIE84w8WlZ-KKM-jtpEY13aQyY4tshMT&amp;index=2">
            <a:extLst>
              <a:ext uri="{FF2B5EF4-FFF2-40B4-BE49-F238E27FC236}">
                <a16:creationId xmlns:a16="http://schemas.microsoft.com/office/drawing/2014/main" id="{37CCDB28-AF6A-4CF1-B313-8013A670324C}"/>
              </a:ext>
            </a:extLst>
          </p:cNvPr>
          <p:cNvSpPr txBox="1"/>
          <p:nvPr/>
        </p:nvSpPr>
        <p:spPr>
          <a:xfrm>
            <a:off x="223520" y="2068228"/>
            <a:ext cx="11900841" cy="3869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355600">
              <a:defRPr sz="1900" u="sng">
                <a:solidFill>
                  <a:srgbClr val="0000FF"/>
                </a:solidFill>
                <a:uFill>
                  <a:solidFill>
                    <a:srgbClr val="0000FF"/>
                  </a:solidFill>
                </a:uFill>
                <a:hlinkClick r:id="" action="ppaction://noaction"/>
              </a:defRPr>
            </a:lvl1pPr>
          </a:lstStyle>
          <a:p>
            <a:r>
              <a:rPr dirty="0">
                <a:hlinkClick r:id="rId2"/>
              </a:rPr>
              <a:t>https://www.youtube.com/watch?v=KEt1Mm8sSkA&amp;list=PLLIE84w8WlZ-KKM-jtpEY13aQyY4tshMT&amp;index=2</a:t>
            </a:r>
          </a:p>
        </p:txBody>
      </p:sp>
      <p:sp>
        <p:nvSpPr>
          <p:cNvPr id="9" name="https://www.youtube.com/watch?v=MP2_6OLummA&amp;list=PLLIE84w8WlZ-KKM-jtpEY13aQyY4tshMT&amp;index=1">
            <a:extLst>
              <a:ext uri="{FF2B5EF4-FFF2-40B4-BE49-F238E27FC236}">
                <a16:creationId xmlns:a16="http://schemas.microsoft.com/office/drawing/2014/main" id="{99166DE3-6FB3-42FB-9D0A-87A116043266}"/>
              </a:ext>
            </a:extLst>
          </p:cNvPr>
          <p:cNvSpPr txBox="1"/>
          <p:nvPr/>
        </p:nvSpPr>
        <p:spPr>
          <a:xfrm>
            <a:off x="223520" y="2829059"/>
            <a:ext cx="11420629" cy="374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355600">
              <a:defRPr sz="1800" u="sng">
                <a:solidFill>
                  <a:srgbClr val="0000FF"/>
                </a:solidFill>
                <a:uFill>
                  <a:solidFill>
                    <a:srgbClr val="0000FF"/>
                  </a:solidFill>
                </a:uFill>
                <a:hlinkClick r:id="" action="ppaction://noaction"/>
              </a:defRPr>
            </a:lvl1pPr>
          </a:lstStyle>
          <a:p>
            <a:r>
              <a:rPr>
                <a:hlinkClick r:id="rId3"/>
              </a:rPr>
              <a:t>https://www.youtube.com/watch?v=MP2_6OLummA&amp;list=PLLIE84w8WlZ-KKM-jtpEY13aQyY4tshMT&amp;index=1</a:t>
            </a:r>
          </a:p>
        </p:txBody>
      </p:sp>
      <p:sp>
        <p:nvSpPr>
          <p:cNvPr id="10" name="https://www.youtube.com/watch?v=xGKpngesISI&amp;list=PLLIE84w8WlZ-KKM-jtpEY13aQyY4tshMT&amp;index=4">
            <a:extLst>
              <a:ext uri="{FF2B5EF4-FFF2-40B4-BE49-F238E27FC236}">
                <a16:creationId xmlns:a16="http://schemas.microsoft.com/office/drawing/2014/main" id="{53C6BBF1-BC43-4239-91E0-A7CB123B05FE}"/>
              </a:ext>
            </a:extLst>
          </p:cNvPr>
          <p:cNvSpPr txBox="1"/>
          <p:nvPr/>
        </p:nvSpPr>
        <p:spPr>
          <a:xfrm>
            <a:off x="223520" y="3687908"/>
            <a:ext cx="11080700" cy="374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355600">
              <a:defRPr sz="1800" u="sng">
                <a:solidFill>
                  <a:srgbClr val="0000FF"/>
                </a:solidFill>
                <a:uFill>
                  <a:solidFill>
                    <a:srgbClr val="0000FF"/>
                  </a:solidFill>
                </a:uFill>
                <a:hlinkClick r:id="" action="ppaction://noaction"/>
              </a:defRPr>
            </a:lvl1pPr>
          </a:lstStyle>
          <a:p>
            <a:r>
              <a:rPr>
                <a:hlinkClick r:id="rId4"/>
              </a:rPr>
              <a:t>https://www.youtube.com/watch?v=xGKpngesISI&amp;list=PLLIE84w8WlZ-KKM-jtpEY13aQyY4tshMT&amp;index=4</a:t>
            </a:r>
          </a:p>
        </p:txBody>
      </p:sp>
      <p:sp>
        <p:nvSpPr>
          <p:cNvPr id="11" name="https://www.youtube.com/watch?v=yE0aSxziNdY&amp;list=PLLIE84w8WlZ-KKM-jtpEY13aQyY4tshMT&amp;index=3">
            <a:extLst>
              <a:ext uri="{FF2B5EF4-FFF2-40B4-BE49-F238E27FC236}">
                <a16:creationId xmlns:a16="http://schemas.microsoft.com/office/drawing/2014/main" id="{9DE046D5-92E6-43FA-8D49-024357CEF67D}"/>
              </a:ext>
            </a:extLst>
          </p:cNvPr>
          <p:cNvSpPr txBox="1"/>
          <p:nvPr/>
        </p:nvSpPr>
        <p:spPr>
          <a:xfrm>
            <a:off x="223520" y="4438815"/>
            <a:ext cx="11118420" cy="374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355600">
              <a:defRPr sz="1800" u="sng">
                <a:solidFill>
                  <a:srgbClr val="0000FF"/>
                </a:solidFill>
                <a:uFill>
                  <a:solidFill>
                    <a:srgbClr val="0000FF"/>
                  </a:solidFill>
                </a:uFill>
                <a:hlinkClick r:id="" action="ppaction://noaction"/>
              </a:defRPr>
            </a:lvl1pPr>
          </a:lstStyle>
          <a:p>
            <a:r>
              <a:rPr>
                <a:hlinkClick r:id="rId5"/>
              </a:rPr>
              <a:t>https://www.youtube.com/watch?v=yE0aSxziNdY&amp;list=PLLIE84w8WlZ-KKM-jtpEY13aQyY4tshMT&amp;index=3</a:t>
            </a:r>
          </a:p>
        </p:txBody>
      </p:sp>
      <p:pic>
        <p:nvPicPr>
          <p:cNvPr id="13" name="Picture 12">
            <a:extLst>
              <a:ext uri="{FF2B5EF4-FFF2-40B4-BE49-F238E27FC236}">
                <a16:creationId xmlns:a16="http://schemas.microsoft.com/office/drawing/2014/main" id="{0968ECB4-1C74-4B24-A0DD-04D6324A935E}"/>
              </a:ext>
            </a:extLst>
          </p:cNvPr>
          <p:cNvPicPr>
            <a:picLocks noChangeAspect="1"/>
          </p:cNvPicPr>
          <p:nvPr/>
        </p:nvPicPr>
        <p:blipFill>
          <a:blip r:embed="rId6"/>
          <a:stretch>
            <a:fillRect/>
          </a:stretch>
        </p:blipFill>
        <p:spPr>
          <a:xfrm>
            <a:off x="8529474" y="178573"/>
            <a:ext cx="3114675" cy="1762125"/>
          </a:xfrm>
          <a:prstGeom prst="rect">
            <a:avLst/>
          </a:prstGeom>
        </p:spPr>
      </p:pic>
      <p:pic>
        <p:nvPicPr>
          <p:cNvPr id="14" name="Picture 13">
            <a:extLst>
              <a:ext uri="{FF2B5EF4-FFF2-40B4-BE49-F238E27FC236}">
                <a16:creationId xmlns:a16="http://schemas.microsoft.com/office/drawing/2014/main" id="{C573CBC6-F53B-41E1-AD6A-82A1408D0482}"/>
              </a:ext>
            </a:extLst>
          </p:cNvPr>
          <p:cNvPicPr>
            <a:picLocks noChangeAspect="1"/>
          </p:cNvPicPr>
          <p:nvPr/>
        </p:nvPicPr>
        <p:blipFill>
          <a:blip r:embed="rId7"/>
          <a:stretch>
            <a:fillRect/>
          </a:stretch>
        </p:blipFill>
        <p:spPr>
          <a:xfrm>
            <a:off x="5976937" y="4852965"/>
            <a:ext cx="5715000" cy="1921510"/>
          </a:xfrm>
          <a:prstGeom prst="rect">
            <a:avLst/>
          </a:prstGeom>
        </p:spPr>
      </p:pic>
    </p:spTree>
    <p:extLst>
      <p:ext uri="{BB962C8B-B14F-4D97-AF65-F5344CB8AC3E}">
        <p14:creationId xmlns:p14="http://schemas.microsoft.com/office/powerpoint/2010/main" val="174021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EDCE3B-CF0D-432B-A44C-0A15B380CA8A}"/>
              </a:ext>
            </a:extLst>
          </p:cNvPr>
          <p:cNvPicPr>
            <a:picLocks noChangeAspect="1"/>
          </p:cNvPicPr>
          <p:nvPr/>
        </p:nvPicPr>
        <p:blipFill>
          <a:blip r:embed="rId2"/>
          <a:stretch>
            <a:fillRect/>
          </a:stretch>
        </p:blipFill>
        <p:spPr>
          <a:xfrm>
            <a:off x="8178799" y="0"/>
            <a:ext cx="4013201" cy="3434377"/>
          </a:xfrm>
          <a:prstGeom prst="rect">
            <a:avLst/>
          </a:prstGeom>
        </p:spPr>
      </p:pic>
      <p:pic>
        <p:nvPicPr>
          <p:cNvPr id="3" name="Picture 2">
            <a:extLst>
              <a:ext uri="{FF2B5EF4-FFF2-40B4-BE49-F238E27FC236}">
                <a16:creationId xmlns:a16="http://schemas.microsoft.com/office/drawing/2014/main" id="{9A387287-CC67-48CC-998C-B426BB9E2994}"/>
              </a:ext>
            </a:extLst>
          </p:cNvPr>
          <p:cNvPicPr>
            <a:picLocks noChangeAspect="1"/>
          </p:cNvPicPr>
          <p:nvPr/>
        </p:nvPicPr>
        <p:blipFill>
          <a:blip r:embed="rId3"/>
          <a:stretch>
            <a:fillRect/>
          </a:stretch>
        </p:blipFill>
        <p:spPr>
          <a:xfrm>
            <a:off x="8178798" y="3423920"/>
            <a:ext cx="4013201" cy="3434377"/>
          </a:xfrm>
          <a:prstGeom prst="rect">
            <a:avLst/>
          </a:prstGeom>
        </p:spPr>
      </p:pic>
      <p:pic>
        <p:nvPicPr>
          <p:cNvPr id="4" name="Picture 3">
            <a:extLst>
              <a:ext uri="{FF2B5EF4-FFF2-40B4-BE49-F238E27FC236}">
                <a16:creationId xmlns:a16="http://schemas.microsoft.com/office/drawing/2014/main" id="{BDE73165-4805-40EA-88D9-97E44C1F1F25}"/>
              </a:ext>
            </a:extLst>
          </p:cNvPr>
          <p:cNvPicPr>
            <a:picLocks noChangeAspect="1"/>
          </p:cNvPicPr>
          <p:nvPr/>
        </p:nvPicPr>
        <p:blipFill>
          <a:blip r:embed="rId4"/>
          <a:stretch>
            <a:fillRect/>
          </a:stretch>
        </p:blipFill>
        <p:spPr>
          <a:xfrm>
            <a:off x="3962200" y="2689"/>
            <a:ext cx="3739277" cy="3429297"/>
          </a:xfrm>
          <a:prstGeom prst="rect">
            <a:avLst/>
          </a:prstGeom>
        </p:spPr>
      </p:pic>
      <p:pic>
        <p:nvPicPr>
          <p:cNvPr id="5" name="Picture 4">
            <a:extLst>
              <a:ext uri="{FF2B5EF4-FFF2-40B4-BE49-F238E27FC236}">
                <a16:creationId xmlns:a16="http://schemas.microsoft.com/office/drawing/2014/main" id="{B1B2B3FC-3EED-426F-BAA4-E068BF46A1A3}"/>
              </a:ext>
            </a:extLst>
          </p:cNvPr>
          <p:cNvPicPr>
            <a:picLocks noChangeAspect="1"/>
          </p:cNvPicPr>
          <p:nvPr/>
        </p:nvPicPr>
        <p:blipFill>
          <a:blip r:embed="rId5"/>
          <a:stretch>
            <a:fillRect/>
          </a:stretch>
        </p:blipFill>
        <p:spPr>
          <a:xfrm>
            <a:off x="3875842" y="3431388"/>
            <a:ext cx="4302957" cy="3429297"/>
          </a:xfrm>
          <a:prstGeom prst="rect">
            <a:avLst/>
          </a:prstGeom>
        </p:spPr>
      </p:pic>
      <p:pic>
        <p:nvPicPr>
          <p:cNvPr id="6" name="Picture 5">
            <a:extLst>
              <a:ext uri="{FF2B5EF4-FFF2-40B4-BE49-F238E27FC236}">
                <a16:creationId xmlns:a16="http://schemas.microsoft.com/office/drawing/2014/main" id="{791DD896-4F1B-4F2E-B90F-095291D8C95A}"/>
              </a:ext>
            </a:extLst>
          </p:cNvPr>
          <p:cNvPicPr>
            <a:picLocks noChangeAspect="1"/>
          </p:cNvPicPr>
          <p:nvPr/>
        </p:nvPicPr>
        <p:blipFill>
          <a:blip r:embed="rId6"/>
          <a:stretch>
            <a:fillRect/>
          </a:stretch>
        </p:blipFill>
        <p:spPr>
          <a:xfrm>
            <a:off x="1" y="3431388"/>
            <a:ext cx="4145279" cy="3429297"/>
          </a:xfrm>
          <a:prstGeom prst="rect">
            <a:avLst/>
          </a:prstGeom>
        </p:spPr>
      </p:pic>
      <p:pic>
        <p:nvPicPr>
          <p:cNvPr id="7" name="Picture 6">
            <a:extLst>
              <a:ext uri="{FF2B5EF4-FFF2-40B4-BE49-F238E27FC236}">
                <a16:creationId xmlns:a16="http://schemas.microsoft.com/office/drawing/2014/main" id="{DC04AA58-8558-4864-8CA0-A9C66B54427A}"/>
              </a:ext>
            </a:extLst>
          </p:cNvPr>
          <p:cNvPicPr>
            <a:picLocks noChangeAspect="1"/>
          </p:cNvPicPr>
          <p:nvPr/>
        </p:nvPicPr>
        <p:blipFill>
          <a:blip r:embed="rId7"/>
          <a:stretch>
            <a:fillRect/>
          </a:stretch>
        </p:blipFill>
        <p:spPr>
          <a:xfrm>
            <a:off x="0" y="2689"/>
            <a:ext cx="4145280" cy="3429297"/>
          </a:xfrm>
          <a:prstGeom prst="rect">
            <a:avLst/>
          </a:prstGeom>
        </p:spPr>
      </p:pic>
    </p:spTree>
    <p:extLst>
      <p:ext uri="{BB962C8B-B14F-4D97-AF65-F5344CB8AC3E}">
        <p14:creationId xmlns:p14="http://schemas.microsoft.com/office/powerpoint/2010/main" val="69228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C65E87-D9C5-48BA-9A12-FA0F7ABD8E6B}"/>
              </a:ext>
            </a:extLst>
          </p:cNvPr>
          <p:cNvSpPr txBox="1"/>
          <p:nvPr/>
        </p:nvSpPr>
        <p:spPr>
          <a:xfrm>
            <a:off x="132449" y="140471"/>
            <a:ext cx="4738246" cy="461665"/>
          </a:xfrm>
          <a:prstGeom prst="rect">
            <a:avLst/>
          </a:prstGeom>
          <a:solidFill>
            <a:srgbClr val="FFFF00"/>
          </a:solidFill>
        </p:spPr>
        <p:txBody>
          <a:bodyPr wrap="square" rtlCol="0">
            <a:spAutoFit/>
          </a:bodyPr>
          <a:lstStyle/>
          <a:p>
            <a:r>
              <a:rPr lang="en-GB" sz="2400" b="1" u="sng" dirty="0">
                <a:latin typeface="Comic Sans MS" panose="030F0702030302020204" pitchFamily="66" charset="0"/>
              </a:rPr>
              <a:t>1* Task…</a:t>
            </a:r>
          </a:p>
        </p:txBody>
      </p:sp>
      <p:pic>
        <p:nvPicPr>
          <p:cNvPr id="4" name="Picture 3">
            <a:extLst>
              <a:ext uri="{FF2B5EF4-FFF2-40B4-BE49-F238E27FC236}">
                <a16:creationId xmlns:a16="http://schemas.microsoft.com/office/drawing/2014/main" id="{A54807A0-03A1-4A8D-BCED-E469A753CDF4}"/>
              </a:ext>
            </a:extLst>
          </p:cNvPr>
          <p:cNvPicPr>
            <a:picLocks noChangeAspect="1"/>
          </p:cNvPicPr>
          <p:nvPr/>
        </p:nvPicPr>
        <p:blipFill>
          <a:blip r:embed="rId2"/>
          <a:stretch>
            <a:fillRect/>
          </a:stretch>
        </p:blipFill>
        <p:spPr>
          <a:xfrm>
            <a:off x="132449" y="731837"/>
            <a:ext cx="4738246" cy="2874963"/>
          </a:xfrm>
          <a:prstGeom prst="rect">
            <a:avLst/>
          </a:prstGeom>
        </p:spPr>
      </p:pic>
      <p:pic>
        <p:nvPicPr>
          <p:cNvPr id="6" name="Picture 5">
            <a:extLst>
              <a:ext uri="{FF2B5EF4-FFF2-40B4-BE49-F238E27FC236}">
                <a16:creationId xmlns:a16="http://schemas.microsoft.com/office/drawing/2014/main" id="{F86F3D92-7986-47BB-9E76-AC9DDC286CDE}"/>
              </a:ext>
            </a:extLst>
          </p:cNvPr>
          <p:cNvPicPr>
            <a:picLocks noChangeAspect="1"/>
          </p:cNvPicPr>
          <p:nvPr/>
        </p:nvPicPr>
        <p:blipFill>
          <a:blip r:embed="rId3"/>
          <a:stretch>
            <a:fillRect/>
          </a:stretch>
        </p:blipFill>
        <p:spPr>
          <a:xfrm>
            <a:off x="6451601" y="130744"/>
            <a:ext cx="4606224" cy="3528144"/>
          </a:xfrm>
          <a:prstGeom prst="rect">
            <a:avLst/>
          </a:prstGeom>
        </p:spPr>
      </p:pic>
      <p:pic>
        <p:nvPicPr>
          <p:cNvPr id="8" name="Picture 7">
            <a:extLst>
              <a:ext uri="{FF2B5EF4-FFF2-40B4-BE49-F238E27FC236}">
                <a16:creationId xmlns:a16="http://schemas.microsoft.com/office/drawing/2014/main" id="{96D08427-FAF7-4C64-B999-C2A28DCC7B90}"/>
              </a:ext>
            </a:extLst>
          </p:cNvPr>
          <p:cNvPicPr>
            <a:picLocks noChangeAspect="1"/>
          </p:cNvPicPr>
          <p:nvPr/>
        </p:nvPicPr>
        <p:blipFill>
          <a:blip r:embed="rId4"/>
          <a:stretch>
            <a:fillRect/>
          </a:stretch>
        </p:blipFill>
        <p:spPr>
          <a:xfrm>
            <a:off x="2500942" y="3501739"/>
            <a:ext cx="2369753" cy="3058641"/>
          </a:xfrm>
          <a:prstGeom prst="rect">
            <a:avLst/>
          </a:prstGeom>
        </p:spPr>
      </p:pic>
      <p:pic>
        <p:nvPicPr>
          <p:cNvPr id="10" name="Picture 9">
            <a:extLst>
              <a:ext uri="{FF2B5EF4-FFF2-40B4-BE49-F238E27FC236}">
                <a16:creationId xmlns:a16="http://schemas.microsoft.com/office/drawing/2014/main" id="{664195DE-ED99-4829-A4A8-09B1B417005D}"/>
              </a:ext>
            </a:extLst>
          </p:cNvPr>
          <p:cNvPicPr>
            <a:picLocks noChangeAspect="1"/>
          </p:cNvPicPr>
          <p:nvPr/>
        </p:nvPicPr>
        <p:blipFill>
          <a:blip r:embed="rId5"/>
          <a:stretch>
            <a:fillRect/>
          </a:stretch>
        </p:blipFill>
        <p:spPr>
          <a:xfrm>
            <a:off x="7516429" y="3793383"/>
            <a:ext cx="3317875" cy="1368781"/>
          </a:xfrm>
          <a:prstGeom prst="rect">
            <a:avLst/>
          </a:prstGeom>
        </p:spPr>
      </p:pic>
      <p:pic>
        <p:nvPicPr>
          <p:cNvPr id="12" name="Picture 11">
            <a:extLst>
              <a:ext uri="{FF2B5EF4-FFF2-40B4-BE49-F238E27FC236}">
                <a16:creationId xmlns:a16="http://schemas.microsoft.com/office/drawing/2014/main" id="{ADD33B44-7174-4E76-914E-D9D92FC9002D}"/>
              </a:ext>
            </a:extLst>
          </p:cNvPr>
          <p:cNvPicPr>
            <a:picLocks noChangeAspect="1"/>
          </p:cNvPicPr>
          <p:nvPr/>
        </p:nvPicPr>
        <p:blipFill>
          <a:blip r:embed="rId6"/>
          <a:stretch>
            <a:fillRect/>
          </a:stretch>
        </p:blipFill>
        <p:spPr>
          <a:xfrm>
            <a:off x="5162765" y="3606800"/>
            <a:ext cx="1786731" cy="3058641"/>
          </a:xfrm>
          <a:prstGeom prst="rect">
            <a:avLst/>
          </a:prstGeom>
        </p:spPr>
      </p:pic>
      <p:pic>
        <p:nvPicPr>
          <p:cNvPr id="14" name="Picture 13">
            <a:extLst>
              <a:ext uri="{FF2B5EF4-FFF2-40B4-BE49-F238E27FC236}">
                <a16:creationId xmlns:a16="http://schemas.microsoft.com/office/drawing/2014/main" id="{9C253D19-E00E-4007-BC59-24F63D0FAC36}"/>
              </a:ext>
            </a:extLst>
          </p:cNvPr>
          <p:cNvPicPr>
            <a:picLocks noChangeAspect="1"/>
          </p:cNvPicPr>
          <p:nvPr/>
        </p:nvPicPr>
        <p:blipFill>
          <a:blip r:embed="rId7"/>
          <a:stretch>
            <a:fillRect/>
          </a:stretch>
        </p:blipFill>
        <p:spPr>
          <a:xfrm>
            <a:off x="90082" y="3972740"/>
            <a:ext cx="2453228" cy="2116637"/>
          </a:xfrm>
          <a:prstGeom prst="rect">
            <a:avLst/>
          </a:prstGeom>
        </p:spPr>
      </p:pic>
      <p:pic>
        <p:nvPicPr>
          <p:cNvPr id="16" name="Picture 15">
            <a:extLst>
              <a:ext uri="{FF2B5EF4-FFF2-40B4-BE49-F238E27FC236}">
                <a16:creationId xmlns:a16="http://schemas.microsoft.com/office/drawing/2014/main" id="{2C2A5147-3B3A-45DC-B095-17C4F7DDA9F2}"/>
              </a:ext>
            </a:extLst>
          </p:cNvPr>
          <p:cNvPicPr>
            <a:picLocks noChangeAspect="1"/>
          </p:cNvPicPr>
          <p:nvPr/>
        </p:nvPicPr>
        <p:blipFill>
          <a:blip r:embed="rId8"/>
          <a:stretch>
            <a:fillRect/>
          </a:stretch>
        </p:blipFill>
        <p:spPr>
          <a:xfrm>
            <a:off x="11057824" y="276224"/>
            <a:ext cx="1134176" cy="6451031"/>
          </a:xfrm>
          <a:prstGeom prst="rect">
            <a:avLst/>
          </a:prstGeom>
        </p:spPr>
      </p:pic>
      <p:pic>
        <p:nvPicPr>
          <p:cNvPr id="18" name="Picture 17">
            <a:extLst>
              <a:ext uri="{FF2B5EF4-FFF2-40B4-BE49-F238E27FC236}">
                <a16:creationId xmlns:a16="http://schemas.microsoft.com/office/drawing/2014/main" id="{7350B3F6-88FC-4C81-BEF7-4A3A65C0314B}"/>
              </a:ext>
            </a:extLst>
          </p:cNvPr>
          <p:cNvPicPr>
            <a:picLocks noChangeAspect="1"/>
          </p:cNvPicPr>
          <p:nvPr/>
        </p:nvPicPr>
        <p:blipFill>
          <a:blip r:embed="rId9"/>
          <a:stretch>
            <a:fillRect/>
          </a:stretch>
        </p:blipFill>
        <p:spPr>
          <a:xfrm>
            <a:off x="4870695" y="130744"/>
            <a:ext cx="1636568" cy="1918970"/>
          </a:xfrm>
          <a:prstGeom prst="rect">
            <a:avLst/>
          </a:prstGeom>
        </p:spPr>
      </p:pic>
      <p:pic>
        <p:nvPicPr>
          <p:cNvPr id="20" name="Picture 19">
            <a:extLst>
              <a:ext uri="{FF2B5EF4-FFF2-40B4-BE49-F238E27FC236}">
                <a16:creationId xmlns:a16="http://schemas.microsoft.com/office/drawing/2014/main" id="{CE9BB377-1072-4975-84A8-FC578EC1C7A9}"/>
              </a:ext>
            </a:extLst>
          </p:cNvPr>
          <p:cNvPicPr>
            <a:picLocks noChangeAspect="1"/>
          </p:cNvPicPr>
          <p:nvPr/>
        </p:nvPicPr>
        <p:blipFill>
          <a:blip r:embed="rId10"/>
          <a:stretch>
            <a:fillRect/>
          </a:stretch>
        </p:blipFill>
        <p:spPr>
          <a:xfrm>
            <a:off x="4911803" y="2049714"/>
            <a:ext cx="1598613" cy="1609174"/>
          </a:xfrm>
          <a:prstGeom prst="rect">
            <a:avLst/>
          </a:prstGeom>
        </p:spPr>
      </p:pic>
      <p:pic>
        <p:nvPicPr>
          <p:cNvPr id="22" name="Picture 21">
            <a:extLst>
              <a:ext uri="{FF2B5EF4-FFF2-40B4-BE49-F238E27FC236}">
                <a16:creationId xmlns:a16="http://schemas.microsoft.com/office/drawing/2014/main" id="{18C009E6-31CE-47E6-A15E-7D022C7A18C2}"/>
              </a:ext>
            </a:extLst>
          </p:cNvPr>
          <p:cNvPicPr>
            <a:picLocks noChangeAspect="1"/>
          </p:cNvPicPr>
          <p:nvPr/>
        </p:nvPicPr>
        <p:blipFill>
          <a:blip r:embed="rId11"/>
          <a:stretch>
            <a:fillRect/>
          </a:stretch>
        </p:blipFill>
        <p:spPr>
          <a:xfrm>
            <a:off x="7979722" y="5031058"/>
            <a:ext cx="2047875" cy="1695450"/>
          </a:xfrm>
          <a:prstGeom prst="rect">
            <a:avLst/>
          </a:prstGeom>
        </p:spPr>
      </p:pic>
    </p:spTree>
    <p:extLst>
      <p:ext uri="{BB962C8B-B14F-4D97-AF65-F5344CB8AC3E}">
        <p14:creationId xmlns:p14="http://schemas.microsoft.com/office/powerpoint/2010/main" val="2042935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CCB10E-AD70-4EE7-B887-A7859981026A}"/>
              </a:ext>
            </a:extLst>
          </p:cNvPr>
          <p:cNvPicPr>
            <a:picLocks noChangeAspect="1"/>
          </p:cNvPicPr>
          <p:nvPr/>
        </p:nvPicPr>
        <p:blipFill rotWithShape="1">
          <a:blip r:embed="rId2"/>
          <a:srcRect l="16250" t="8241" r="10834" b="12315"/>
          <a:stretch/>
        </p:blipFill>
        <p:spPr>
          <a:xfrm>
            <a:off x="2930928" y="2340138"/>
            <a:ext cx="6548535" cy="4013316"/>
          </a:xfrm>
          <a:prstGeom prst="rect">
            <a:avLst/>
          </a:prstGeom>
        </p:spPr>
      </p:pic>
      <p:sp>
        <p:nvSpPr>
          <p:cNvPr id="3" name="TextBox 2">
            <a:extLst>
              <a:ext uri="{FF2B5EF4-FFF2-40B4-BE49-F238E27FC236}">
                <a16:creationId xmlns:a16="http://schemas.microsoft.com/office/drawing/2014/main" id="{ECCB084B-E438-422A-8CE2-5B850451D3E2}"/>
              </a:ext>
            </a:extLst>
          </p:cNvPr>
          <p:cNvSpPr txBox="1"/>
          <p:nvPr/>
        </p:nvSpPr>
        <p:spPr>
          <a:xfrm>
            <a:off x="132448" y="140471"/>
            <a:ext cx="12272911" cy="1938992"/>
          </a:xfrm>
          <a:prstGeom prst="rect">
            <a:avLst/>
          </a:prstGeom>
          <a:solidFill>
            <a:srgbClr val="FFFF00"/>
          </a:solidFill>
        </p:spPr>
        <p:txBody>
          <a:bodyPr wrap="square" rtlCol="0">
            <a:spAutoFit/>
          </a:bodyPr>
          <a:lstStyle/>
          <a:p>
            <a:r>
              <a:rPr lang="en-GB" sz="2400" b="1" u="sng" dirty="0">
                <a:latin typeface="Comic Sans MS" panose="030F0702030302020204" pitchFamily="66" charset="0"/>
              </a:rPr>
              <a:t>2/3* Task… </a:t>
            </a:r>
            <a:r>
              <a:rPr lang="en-GB" sz="2400" dirty="0">
                <a:latin typeface="Comic Sans MS" panose="030F0702030302020204" pitchFamily="66" charset="0"/>
              </a:rPr>
              <a:t>Create a mind-map of an Orchestra. Explain what instruments you </a:t>
            </a:r>
          </a:p>
          <a:p>
            <a:r>
              <a:rPr lang="en-GB" sz="2400" dirty="0">
                <a:latin typeface="Comic Sans MS" panose="030F0702030302020204" pitchFamily="66" charset="0"/>
              </a:rPr>
              <a:t>might find in each section. You could draw the diagram below or cut it out. </a:t>
            </a:r>
          </a:p>
          <a:p>
            <a:endParaRPr lang="en-GB" sz="2400" b="1" u="sng" dirty="0">
              <a:latin typeface="Comic Sans MS" panose="030F0702030302020204" pitchFamily="66" charset="0"/>
            </a:endParaRPr>
          </a:p>
          <a:p>
            <a:r>
              <a:rPr lang="en-GB" sz="2400" dirty="0">
                <a:latin typeface="Comic Sans MS" panose="030F0702030302020204" pitchFamily="66" charset="0"/>
              </a:rPr>
              <a:t>Challenge: </a:t>
            </a:r>
          </a:p>
          <a:p>
            <a:r>
              <a:rPr lang="en-GB" sz="2400" dirty="0">
                <a:latin typeface="Comic Sans MS" panose="030F0702030302020204" pitchFamily="66" charset="0"/>
              </a:rPr>
              <a:t>Research 2 facts that you could add to your mind-map about each family.</a:t>
            </a:r>
          </a:p>
        </p:txBody>
      </p:sp>
    </p:spTree>
    <p:extLst>
      <p:ext uri="{BB962C8B-B14F-4D97-AF65-F5344CB8AC3E}">
        <p14:creationId xmlns:p14="http://schemas.microsoft.com/office/powerpoint/2010/main" val="42476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168577"/>
            <a:ext cx="11953875" cy="646331"/>
          </a:xfrm>
          <a:prstGeom prst="rect">
            <a:avLst/>
          </a:prstGeom>
          <a:noFill/>
        </p:spPr>
        <p:txBody>
          <a:bodyPr wrap="square" rtlCol="0">
            <a:spAutoFit/>
          </a:bodyPr>
          <a:lstStyle/>
          <a:p>
            <a:r>
              <a:rPr lang="en-GB" b="1" u="sng" dirty="0">
                <a:latin typeface="Comic Sans MS" panose="030F0702030302020204" pitchFamily="66" charset="0"/>
              </a:rPr>
              <a:t>English:</a:t>
            </a: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Objective: To design a powerful object for a Viking God.  </a:t>
            </a:r>
            <a:endParaRPr lang="en-GB" dirty="0">
              <a:solidFill>
                <a:srgbClr val="0070C0"/>
              </a:solidFill>
              <a:latin typeface="Comic Sans MS" panose="030F0702030302020204" pitchFamily="66" charset="0"/>
            </a:endParaRPr>
          </a:p>
        </p:txBody>
      </p:sp>
      <p:sp>
        <p:nvSpPr>
          <p:cNvPr id="4" name="TextBox 3">
            <a:extLst>
              <a:ext uri="{FF2B5EF4-FFF2-40B4-BE49-F238E27FC236}">
                <a16:creationId xmlns:a16="http://schemas.microsoft.com/office/drawing/2014/main" id="{53ECF482-C1D4-46D0-8D79-AFCCBD917D7E}"/>
              </a:ext>
            </a:extLst>
          </p:cNvPr>
          <p:cNvSpPr txBox="1"/>
          <p:nvPr/>
        </p:nvSpPr>
        <p:spPr>
          <a:xfrm>
            <a:off x="7745729" y="332901"/>
            <a:ext cx="4171950" cy="400110"/>
          </a:xfrm>
          <a:prstGeom prst="rect">
            <a:avLst/>
          </a:prstGeom>
          <a:solidFill>
            <a:srgbClr val="FFFF00"/>
          </a:solidFill>
        </p:spPr>
        <p:txBody>
          <a:bodyPr wrap="square" rtlCol="0">
            <a:spAutoFit/>
          </a:bodyPr>
          <a:lstStyle/>
          <a:p>
            <a:r>
              <a:rPr lang="en-GB" sz="2000" b="1" u="sng" dirty="0">
                <a:latin typeface="Comic Sans MS" panose="030F0702030302020204" pitchFamily="66" charset="0"/>
              </a:rPr>
              <a:t>Main task… See next slide!</a:t>
            </a:r>
          </a:p>
        </p:txBody>
      </p:sp>
      <p:sp>
        <p:nvSpPr>
          <p:cNvPr id="9" name="Rectangle 8">
            <a:extLst>
              <a:ext uri="{FF2B5EF4-FFF2-40B4-BE49-F238E27FC236}">
                <a16:creationId xmlns:a16="http://schemas.microsoft.com/office/drawing/2014/main" id="{34DBAB27-07FD-4CAC-8961-74AA7BC7783E}"/>
              </a:ext>
            </a:extLst>
          </p:cNvPr>
          <p:cNvSpPr/>
          <p:nvPr/>
        </p:nvSpPr>
        <p:spPr>
          <a:xfrm>
            <a:off x="5186114" y="1512888"/>
            <a:ext cx="2017326" cy="285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5B37105-FCFC-46B1-9261-48DF0B2C389A}"/>
              </a:ext>
            </a:extLst>
          </p:cNvPr>
          <p:cNvSpPr txBox="1"/>
          <p:nvPr/>
        </p:nvSpPr>
        <p:spPr>
          <a:xfrm>
            <a:off x="152400" y="979232"/>
            <a:ext cx="11765279" cy="5940088"/>
          </a:xfrm>
          <a:prstGeom prst="rect">
            <a:avLst/>
          </a:prstGeom>
          <a:noFill/>
        </p:spPr>
        <p:txBody>
          <a:bodyPr wrap="square" rtlCol="0">
            <a:spAutoFit/>
          </a:bodyPr>
          <a:lstStyle/>
          <a:p>
            <a:r>
              <a:rPr lang="en-GB" dirty="0">
                <a:solidFill>
                  <a:srgbClr val="0070C0"/>
                </a:solidFill>
                <a:latin typeface="Comic Sans MS" panose="030F0702030302020204" pitchFamily="66" charset="0"/>
              </a:rPr>
              <a:t>On Monday we looked at features of a myth including a powerful or magical object. </a:t>
            </a:r>
          </a:p>
          <a:p>
            <a:endParaRPr lang="en-GB" dirty="0">
              <a:solidFill>
                <a:srgbClr val="0070C0"/>
              </a:solidFill>
              <a:latin typeface="Comic Sans MS" panose="030F0702030302020204" pitchFamily="66" charset="0"/>
            </a:endParaRPr>
          </a:p>
          <a:p>
            <a:r>
              <a:rPr lang="en-GB" dirty="0">
                <a:solidFill>
                  <a:srgbClr val="0070C0"/>
                </a:solidFill>
                <a:latin typeface="Comic Sans MS" panose="030F0702030302020204" pitchFamily="66" charset="0"/>
              </a:rPr>
              <a:t>The story below shows how Loki (God of Mischief) created some powerful objects, including Thor’s Hammer. </a:t>
            </a:r>
          </a:p>
          <a:p>
            <a:r>
              <a:rPr lang="en-GB" dirty="0">
                <a:solidFill>
                  <a:srgbClr val="0070C0"/>
                </a:solidFill>
                <a:latin typeface="Comic Sans MS" panose="030F0702030302020204" pitchFamily="66" charset="0"/>
              </a:rPr>
              <a:t>Read the story and think about the question at the bottom before attempting the task on the next slide. </a:t>
            </a:r>
          </a:p>
          <a:p>
            <a:endParaRPr lang="en-GB" dirty="0">
              <a:solidFill>
                <a:srgbClr val="0070C0"/>
              </a:solidFill>
              <a:latin typeface="Comic Sans MS" panose="030F0702030302020204" pitchFamily="66" charset="0"/>
            </a:endParaRPr>
          </a:p>
          <a:p>
            <a:pPr algn="just"/>
            <a:r>
              <a:rPr lang="en-GB" b="0" i="0" dirty="0">
                <a:solidFill>
                  <a:srgbClr val="464646"/>
                </a:solidFill>
                <a:effectLst/>
                <a:latin typeface="Comic Sans MS" panose="030F0702030302020204" pitchFamily="66" charset="0"/>
              </a:rPr>
              <a:t>Loki, being his mischievous self, cut of the hair of Thor’s wife Sif. When Thor found out, he was furious and threatened Loki, who begged for mercy and said he would get her new, better hair. Thor allowed this. Loki went down to Svartalfheim, home of the dwarves, to get Sif new hair. He first went to the sons of Ivaldi who made him Sif’s new hair, Skidbaldnir (a ship that always has favourable winds and can fold up and fit in one’s pocket), and Gungnir (the best spear). But Loki wasn’t satisfied, he hadn’t caused any trouble. So he went to the brothers Brokkr and Sindri and asked them to make gifts that were even better. He said if they did, they could have his head. They agreed. In order to win the bet, Loki took the shape of a fly and bit one of them each time they made an item. They made Gullinbursti (a live boar with golden hair “who gave off light in the dark and could run better than any horse”), Draupnir (a ring from which “every ninth night, fell nine new golden rings of equal weight), and finally Mjollnir (a hammer which never missed and returned to its owner). The only gift that was flawed was the hammer, which had a short handle. Loki took all the gifts and returned to Asgard where he distributed them among Thor, Sif, Odin and Freyr.</a:t>
            </a:r>
          </a:p>
          <a:p>
            <a:pPr algn="just"/>
            <a:endParaRPr lang="en-GB" dirty="0">
              <a:solidFill>
                <a:srgbClr val="464646"/>
              </a:solidFill>
              <a:latin typeface="Comic Sans MS" panose="030F0702030302020204" pitchFamily="66" charset="0"/>
            </a:endParaRPr>
          </a:p>
          <a:p>
            <a:pPr algn="ctr"/>
            <a:r>
              <a:rPr lang="en-GB" sz="2800" dirty="0">
                <a:solidFill>
                  <a:srgbClr val="00B050"/>
                </a:solidFill>
                <a:latin typeface="Comic Sans MS" panose="030F0702030302020204" pitchFamily="66" charset="0"/>
              </a:rPr>
              <a:t>If you were a Viking God, which gift would you want from what Loki has? Why?</a:t>
            </a:r>
            <a:endParaRPr lang="en-GB" sz="2800" b="0" i="0" dirty="0">
              <a:solidFill>
                <a:srgbClr val="00B050"/>
              </a:solidFill>
              <a:effectLst/>
              <a:latin typeface="Comic Sans MS" panose="030F0702030302020204" pitchFamily="66" charset="0"/>
            </a:endParaRPr>
          </a:p>
        </p:txBody>
      </p:sp>
      <p:sp>
        <p:nvSpPr>
          <p:cNvPr id="3" name="Rectangle 2">
            <a:extLst>
              <a:ext uri="{FF2B5EF4-FFF2-40B4-BE49-F238E27FC236}">
                <a16:creationId xmlns:a16="http://schemas.microsoft.com/office/drawing/2014/main" id="{A63B487A-E53D-4B74-8BB5-7193A874F154}"/>
              </a:ext>
            </a:extLst>
          </p:cNvPr>
          <p:cNvSpPr/>
          <p:nvPr/>
        </p:nvSpPr>
        <p:spPr>
          <a:xfrm>
            <a:off x="152400" y="2296160"/>
            <a:ext cx="11887200" cy="34747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10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59A62-2424-4A8E-9116-44D036615E47}"/>
              </a:ext>
            </a:extLst>
          </p:cNvPr>
          <p:cNvSpPr txBox="1"/>
          <p:nvPr/>
        </p:nvSpPr>
        <p:spPr>
          <a:xfrm>
            <a:off x="233680" y="151179"/>
            <a:ext cx="4171950" cy="5940088"/>
          </a:xfrm>
          <a:prstGeom prst="rect">
            <a:avLst/>
          </a:prstGeom>
          <a:solidFill>
            <a:srgbClr val="FFFF00"/>
          </a:solidFill>
        </p:spPr>
        <p:txBody>
          <a:bodyPr wrap="square" rtlCol="0">
            <a:spAutoFit/>
          </a:bodyPr>
          <a:lstStyle/>
          <a:p>
            <a:r>
              <a:rPr lang="en-GB" b="1" u="sng" dirty="0">
                <a:latin typeface="Comic Sans MS" panose="030F0702030302020204" pitchFamily="66" charset="0"/>
              </a:rPr>
              <a:t>Main task…</a:t>
            </a:r>
          </a:p>
          <a:p>
            <a:r>
              <a:rPr lang="en-GB" dirty="0">
                <a:latin typeface="Comic Sans MS" panose="030F0702030302020204" pitchFamily="66" charset="0"/>
              </a:rPr>
              <a:t>ALL Children - Design your own powerful object that could be used by a Viking God. It could be a form of transport, a weapon or something you wear (glasses, jewellery) </a:t>
            </a:r>
          </a:p>
          <a:p>
            <a:endParaRPr lang="en-GB" dirty="0">
              <a:latin typeface="Comic Sans MS" panose="030F0702030302020204" pitchFamily="66" charset="0"/>
            </a:endParaRPr>
          </a:p>
          <a:p>
            <a:r>
              <a:rPr lang="en-GB" dirty="0">
                <a:latin typeface="Comic Sans MS" panose="030F0702030302020204" pitchFamily="66" charset="0"/>
              </a:rPr>
              <a:t>1* - Draw your object in detail and create a mind-map to explain the features. </a:t>
            </a:r>
          </a:p>
          <a:p>
            <a:endParaRPr lang="en-GB" dirty="0">
              <a:latin typeface="Comic Sans MS" panose="030F0702030302020204" pitchFamily="66" charset="0"/>
            </a:endParaRPr>
          </a:p>
          <a:p>
            <a:r>
              <a:rPr lang="en-GB" dirty="0">
                <a:latin typeface="Comic Sans MS" panose="030F0702030302020204" pitchFamily="66" charset="0"/>
              </a:rPr>
              <a:t>2* - Draw your object in detail and write a paragraph explaining why it is powerful and magical. Within this paragraph, explain how it works. </a:t>
            </a:r>
          </a:p>
          <a:p>
            <a:endParaRPr lang="en-GB" dirty="0">
              <a:latin typeface="Comic Sans MS" panose="030F0702030302020204" pitchFamily="66" charset="0"/>
            </a:endParaRPr>
          </a:p>
          <a:p>
            <a:r>
              <a:rPr lang="en-GB" dirty="0">
                <a:latin typeface="Comic Sans MS" panose="030F0702030302020204" pitchFamily="66" charset="0"/>
              </a:rPr>
              <a:t>3* - Draw your object in detail then write a 3 paragraphs. </a:t>
            </a:r>
          </a:p>
          <a:p>
            <a:r>
              <a:rPr lang="en-GB" dirty="0">
                <a:latin typeface="Comic Sans MS" panose="030F0702030302020204" pitchFamily="66" charset="0"/>
              </a:rPr>
              <a:t>1 – What does it do? </a:t>
            </a:r>
          </a:p>
          <a:p>
            <a:r>
              <a:rPr lang="en-GB" dirty="0">
                <a:latin typeface="Comic Sans MS" panose="030F0702030302020204" pitchFamily="66" charset="0"/>
              </a:rPr>
              <a:t>2 – How does it work? </a:t>
            </a:r>
          </a:p>
          <a:p>
            <a:r>
              <a:rPr lang="en-GB" dirty="0">
                <a:latin typeface="Comic Sans MS" panose="030F0702030302020204" pitchFamily="66" charset="0"/>
              </a:rPr>
              <a:t>3 – Why is it useful?</a:t>
            </a:r>
          </a:p>
        </p:txBody>
      </p:sp>
      <p:pic>
        <p:nvPicPr>
          <p:cNvPr id="1026" name="Picture 2" descr="Skidbladnir | Marvel Database | Fandom">
            <a:extLst>
              <a:ext uri="{FF2B5EF4-FFF2-40B4-BE49-F238E27FC236}">
                <a16:creationId xmlns:a16="http://schemas.microsoft.com/office/drawing/2014/main" id="{3AD7564F-F182-4720-8264-F80B04980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151179"/>
            <a:ext cx="3238500" cy="2543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D6293F-0134-43D7-A27D-D9F9BBDA2867}"/>
              </a:ext>
            </a:extLst>
          </p:cNvPr>
          <p:cNvSpPr txBox="1"/>
          <p:nvPr/>
        </p:nvSpPr>
        <p:spPr>
          <a:xfrm>
            <a:off x="7715250" y="151179"/>
            <a:ext cx="6096000" cy="369332"/>
          </a:xfrm>
          <a:prstGeom prst="rect">
            <a:avLst/>
          </a:prstGeom>
          <a:noFill/>
        </p:spPr>
        <p:txBody>
          <a:bodyPr wrap="square">
            <a:spAutoFit/>
          </a:bodyPr>
          <a:lstStyle/>
          <a:p>
            <a:r>
              <a:rPr lang="en-GB" b="0" i="0" dirty="0">
                <a:solidFill>
                  <a:srgbClr val="464646"/>
                </a:solidFill>
                <a:effectLst/>
                <a:latin typeface="Comic Sans MS" panose="030F0702030302020204" pitchFamily="66" charset="0"/>
              </a:rPr>
              <a:t>Skidbaldnir</a:t>
            </a:r>
            <a:endParaRPr lang="en-GB" dirty="0"/>
          </a:p>
        </p:txBody>
      </p:sp>
      <p:sp>
        <p:nvSpPr>
          <p:cNvPr id="7" name="TextBox 6">
            <a:extLst>
              <a:ext uri="{FF2B5EF4-FFF2-40B4-BE49-F238E27FC236}">
                <a16:creationId xmlns:a16="http://schemas.microsoft.com/office/drawing/2014/main" id="{091B01F7-7875-4D9E-82DE-30813B7CB9F2}"/>
              </a:ext>
            </a:extLst>
          </p:cNvPr>
          <p:cNvSpPr txBox="1"/>
          <p:nvPr/>
        </p:nvSpPr>
        <p:spPr>
          <a:xfrm>
            <a:off x="10909300" y="2974563"/>
            <a:ext cx="6903720" cy="369332"/>
          </a:xfrm>
          <a:prstGeom prst="rect">
            <a:avLst/>
          </a:prstGeom>
          <a:noFill/>
        </p:spPr>
        <p:txBody>
          <a:bodyPr wrap="square">
            <a:spAutoFit/>
          </a:bodyPr>
          <a:lstStyle/>
          <a:p>
            <a:r>
              <a:rPr lang="en-GB" b="0" i="0" dirty="0">
                <a:solidFill>
                  <a:srgbClr val="464646"/>
                </a:solidFill>
                <a:effectLst/>
                <a:latin typeface="Comic Sans MS" panose="030F0702030302020204" pitchFamily="66" charset="0"/>
              </a:rPr>
              <a:t>Gungnir</a:t>
            </a:r>
            <a:endParaRPr lang="en-GB" dirty="0"/>
          </a:p>
        </p:txBody>
      </p:sp>
      <p:pic>
        <p:nvPicPr>
          <p:cNvPr id="6" name="Picture 5">
            <a:extLst>
              <a:ext uri="{FF2B5EF4-FFF2-40B4-BE49-F238E27FC236}">
                <a16:creationId xmlns:a16="http://schemas.microsoft.com/office/drawing/2014/main" id="{ECA7F47F-102D-4774-9D87-77841288F61E}"/>
              </a:ext>
            </a:extLst>
          </p:cNvPr>
          <p:cNvPicPr>
            <a:picLocks noChangeAspect="1"/>
          </p:cNvPicPr>
          <p:nvPr/>
        </p:nvPicPr>
        <p:blipFill>
          <a:blip r:embed="rId3"/>
          <a:stretch>
            <a:fillRect/>
          </a:stretch>
        </p:blipFill>
        <p:spPr>
          <a:xfrm>
            <a:off x="8503920" y="603154"/>
            <a:ext cx="3454400" cy="2387791"/>
          </a:xfrm>
          <a:prstGeom prst="rect">
            <a:avLst/>
          </a:prstGeom>
        </p:spPr>
      </p:pic>
      <p:sp>
        <p:nvSpPr>
          <p:cNvPr id="10" name="TextBox 9">
            <a:extLst>
              <a:ext uri="{FF2B5EF4-FFF2-40B4-BE49-F238E27FC236}">
                <a16:creationId xmlns:a16="http://schemas.microsoft.com/office/drawing/2014/main" id="{D83921B9-D39D-42A8-996D-94BCAB828DC9}"/>
              </a:ext>
            </a:extLst>
          </p:cNvPr>
          <p:cNvSpPr txBox="1"/>
          <p:nvPr/>
        </p:nvSpPr>
        <p:spPr>
          <a:xfrm>
            <a:off x="4476750" y="2759287"/>
            <a:ext cx="8907516" cy="369332"/>
          </a:xfrm>
          <a:prstGeom prst="rect">
            <a:avLst/>
          </a:prstGeom>
          <a:noFill/>
        </p:spPr>
        <p:txBody>
          <a:bodyPr wrap="square">
            <a:spAutoFit/>
          </a:bodyPr>
          <a:lstStyle/>
          <a:p>
            <a:r>
              <a:rPr lang="en-GB" b="0" i="0" dirty="0">
                <a:solidFill>
                  <a:srgbClr val="464646"/>
                </a:solidFill>
                <a:effectLst/>
                <a:latin typeface="Comic Sans MS" panose="030F0702030302020204" pitchFamily="66" charset="0"/>
              </a:rPr>
              <a:t>Gullinbursti</a:t>
            </a:r>
            <a:endParaRPr lang="en-GB" dirty="0"/>
          </a:p>
        </p:txBody>
      </p:sp>
      <p:pic>
        <p:nvPicPr>
          <p:cNvPr id="9" name="Picture 8">
            <a:extLst>
              <a:ext uri="{FF2B5EF4-FFF2-40B4-BE49-F238E27FC236}">
                <a16:creationId xmlns:a16="http://schemas.microsoft.com/office/drawing/2014/main" id="{868ADFC0-4FB4-434B-891A-C44C9AA853BF}"/>
              </a:ext>
            </a:extLst>
          </p:cNvPr>
          <p:cNvPicPr>
            <a:picLocks noChangeAspect="1"/>
          </p:cNvPicPr>
          <p:nvPr/>
        </p:nvPicPr>
        <p:blipFill>
          <a:blip r:embed="rId4"/>
          <a:stretch>
            <a:fillRect/>
          </a:stretch>
        </p:blipFill>
        <p:spPr>
          <a:xfrm>
            <a:off x="4564230" y="3175611"/>
            <a:ext cx="2356089" cy="2974563"/>
          </a:xfrm>
          <a:prstGeom prst="rect">
            <a:avLst/>
          </a:prstGeom>
        </p:spPr>
      </p:pic>
      <p:sp>
        <p:nvSpPr>
          <p:cNvPr id="13" name="TextBox 12">
            <a:extLst>
              <a:ext uri="{FF2B5EF4-FFF2-40B4-BE49-F238E27FC236}">
                <a16:creationId xmlns:a16="http://schemas.microsoft.com/office/drawing/2014/main" id="{BDD1DFBD-9EB9-408D-9F3C-91BE5A951DD3}"/>
              </a:ext>
            </a:extLst>
          </p:cNvPr>
          <p:cNvSpPr txBox="1"/>
          <p:nvPr/>
        </p:nvSpPr>
        <p:spPr>
          <a:xfrm>
            <a:off x="7007799" y="3159229"/>
            <a:ext cx="8907516" cy="369332"/>
          </a:xfrm>
          <a:prstGeom prst="rect">
            <a:avLst/>
          </a:prstGeom>
          <a:noFill/>
        </p:spPr>
        <p:txBody>
          <a:bodyPr wrap="square">
            <a:spAutoFit/>
          </a:bodyPr>
          <a:lstStyle/>
          <a:p>
            <a:r>
              <a:rPr lang="en-GB" b="0" i="0" dirty="0">
                <a:solidFill>
                  <a:srgbClr val="464646"/>
                </a:solidFill>
                <a:effectLst/>
                <a:latin typeface="Comic Sans MS" panose="030F0702030302020204" pitchFamily="66" charset="0"/>
              </a:rPr>
              <a:t>Draupnir</a:t>
            </a:r>
            <a:endParaRPr lang="en-GB" dirty="0"/>
          </a:p>
        </p:txBody>
      </p:sp>
      <p:pic>
        <p:nvPicPr>
          <p:cNvPr id="1028" name="Picture 4" descr="Draupnir | Mythology wiki | Fandom">
            <a:extLst>
              <a:ext uri="{FF2B5EF4-FFF2-40B4-BE49-F238E27FC236}">
                <a16:creationId xmlns:a16="http://schemas.microsoft.com/office/drawing/2014/main" id="{D449AE4D-3B2E-494B-A0CF-13E25D67068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952" b="26202"/>
          <a:stretch/>
        </p:blipFill>
        <p:spPr bwMode="auto">
          <a:xfrm>
            <a:off x="7007799" y="3533761"/>
            <a:ext cx="2379651" cy="136371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243C827-C086-4EA7-B33C-DDFFE687D62B}"/>
              </a:ext>
            </a:extLst>
          </p:cNvPr>
          <p:cNvSpPr txBox="1"/>
          <p:nvPr/>
        </p:nvSpPr>
        <p:spPr>
          <a:xfrm>
            <a:off x="9603828" y="4528147"/>
            <a:ext cx="8907516" cy="369332"/>
          </a:xfrm>
          <a:prstGeom prst="rect">
            <a:avLst/>
          </a:prstGeom>
          <a:noFill/>
        </p:spPr>
        <p:txBody>
          <a:bodyPr wrap="square">
            <a:spAutoFit/>
          </a:bodyPr>
          <a:lstStyle/>
          <a:p>
            <a:r>
              <a:rPr lang="en-GB" b="0" i="0" dirty="0">
                <a:solidFill>
                  <a:srgbClr val="464646"/>
                </a:solidFill>
                <a:effectLst/>
                <a:latin typeface="Comic Sans MS" panose="030F0702030302020204" pitchFamily="66" charset="0"/>
              </a:rPr>
              <a:t>Mjollnir</a:t>
            </a:r>
            <a:endParaRPr lang="en-GB" dirty="0"/>
          </a:p>
        </p:txBody>
      </p:sp>
      <p:pic>
        <p:nvPicPr>
          <p:cNvPr id="1030" name="Picture 6" descr="Mjölnir - Wikipedia">
            <a:extLst>
              <a:ext uri="{FF2B5EF4-FFF2-40B4-BE49-F238E27FC236}">
                <a16:creationId xmlns:a16="http://schemas.microsoft.com/office/drawing/2014/main" id="{A4925BB3-6285-4F6C-8028-77E195C298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2349" y="3460845"/>
            <a:ext cx="2379651" cy="324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4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Objective: To compare and order the size of angles.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2"/>
              </a:rPr>
              <a:t>https://www.bbc.co.uk/bitesize/topics/zb6tyrd/articles/zg68k7h</a:t>
            </a: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TextBox 5">
            <a:extLst>
              <a:ext uri="{FF2B5EF4-FFF2-40B4-BE49-F238E27FC236}">
                <a16:creationId xmlns:a16="http://schemas.microsoft.com/office/drawing/2014/main" id="{CC5F122C-D3B9-4BA8-9BD4-0E21E45C9E85}"/>
              </a:ext>
            </a:extLst>
          </p:cNvPr>
          <p:cNvSpPr txBox="1"/>
          <p:nvPr/>
        </p:nvSpPr>
        <p:spPr>
          <a:xfrm>
            <a:off x="61047" y="2966250"/>
            <a:ext cx="6123709"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Click on the link above for BBC </a:t>
            </a:r>
            <a:r>
              <a:rPr kumimoji="0" lang="en-GB"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Bitesize</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Revise your knowledge of all of the different types of angles that exist within shapes.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 - See next slide for ordering angles from smallest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largest. Use the squared boxes to write A B and C in the correct order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2*/3* - Look at the questions and read them carefully.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Solve the problems focusing on how angles can be compared from smallest to largest.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Extension: Complete the True or False statement about acute angles.</a:t>
            </a:r>
          </a:p>
        </p:txBody>
      </p:sp>
      <p:sp>
        <p:nvSpPr>
          <p:cNvPr id="7" name="TextBox 6">
            <a:extLst>
              <a:ext uri="{FF2B5EF4-FFF2-40B4-BE49-F238E27FC236}">
                <a16:creationId xmlns:a16="http://schemas.microsoft.com/office/drawing/2014/main" id="{061BE77F-6B89-4C08-9444-4AAE406220C2}"/>
              </a:ext>
            </a:extLst>
          </p:cNvPr>
          <p:cNvSpPr txBox="1"/>
          <p:nvPr/>
        </p:nvSpPr>
        <p:spPr>
          <a:xfrm>
            <a:off x="6657975" y="333375"/>
            <a:ext cx="50101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What are the different types of angles which exist?</a:t>
            </a:r>
            <a:endPar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
        <p:nvSpPr>
          <p:cNvPr id="3" name="Rectangle 2"/>
          <p:cNvSpPr/>
          <p:nvPr/>
        </p:nvSpPr>
        <p:spPr>
          <a:xfrm>
            <a:off x="248804" y="93492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6043612" y="1445058"/>
            <a:ext cx="6076950" cy="3838575"/>
          </a:xfrm>
          <a:prstGeom prst="rect">
            <a:avLst/>
          </a:prstGeom>
        </p:spPr>
      </p:pic>
      <p:sp>
        <p:nvSpPr>
          <p:cNvPr id="8" name="TextBox 7"/>
          <p:cNvSpPr txBox="1"/>
          <p:nvPr/>
        </p:nvSpPr>
        <p:spPr>
          <a:xfrm>
            <a:off x="101936" y="1387487"/>
            <a:ext cx="5841664"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Today you will be learning how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order angles by focusing on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size of each angle.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Which angle is acute, obtuse  or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right angle?</a:t>
            </a:r>
          </a:p>
        </p:txBody>
      </p:sp>
      <p:sp>
        <p:nvSpPr>
          <p:cNvPr id="9" name="TextBox 8"/>
          <p:cNvSpPr txBox="1"/>
          <p:nvPr/>
        </p:nvSpPr>
        <p:spPr>
          <a:xfrm>
            <a:off x="6241404" y="5424434"/>
            <a:ext cx="577914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Remember there is 360 degrees in a full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angle.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Look at how the degrees vary in each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a</a:t>
            </a:r>
            <a:r>
              <a:rPr kumimoji="0" lang="en-GB" sz="1800" b="1" i="0" u="none" strike="noStrike" kern="1200" cap="none" spc="0" normalizeH="0" baseline="0" noProof="0">
                <a:ln>
                  <a:noFill/>
                </a:ln>
                <a:solidFill>
                  <a:srgbClr val="FF0000"/>
                </a:solidFill>
                <a:effectLst/>
                <a:uLnTx/>
                <a:uFillTx/>
                <a:latin typeface="XCCW Joined 1a" panose="03050602040000000000" pitchFamily="66" charset="0"/>
                <a:ea typeface="+mn-ea"/>
                <a:cs typeface="+mn-cs"/>
              </a:rPr>
              <a:t>ngles</a:t>
            </a:r>
            <a:r>
              <a:rPr kumimoji="0" lang="en-GB" sz="1800" b="1"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a:t>
            </a:r>
          </a:p>
        </p:txBody>
      </p:sp>
    </p:spTree>
    <p:extLst>
      <p:ext uri="{BB962C8B-B14F-4D97-AF65-F5344CB8AC3E}">
        <p14:creationId xmlns:p14="http://schemas.microsoft.com/office/powerpoint/2010/main" val="68516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792893-0356-4673-868B-447B40A15BDC}"/>
              </a:ext>
            </a:extLst>
          </p:cNvPr>
          <p:cNvSpPr txBox="1"/>
          <p:nvPr/>
        </p:nvSpPr>
        <p:spPr>
          <a:xfrm>
            <a:off x="66675" y="85724"/>
            <a:ext cx="2247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1 STAR TASK!</a:t>
            </a:r>
          </a:p>
        </p:txBody>
      </p:sp>
      <p:pic>
        <p:nvPicPr>
          <p:cNvPr id="2" name="Picture 1"/>
          <p:cNvPicPr>
            <a:picLocks noChangeAspect="1"/>
          </p:cNvPicPr>
          <p:nvPr/>
        </p:nvPicPr>
        <p:blipFill>
          <a:blip r:embed="rId2"/>
          <a:stretch>
            <a:fillRect/>
          </a:stretch>
        </p:blipFill>
        <p:spPr>
          <a:xfrm>
            <a:off x="178666" y="455056"/>
            <a:ext cx="5058352" cy="6158882"/>
          </a:xfrm>
          <a:prstGeom prst="rect">
            <a:avLst/>
          </a:prstGeom>
        </p:spPr>
      </p:pic>
      <p:pic>
        <p:nvPicPr>
          <p:cNvPr id="5" name="Picture 4"/>
          <p:cNvPicPr>
            <a:picLocks noChangeAspect="1"/>
          </p:cNvPicPr>
          <p:nvPr/>
        </p:nvPicPr>
        <p:blipFill>
          <a:blip r:embed="rId3"/>
          <a:stretch>
            <a:fillRect/>
          </a:stretch>
        </p:blipFill>
        <p:spPr>
          <a:xfrm>
            <a:off x="6160655" y="748434"/>
            <a:ext cx="5449455" cy="5934162"/>
          </a:xfrm>
          <a:prstGeom prst="rect">
            <a:avLst/>
          </a:prstGeom>
        </p:spPr>
      </p:pic>
    </p:spTree>
    <p:extLst>
      <p:ext uri="{BB962C8B-B14F-4D97-AF65-F5344CB8AC3E}">
        <p14:creationId xmlns:p14="http://schemas.microsoft.com/office/powerpoint/2010/main" val="149483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863" y="432234"/>
            <a:ext cx="6157191" cy="4204422"/>
          </a:xfrm>
          <a:prstGeom prst="rect">
            <a:avLst/>
          </a:prstGeom>
        </p:spPr>
      </p:pic>
      <p:pic>
        <p:nvPicPr>
          <p:cNvPr id="3" name="Picture 2"/>
          <p:cNvPicPr>
            <a:picLocks noChangeAspect="1"/>
          </p:cNvPicPr>
          <p:nvPr/>
        </p:nvPicPr>
        <p:blipFill>
          <a:blip r:embed="rId3"/>
          <a:stretch>
            <a:fillRect/>
          </a:stretch>
        </p:blipFill>
        <p:spPr>
          <a:xfrm>
            <a:off x="6898987" y="147782"/>
            <a:ext cx="4914900" cy="6248400"/>
          </a:xfrm>
          <a:prstGeom prst="rect">
            <a:avLst/>
          </a:prstGeom>
        </p:spPr>
      </p:pic>
    </p:spTree>
    <p:extLst>
      <p:ext uri="{BB962C8B-B14F-4D97-AF65-F5344CB8AC3E}">
        <p14:creationId xmlns:p14="http://schemas.microsoft.com/office/powerpoint/2010/main" val="306827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2/3 STAR TASK!</a:t>
            </a:r>
          </a:p>
        </p:txBody>
      </p:sp>
      <p:pic>
        <p:nvPicPr>
          <p:cNvPr id="5" name="Picture 4"/>
          <p:cNvPicPr>
            <a:picLocks noChangeAspect="1"/>
          </p:cNvPicPr>
          <p:nvPr/>
        </p:nvPicPr>
        <p:blipFill>
          <a:blip r:embed="rId2"/>
          <a:stretch>
            <a:fillRect/>
          </a:stretch>
        </p:blipFill>
        <p:spPr>
          <a:xfrm>
            <a:off x="269297" y="456478"/>
            <a:ext cx="11747211" cy="6296025"/>
          </a:xfrm>
          <a:prstGeom prst="rect">
            <a:avLst/>
          </a:prstGeom>
        </p:spPr>
      </p:pic>
    </p:spTree>
    <p:extLst>
      <p:ext uri="{BB962C8B-B14F-4D97-AF65-F5344CB8AC3E}">
        <p14:creationId xmlns:p14="http://schemas.microsoft.com/office/powerpoint/2010/main" val="178421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75" y="177862"/>
            <a:ext cx="19223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Extension Task!</a:t>
            </a:r>
          </a:p>
        </p:txBody>
      </p:sp>
      <p:pic>
        <p:nvPicPr>
          <p:cNvPr id="4" name="Picture 3"/>
          <p:cNvPicPr>
            <a:picLocks noChangeAspect="1"/>
          </p:cNvPicPr>
          <p:nvPr/>
        </p:nvPicPr>
        <p:blipFill>
          <a:blip r:embed="rId2"/>
          <a:stretch>
            <a:fillRect/>
          </a:stretch>
        </p:blipFill>
        <p:spPr>
          <a:xfrm>
            <a:off x="1025236" y="547194"/>
            <a:ext cx="10021454" cy="6075506"/>
          </a:xfrm>
          <a:prstGeom prst="rect">
            <a:avLst/>
          </a:prstGeom>
        </p:spPr>
      </p:pic>
      <p:sp>
        <p:nvSpPr>
          <p:cNvPr id="5" name="TextBox 4"/>
          <p:cNvSpPr txBox="1"/>
          <p:nvPr/>
        </p:nvSpPr>
        <p:spPr>
          <a:xfrm>
            <a:off x="1219580" y="3584947"/>
            <a:ext cx="9632765"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We would like you to explore this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by drawing at least five different examples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of acute angles.</a:t>
            </a:r>
          </a:p>
        </p:txBody>
      </p:sp>
    </p:spTree>
    <p:extLst>
      <p:ext uri="{BB962C8B-B14F-4D97-AF65-F5344CB8AC3E}">
        <p14:creationId xmlns:p14="http://schemas.microsoft.com/office/powerpoint/2010/main" val="390555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Reading:</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develop reading comprehension skills.</a:t>
            </a:r>
          </a:p>
        </p:txBody>
      </p:sp>
      <p:sp>
        <p:nvSpPr>
          <p:cNvPr id="6" name="TextBox 5">
            <a:extLst>
              <a:ext uri="{FF2B5EF4-FFF2-40B4-BE49-F238E27FC236}">
                <a16:creationId xmlns:a16="http://schemas.microsoft.com/office/drawing/2014/main" id="{D6791D71-F49F-470B-B97E-52E7DDAC551F}"/>
              </a:ext>
            </a:extLst>
          </p:cNvPr>
          <p:cNvSpPr txBox="1"/>
          <p:nvPr/>
        </p:nvSpPr>
        <p:spPr>
          <a:xfrm>
            <a:off x="66675" y="732056"/>
            <a:ext cx="9615805" cy="4524315"/>
          </a:xfrm>
          <a:prstGeom prst="rect">
            <a:avLst/>
          </a:prstGeom>
          <a:noFill/>
        </p:spPr>
        <p:txBody>
          <a:bodyPr wrap="square" rtlCol="0">
            <a:spAutoFit/>
          </a:bodyPr>
          <a:lstStyle/>
          <a:p>
            <a:r>
              <a:rPr lang="en-GB" b="1" dirty="0">
                <a:solidFill>
                  <a:srgbClr val="0070C0"/>
                </a:solidFill>
                <a:latin typeface="Comic Sans MS" panose="030F0702030302020204" pitchFamily="66" charset="0"/>
              </a:rPr>
              <a:t>Re-read Chapter 1… School’s Out!</a:t>
            </a:r>
          </a:p>
          <a:p>
            <a:r>
              <a:rPr lang="en-GB" b="1" dirty="0">
                <a:latin typeface="Comic Sans MS" panose="030F0702030302020204" pitchFamily="66" charset="0"/>
              </a:rPr>
              <a:t>All children to complete task 1…</a:t>
            </a:r>
          </a:p>
          <a:p>
            <a:r>
              <a:rPr lang="en-GB" b="1" dirty="0">
                <a:solidFill>
                  <a:srgbClr val="0070C0"/>
                </a:solidFill>
                <a:latin typeface="Comic Sans MS" panose="030F0702030302020204" pitchFamily="66" charset="0"/>
              </a:rPr>
              <a:t>Answer the following comprehension questions in full sentences. </a:t>
            </a:r>
          </a:p>
          <a:p>
            <a:endParaRPr lang="en-GB" b="1" dirty="0">
              <a:solidFill>
                <a:srgbClr val="0070C0"/>
              </a:solidFill>
              <a:latin typeface="Comic Sans MS" panose="030F0702030302020204" pitchFamily="66" charset="0"/>
            </a:endParaRPr>
          </a:p>
          <a:p>
            <a:pPr marL="342900" indent="-342900">
              <a:buAutoNum type="arabicPeriod"/>
            </a:pPr>
            <a:r>
              <a:rPr lang="en-GB" b="1" dirty="0">
                <a:solidFill>
                  <a:srgbClr val="0070C0"/>
                </a:solidFill>
                <a:latin typeface="Comic Sans MS" panose="030F0702030302020204" pitchFamily="66" charset="0"/>
              </a:rPr>
              <a:t>Why is George pleased that it is the school holidays?</a:t>
            </a:r>
          </a:p>
          <a:p>
            <a:pPr marL="342900" indent="-342900">
              <a:buAutoNum type="arabicPeriod"/>
            </a:pPr>
            <a:r>
              <a:rPr lang="en-GB" b="1" dirty="0">
                <a:solidFill>
                  <a:srgbClr val="0070C0"/>
                </a:solidFill>
                <a:latin typeface="Comic Sans MS" panose="030F0702030302020204" pitchFamily="66" charset="0"/>
              </a:rPr>
              <a:t>Why isn’t George enthusiastic about meeting up with Ajay in the holidays? </a:t>
            </a:r>
          </a:p>
          <a:p>
            <a:pPr marL="342900" indent="-342900">
              <a:buAutoNum type="arabicPeriod"/>
            </a:pPr>
            <a:r>
              <a:rPr lang="en-GB" b="1" dirty="0">
                <a:solidFill>
                  <a:srgbClr val="0070C0"/>
                </a:solidFill>
                <a:latin typeface="Comic Sans MS" panose="030F0702030302020204" pitchFamily="66" charset="0"/>
              </a:rPr>
              <a:t>How do you know that George hasn’t been out of the house? </a:t>
            </a:r>
          </a:p>
          <a:p>
            <a:pPr marL="342900" indent="-342900">
              <a:buAutoNum type="arabicPeriod"/>
            </a:pPr>
            <a:r>
              <a:rPr lang="en-GB" b="1" dirty="0">
                <a:solidFill>
                  <a:srgbClr val="0070C0"/>
                </a:solidFill>
                <a:latin typeface="Comic Sans MS" panose="030F0702030302020204" pitchFamily="66" charset="0"/>
              </a:rPr>
              <a:t>Name three things that you think George could do to feel better. </a:t>
            </a:r>
          </a:p>
          <a:p>
            <a:pPr marL="342900" indent="-342900">
              <a:buAutoNum type="arabicPeriod"/>
            </a:pPr>
            <a:r>
              <a:rPr lang="en-GB" b="1" dirty="0">
                <a:solidFill>
                  <a:srgbClr val="0070C0"/>
                </a:solidFill>
                <a:latin typeface="Comic Sans MS" panose="030F0702030302020204" pitchFamily="66" charset="0"/>
              </a:rPr>
              <a:t>Do you think the dragon will be friendly or not? Why? </a:t>
            </a:r>
          </a:p>
          <a:p>
            <a:pPr marL="342900" indent="-342900">
              <a:buAutoNum type="arabicPeriod"/>
            </a:pPr>
            <a:r>
              <a:rPr lang="en-GB" b="1" dirty="0">
                <a:solidFill>
                  <a:srgbClr val="0070C0"/>
                </a:solidFill>
                <a:latin typeface="Comic Sans MS" panose="030F0702030302020204" pitchFamily="66" charset="0"/>
              </a:rPr>
              <a:t>George spends all of his time in his bedroom. Do you think it would be messy or tidy? Why do you think this? </a:t>
            </a:r>
          </a:p>
          <a:p>
            <a:endParaRPr lang="en-GB" b="1" dirty="0">
              <a:solidFill>
                <a:srgbClr val="0070C0"/>
              </a:solidFill>
              <a:latin typeface="Comic Sans MS" panose="030F0702030302020204" pitchFamily="66" charset="0"/>
            </a:endParaRPr>
          </a:p>
          <a:p>
            <a:r>
              <a:rPr lang="en-GB" b="1" u="sng" dirty="0">
                <a:solidFill>
                  <a:srgbClr val="00B050"/>
                </a:solidFill>
                <a:latin typeface="Comic Sans MS" panose="030F0702030302020204" pitchFamily="66" charset="0"/>
              </a:rPr>
              <a:t>2/3 * Task 2… </a:t>
            </a:r>
          </a:p>
          <a:p>
            <a:endParaRPr lang="en-GB" b="1" dirty="0">
              <a:solidFill>
                <a:srgbClr val="00B050"/>
              </a:solidFill>
              <a:latin typeface="Comic Sans MS" panose="030F0702030302020204" pitchFamily="66" charset="0"/>
            </a:endParaRPr>
          </a:p>
          <a:p>
            <a:r>
              <a:rPr lang="en-GB" b="1" dirty="0">
                <a:solidFill>
                  <a:srgbClr val="00B050"/>
                </a:solidFill>
                <a:latin typeface="Comic Sans MS" panose="030F0702030302020204" pitchFamily="66" charset="0"/>
              </a:rPr>
              <a:t>Write a conversation between you and the dragon. </a:t>
            </a:r>
          </a:p>
          <a:p>
            <a:r>
              <a:rPr lang="en-GB" b="1" dirty="0">
                <a:solidFill>
                  <a:srgbClr val="00B050"/>
                </a:solidFill>
                <a:latin typeface="Comic Sans MS" panose="030F0702030302020204" pitchFamily="66" charset="0"/>
              </a:rPr>
              <a:t>What would you say to the dragon? How would they reply? </a:t>
            </a:r>
          </a:p>
        </p:txBody>
      </p:sp>
      <p:pic>
        <p:nvPicPr>
          <p:cNvPr id="5" name="Picture 4">
            <a:extLst>
              <a:ext uri="{FF2B5EF4-FFF2-40B4-BE49-F238E27FC236}">
                <a16:creationId xmlns:a16="http://schemas.microsoft.com/office/drawing/2014/main" id="{DF5AF773-2344-429C-A033-1305119BA3C0}"/>
              </a:ext>
            </a:extLst>
          </p:cNvPr>
          <p:cNvPicPr>
            <a:picLocks noChangeAspect="1"/>
          </p:cNvPicPr>
          <p:nvPr/>
        </p:nvPicPr>
        <p:blipFill>
          <a:blip r:embed="rId2"/>
          <a:stretch>
            <a:fillRect/>
          </a:stretch>
        </p:blipFill>
        <p:spPr>
          <a:xfrm>
            <a:off x="9682480" y="408890"/>
            <a:ext cx="2062480" cy="2501287"/>
          </a:xfrm>
          <a:prstGeom prst="rect">
            <a:avLst/>
          </a:prstGeom>
        </p:spPr>
      </p:pic>
      <p:pic>
        <p:nvPicPr>
          <p:cNvPr id="7" name="Picture 6">
            <a:extLst>
              <a:ext uri="{FF2B5EF4-FFF2-40B4-BE49-F238E27FC236}">
                <a16:creationId xmlns:a16="http://schemas.microsoft.com/office/drawing/2014/main" id="{F6FF125E-E841-414D-9B18-D883FB42F33F}"/>
              </a:ext>
            </a:extLst>
          </p:cNvPr>
          <p:cNvPicPr>
            <a:picLocks noChangeAspect="1"/>
          </p:cNvPicPr>
          <p:nvPr/>
        </p:nvPicPr>
        <p:blipFill>
          <a:blip r:embed="rId3"/>
          <a:stretch>
            <a:fillRect/>
          </a:stretch>
        </p:blipFill>
        <p:spPr>
          <a:xfrm>
            <a:off x="7021195" y="3863999"/>
            <a:ext cx="2265045" cy="1517626"/>
          </a:xfrm>
          <a:prstGeom prst="rect">
            <a:avLst/>
          </a:prstGeom>
        </p:spPr>
      </p:pic>
      <p:pic>
        <p:nvPicPr>
          <p:cNvPr id="9" name="Picture 8">
            <a:extLst>
              <a:ext uri="{FF2B5EF4-FFF2-40B4-BE49-F238E27FC236}">
                <a16:creationId xmlns:a16="http://schemas.microsoft.com/office/drawing/2014/main" id="{853C9B35-3FCC-432E-ABD3-0DE456821D27}"/>
              </a:ext>
            </a:extLst>
          </p:cNvPr>
          <p:cNvPicPr>
            <a:picLocks noChangeAspect="1"/>
          </p:cNvPicPr>
          <p:nvPr/>
        </p:nvPicPr>
        <p:blipFill>
          <a:blip r:embed="rId4"/>
          <a:stretch>
            <a:fillRect/>
          </a:stretch>
        </p:blipFill>
        <p:spPr>
          <a:xfrm>
            <a:off x="9501829" y="3863999"/>
            <a:ext cx="2423781" cy="1517626"/>
          </a:xfrm>
          <a:prstGeom prst="rect">
            <a:avLst/>
          </a:prstGeom>
        </p:spPr>
      </p:pic>
      <p:pic>
        <p:nvPicPr>
          <p:cNvPr id="11" name="Picture 10">
            <a:extLst>
              <a:ext uri="{FF2B5EF4-FFF2-40B4-BE49-F238E27FC236}">
                <a16:creationId xmlns:a16="http://schemas.microsoft.com/office/drawing/2014/main" id="{2E488B75-981E-430D-99A9-F888E685D6F9}"/>
              </a:ext>
            </a:extLst>
          </p:cNvPr>
          <p:cNvPicPr>
            <a:picLocks noChangeAspect="1"/>
          </p:cNvPicPr>
          <p:nvPr/>
        </p:nvPicPr>
        <p:blipFill>
          <a:blip r:embed="rId5"/>
          <a:stretch>
            <a:fillRect/>
          </a:stretch>
        </p:blipFill>
        <p:spPr>
          <a:xfrm>
            <a:off x="7021195" y="5381624"/>
            <a:ext cx="2423781" cy="1316891"/>
          </a:xfrm>
          <a:prstGeom prst="rect">
            <a:avLst/>
          </a:prstGeom>
        </p:spPr>
      </p:pic>
      <p:pic>
        <p:nvPicPr>
          <p:cNvPr id="13" name="Picture 12">
            <a:extLst>
              <a:ext uri="{FF2B5EF4-FFF2-40B4-BE49-F238E27FC236}">
                <a16:creationId xmlns:a16="http://schemas.microsoft.com/office/drawing/2014/main" id="{8D2B6E25-F9F0-456D-905F-C138FAAAC0EB}"/>
              </a:ext>
            </a:extLst>
          </p:cNvPr>
          <p:cNvPicPr>
            <a:picLocks noChangeAspect="1"/>
          </p:cNvPicPr>
          <p:nvPr/>
        </p:nvPicPr>
        <p:blipFill>
          <a:blip r:embed="rId6"/>
          <a:stretch>
            <a:fillRect/>
          </a:stretch>
        </p:blipFill>
        <p:spPr>
          <a:xfrm>
            <a:off x="9377397" y="5321557"/>
            <a:ext cx="2548213" cy="1517626"/>
          </a:xfrm>
          <a:prstGeom prst="rect">
            <a:avLst/>
          </a:prstGeom>
        </p:spPr>
      </p:pic>
      <p:pic>
        <p:nvPicPr>
          <p:cNvPr id="15" name="Picture 14">
            <a:extLst>
              <a:ext uri="{FF2B5EF4-FFF2-40B4-BE49-F238E27FC236}">
                <a16:creationId xmlns:a16="http://schemas.microsoft.com/office/drawing/2014/main" id="{A906B629-A80B-4492-9BDD-DB42A384419D}"/>
              </a:ext>
            </a:extLst>
          </p:cNvPr>
          <p:cNvPicPr>
            <a:picLocks noChangeAspect="1"/>
          </p:cNvPicPr>
          <p:nvPr/>
        </p:nvPicPr>
        <p:blipFill>
          <a:blip r:embed="rId7"/>
          <a:stretch>
            <a:fillRect/>
          </a:stretch>
        </p:blipFill>
        <p:spPr>
          <a:xfrm>
            <a:off x="4429785" y="5254649"/>
            <a:ext cx="2483615" cy="1517626"/>
          </a:xfrm>
          <a:prstGeom prst="rect">
            <a:avLst/>
          </a:prstGeom>
        </p:spPr>
      </p:pic>
      <p:pic>
        <p:nvPicPr>
          <p:cNvPr id="17" name="Picture 16">
            <a:extLst>
              <a:ext uri="{FF2B5EF4-FFF2-40B4-BE49-F238E27FC236}">
                <a16:creationId xmlns:a16="http://schemas.microsoft.com/office/drawing/2014/main" id="{DA120342-BD08-4B96-86AE-C6C86ECA8760}"/>
              </a:ext>
            </a:extLst>
          </p:cNvPr>
          <p:cNvPicPr>
            <a:picLocks noChangeAspect="1"/>
          </p:cNvPicPr>
          <p:nvPr/>
        </p:nvPicPr>
        <p:blipFill>
          <a:blip r:embed="rId8"/>
          <a:stretch>
            <a:fillRect/>
          </a:stretch>
        </p:blipFill>
        <p:spPr>
          <a:xfrm>
            <a:off x="1902188" y="5262905"/>
            <a:ext cx="2527597" cy="1598295"/>
          </a:xfrm>
          <a:prstGeom prst="rect">
            <a:avLst/>
          </a:prstGeom>
        </p:spPr>
      </p:pic>
    </p:spTree>
    <p:extLst>
      <p:ext uri="{BB962C8B-B14F-4D97-AF65-F5344CB8AC3E}">
        <p14:creationId xmlns:p14="http://schemas.microsoft.com/office/powerpoint/2010/main" val="421005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1187</Words>
  <Application>Microsoft Office PowerPoint</Application>
  <PresentationFormat>Widescreen</PresentationFormat>
  <Paragraphs>117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Comic Sans MS</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61</cp:revision>
  <dcterms:created xsi:type="dcterms:W3CDTF">2020-11-07T10:51:03Z</dcterms:created>
  <dcterms:modified xsi:type="dcterms:W3CDTF">2021-01-09T12:41:51Z</dcterms:modified>
</cp:coreProperties>
</file>