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5" r:id="rId4"/>
    <p:sldId id="306" r:id="rId5"/>
    <p:sldId id="258" r:id="rId6"/>
    <p:sldId id="297" r:id="rId7"/>
    <p:sldId id="291" r:id="rId8"/>
    <p:sldId id="296" r:id="rId9"/>
    <p:sldId id="292" r:id="rId10"/>
    <p:sldId id="295" r:id="rId11"/>
    <p:sldId id="294" r:id="rId12"/>
    <p:sldId id="259" r:id="rId13"/>
    <p:sldId id="299" r:id="rId14"/>
    <p:sldId id="301" r:id="rId15"/>
    <p:sldId id="303"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CCFFCC"/>
    <a:srgbClr val="FFCCFF"/>
    <a:srgbClr val="CC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3" d="100"/>
          <a:sy n="63" d="100"/>
        </p:scale>
        <p:origin x="6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FD1B-4331-4718-8E52-120664D85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99E627-FF9D-4D63-851D-3757C7329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F2A707-E86D-4D80-B41A-019CC25922D4}"/>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5" name="Footer Placeholder 4">
            <a:extLst>
              <a:ext uri="{FF2B5EF4-FFF2-40B4-BE49-F238E27FC236}">
                <a16:creationId xmlns:a16="http://schemas.microsoft.com/office/drawing/2014/main" id="{7FE3082A-6E5E-4FBF-9F59-D73B3908A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6EFFA-FC45-4C8A-B01A-1ED246F3D5BA}"/>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76277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FA2B-4EDD-444A-B58D-DBB2D5E8E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32A95-A28B-4078-BF53-453ADAF57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8CAE9-F432-427A-8072-58F6F8ED433D}"/>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5" name="Footer Placeholder 4">
            <a:extLst>
              <a:ext uri="{FF2B5EF4-FFF2-40B4-BE49-F238E27FC236}">
                <a16:creationId xmlns:a16="http://schemas.microsoft.com/office/drawing/2014/main" id="{6D36272C-2F59-427E-A389-C8D9F501A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06C6A-A29A-4D30-BDE7-3E8ED60A8629}"/>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05905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1F85C-510E-469E-874B-D4B825AD8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1CD19-2739-45DA-90FD-2F3690907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40C82-6810-4863-8E38-85AA90679C6E}"/>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5" name="Footer Placeholder 4">
            <a:extLst>
              <a:ext uri="{FF2B5EF4-FFF2-40B4-BE49-F238E27FC236}">
                <a16:creationId xmlns:a16="http://schemas.microsoft.com/office/drawing/2014/main" id="{DE7E5F1C-5D99-4E94-B765-13260290D2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C7A35-30A4-4525-9166-CF4DDD52F67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2034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DCD0-02C6-4EBA-9FE5-D8F6A3839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8B705-F1F3-4EC4-A550-32D100729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0AE59-4412-4C75-9728-C0DE227B4014}"/>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5" name="Footer Placeholder 4">
            <a:extLst>
              <a:ext uri="{FF2B5EF4-FFF2-40B4-BE49-F238E27FC236}">
                <a16:creationId xmlns:a16="http://schemas.microsoft.com/office/drawing/2014/main" id="{1F8D1906-D756-4F80-A381-7C5B19A6A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816AE-C510-40F2-B2DF-986FBA02B3F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5465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DF82-332F-4ACE-ACE7-B088BC1AA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AD48D9-15E9-4AFB-B63D-8BE83A668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899F7-4C94-44C7-94AC-8AC47154927E}"/>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5" name="Footer Placeholder 4">
            <a:extLst>
              <a:ext uri="{FF2B5EF4-FFF2-40B4-BE49-F238E27FC236}">
                <a16:creationId xmlns:a16="http://schemas.microsoft.com/office/drawing/2014/main" id="{D9A7AA5C-EFA8-46BC-BACF-4B12F92AF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DFA63-2EC9-4171-93FD-44D1E31425B7}"/>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5166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8DF4-100C-4213-801D-1BD9232EDC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F6A9A-9526-4AD1-8AF1-3FEC7A6AE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AE4BE8-D64C-47EA-849D-945B4876D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20E4E3-9948-418E-9517-3D1713427065}"/>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6" name="Footer Placeholder 5">
            <a:extLst>
              <a:ext uri="{FF2B5EF4-FFF2-40B4-BE49-F238E27FC236}">
                <a16:creationId xmlns:a16="http://schemas.microsoft.com/office/drawing/2014/main" id="{DAFB54CD-7811-4324-A44A-D0B4DFBFA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AFBAC7-11BE-4C0E-91E7-E77B8E474298}"/>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4619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754D-F169-4E0D-9A1A-6DA56776BC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D80A5-8981-4045-B955-3F5D32339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9DA3E-C5B9-4F20-9094-E827EB4046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F54156-45EE-44C0-8BFF-C60B42E94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4AD7B-B4DA-476A-BCF9-BB95EECBD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067DDB-B594-466A-81C5-D31B93EA0E27}"/>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8" name="Footer Placeholder 7">
            <a:extLst>
              <a:ext uri="{FF2B5EF4-FFF2-40B4-BE49-F238E27FC236}">
                <a16:creationId xmlns:a16="http://schemas.microsoft.com/office/drawing/2014/main" id="{C592ED49-DF0A-461C-863A-C7536E719A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E8CE73-1597-4EAE-A7D1-7ECB3EB415D2}"/>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54579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3D1D-2DC7-4502-AC6A-FAECF558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0F83E2-62E1-44A0-B88E-8C8275871174}"/>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4" name="Footer Placeholder 3">
            <a:extLst>
              <a:ext uri="{FF2B5EF4-FFF2-40B4-BE49-F238E27FC236}">
                <a16:creationId xmlns:a16="http://schemas.microsoft.com/office/drawing/2014/main" id="{D78843D8-A8D1-42F5-9DDC-F174A50B05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26E6F0-F252-4CC5-9635-40C6998344D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85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E1413-C1DF-4398-A78A-7040F9608537}"/>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3" name="Footer Placeholder 2">
            <a:extLst>
              <a:ext uri="{FF2B5EF4-FFF2-40B4-BE49-F238E27FC236}">
                <a16:creationId xmlns:a16="http://schemas.microsoft.com/office/drawing/2014/main" id="{F25B5965-EA9B-482C-84EC-88ED52E4D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0B9DBD-818D-4177-B892-291315E3FCA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6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1628-211E-4A79-94A6-DDA87ADA3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0A5E2B-DEBD-4CFA-B66A-2F16E7739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212547-588F-4624-9B49-B7703A22D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3D6E5-30C4-473B-98BA-A5B1230AF6D3}"/>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6" name="Footer Placeholder 5">
            <a:extLst>
              <a:ext uri="{FF2B5EF4-FFF2-40B4-BE49-F238E27FC236}">
                <a16:creationId xmlns:a16="http://schemas.microsoft.com/office/drawing/2014/main" id="{628124AE-11EA-4FE2-9FC2-FD0F67C3E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A6E84D-C3B1-4A00-B13A-76D9AE595D3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7281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DAC7-D9E4-4069-9957-B461C0BD7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EB1784-06D6-4EC9-A872-54C5B3841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BA0D2-0559-41EA-8238-1ABC7A155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02930-532D-4DA9-8A17-821685546B03}"/>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6" name="Footer Placeholder 5">
            <a:extLst>
              <a:ext uri="{FF2B5EF4-FFF2-40B4-BE49-F238E27FC236}">
                <a16:creationId xmlns:a16="http://schemas.microsoft.com/office/drawing/2014/main" id="{4DDC92C5-2B96-4C48-9F26-C40EA05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A0E1C-1C75-48DA-9640-16A264F564D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77950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B6FF0-9F65-4CA9-8D61-3C20D590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315BB-792F-45FF-8F46-AEE22E320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0086D-05A9-4D82-A8D4-E5DB15F13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99D9D-2001-41FC-AA96-7F212C2C199A}" type="datetimeFigureOut">
              <a:rPr lang="en-GB" smtClean="0"/>
              <a:t>14/01/2021</a:t>
            </a:fld>
            <a:endParaRPr lang="en-GB"/>
          </a:p>
        </p:txBody>
      </p:sp>
      <p:sp>
        <p:nvSpPr>
          <p:cNvPr id="5" name="Footer Placeholder 4">
            <a:extLst>
              <a:ext uri="{FF2B5EF4-FFF2-40B4-BE49-F238E27FC236}">
                <a16:creationId xmlns:a16="http://schemas.microsoft.com/office/drawing/2014/main" id="{E2E0D0B1-4103-4166-8E09-A4CA29AA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02BA0A-A9D7-41D1-89E6-F11A332A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5544-F780-4D72-805F-9CF8A4B73E45}" type="slidenum">
              <a:rPr lang="en-GB" smtClean="0"/>
              <a:t>‹#›</a:t>
            </a:fld>
            <a:endParaRPr lang="en-GB"/>
          </a:p>
        </p:txBody>
      </p:sp>
    </p:spTree>
    <p:extLst>
      <p:ext uri="{BB962C8B-B14F-4D97-AF65-F5344CB8AC3E}">
        <p14:creationId xmlns:p14="http://schemas.microsoft.com/office/powerpoint/2010/main" val="118868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4@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bc.co.uk/bitesize/topics/zt7xk2p"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2A1DF8-5B7B-4FB5-B512-3825EA850B61}"/>
              </a:ext>
            </a:extLst>
          </p:cNvPr>
          <p:cNvSpPr txBox="1"/>
          <p:nvPr/>
        </p:nvSpPr>
        <p:spPr>
          <a:xfrm>
            <a:off x="419100" y="476250"/>
            <a:ext cx="11125200" cy="6124754"/>
          </a:xfrm>
          <a:prstGeom prst="rect">
            <a:avLst/>
          </a:prstGeom>
          <a:noFill/>
        </p:spPr>
        <p:txBody>
          <a:bodyPr wrap="square" rtlCol="0">
            <a:spAutoFit/>
          </a:bodyPr>
          <a:lstStyle/>
          <a:p>
            <a:pPr algn="ctr"/>
            <a:r>
              <a:rPr lang="en-GB" b="1" u="sng" dirty="0">
                <a:latin typeface="Comic Sans MS" panose="030F0702030302020204" pitchFamily="66" charset="0"/>
              </a:rPr>
              <a:t>Remote Learning Plan! </a:t>
            </a:r>
          </a:p>
          <a:p>
            <a:endParaRPr lang="en-GB" dirty="0">
              <a:latin typeface="Comic Sans MS" panose="030F0702030302020204" pitchFamily="66" charset="0"/>
            </a:endParaRPr>
          </a:p>
          <a:p>
            <a:r>
              <a:rPr lang="en-GB" dirty="0">
                <a:latin typeface="Comic Sans MS" panose="030F0702030302020204" pitchFamily="66" charset="0"/>
              </a:rPr>
              <a:t>Hello Year 4! </a:t>
            </a:r>
          </a:p>
          <a:p>
            <a:endParaRPr lang="en-GB" dirty="0">
              <a:latin typeface="Comic Sans MS" panose="030F0702030302020204" pitchFamily="66" charset="0"/>
            </a:endParaRPr>
          </a:p>
          <a:p>
            <a:r>
              <a:rPr lang="en-GB" dirty="0">
                <a:latin typeface="Comic Sans MS" panose="030F0702030302020204" pitchFamily="66" charset="0"/>
              </a:rPr>
              <a:t>During the next few weeks, we will be providing the children with remote learning on a daily basis. The work will be available on the website the day before e.g. Monday’s work will be online Sunday.</a:t>
            </a:r>
          </a:p>
          <a:p>
            <a:r>
              <a:rPr lang="en-GB" dirty="0">
                <a:latin typeface="Comic Sans MS" panose="030F0702030302020204" pitchFamily="66" charset="0"/>
              </a:rPr>
              <a:t>Everyday the remote learning will consist of: </a:t>
            </a:r>
          </a:p>
          <a:p>
            <a:pPr marL="342900" indent="-342900">
              <a:buAutoNum type="arabicPeriod"/>
            </a:pPr>
            <a:r>
              <a:rPr lang="en-GB" dirty="0">
                <a:latin typeface="Comic Sans MS" panose="030F0702030302020204" pitchFamily="66" charset="0"/>
              </a:rPr>
              <a:t>English Lesson </a:t>
            </a:r>
          </a:p>
          <a:p>
            <a:pPr marL="342900" indent="-342900">
              <a:buAutoNum type="arabicPeriod"/>
            </a:pPr>
            <a:r>
              <a:rPr lang="en-GB" dirty="0">
                <a:latin typeface="Comic Sans MS" panose="030F0702030302020204" pitchFamily="66" charset="0"/>
              </a:rPr>
              <a:t>Maths Lesson </a:t>
            </a:r>
          </a:p>
          <a:p>
            <a:pPr marL="342900" indent="-342900">
              <a:buAutoNum type="arabicPeriod"/>
            </a:pPr>
            <a:r>
              <a:rPr lang="en-GB" dirty="0">
                <a:latin typeface="Comic Sans MS" panose="030F0702030302020204" pitchFamily="66" charset="0"/>
              </a:rPr>
              <a:t>Reading Lesson </a:t>
            </a:r>
          </a:p>
          <a:p>
            <a:pPr marL="342900" indent="-342900">
              <a:buAutoNum type="arabicPeriod"/>
            </a:pPr>
            <a:r>
              <a:rPr lang="en-GB" dirty="0">
                <a:latin typeface="Comic Sans MS" panose="030F0702030302020204" pitchFamily="66" charset="0"/>
              </a:rPr>
              <a:t>One other curriculum lesson (PSHE, Art etc)</a:t>
            </a:r>
          </a:p>
          <a:p>
            <a:pPr marL="342900" indent="-342900">
              <a:buAutoNum type="arabicPeriod"/>
            </a:pPr>
            <a:endParaRPr lang="en-GB" dirty="0">
              <a:latin typeface="Comic Sans MS" panose="030F0702030302020204" pitchFamily="66" charset="0"/>
            </a:endParaRPr>
          </a:p>
          <a:p>
            <a:pPr algn="ctr"/>
            <a:r>
              <a:rPr lang="en-GB" dirty="0">
                <a:latin typeface="Comic Sans MS" panose="030F0702030302020204" pitchFamily="66" charset="0"/>
              </a:rPr>
              <a:t>We will be available during the hours of 9am-4pm so please feel free to contact us on our new e-mail </a:t>
            </a:r>
            <a:r>
              <a:rPr lang="en-GB" sz="3200" dirty="0">
                <a:solidFill>
                  <a:srgbClr val="FF0000"/>
                </a:solidFill>
                <a:latin typeface="Comic Sans MS" panose="030F0702030302020204" pitchFamily="66" charset="0"/>
                <a:hlinkClick r:id="rId2">
                  <a:extLst>
                    <a:ext uri="{A12FA001-AC4F-418D-AE19-62706E023703}">
                      <ahyp:hlinkClr xmlns:ahyp="http://schemas.microsoft.com/office/drawing/2018/hyperlinkcolor" val="tx"/>
                    </a:ext>
                  </a:extLst>
                </a:hlinkClick>
              </a:rPr>
              <a:t>njs.year4@taw.org.uk</a:t>
            </a:r>
            <a:r>
              <a:rPr lang="en-GB" sz="3200" dirty="0">
                <a:solidFill>
                  <a:srgbClr val="FF0000"/>
                </a:solidFill>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Some of the work provided will be split into the star levels that the children use everyday in class (1,2 3). </a:t>
            </a:r>
          </a:p>
          <a:p>
            <a:endParaRPr lang="en-GB" dirty="0">
              <a:latin typeface="Comic Sans MS" panose="030F0702030302020204" pitchFamily="66" charset="0"/>
            </a:endParaRPr>
          </a:p>
          <a:p>
            <a:r>
              <a:rPr lang="en-GB" dirty="0">
                <a:latin typeface="Comic Sans MS" panose="030F0702030302020204" pitchFamily="66" charset="0"/>
              </a:rPr>
              <a:t>Stay safe everyone! </a:t>
            </a:r>
          </a:p>
          <a:p>
            <a:endParaRPr lang="en-GB" dirty="0">
              <a:latin typeface="Comic Sans MS" panose="030F0702030302020204" pitchFamily="66" charset="0"/>
            </a:endParaRPr>
          </a:p>
          <a:p>
            <a:r>
              <a:rPr lang="en-GB" dirty="0">
                <a:latin typeface="Comic Sans MS" panose="030F0702030302020204" pitchFamily="66" charset="0"/>
              </a:rPr>
              <a:t>Miss Jones, Mrs Jukes, Mrs Kuczynska and Mrs Sisson. </a:t>
            </a:r>
          </a:p>
        </p:txBody>
      </p:sp>
    </p:spTree>
    <p:extLst>
      <p:ext uri="{BB962C8B-B14F-4D97-AF65-F5344CB8AC3E}">
        <p14:creationId xmlns:p14="http://schemas.microsoft.com/office/powerpoint/2010/main" val="164335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673" y="147782"/>
            <a:ext cx="11767127" cy="6557818"/>
          </a:xfrm>
          <a:prstGeom prst="rect">
            <a:avLst/>
          </a:prstGeom>
        </p:spPr>
      </p:pic>
    </p:spTree>
    <p:extLst>
      <p:ext uri="{BB962C8B-B14F-4D97-AF65-F5344CB8AC3E}">
        <p14:creationId xmlns:p14="http://schemas.microsoft.com/office/powerpoint/2010/main" val="2052629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75" y="177862"/>
            <a:ext cx="19223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Extension Task!</a:t>
            </a:r>
          </a:p>
        </p:txBody>
      </p:sp>
      <p:sp>
        <p:nvSpPr>
          <p:cNvPr id="5" name="TextBox 4"/>
          <p:cNvSpPr txBox="1"/>
          <p:nvPr/>
        </p:nvSpPr>
        <p:spPr>
          <a:xfrm>
            <a:off x="0" y="4863633"/>
            <a:ext cx="12192914"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We would like you to think very carefully about this statement. Is a circle a 3-D shape?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rPr>
              <a:t>Please write a detailed answer and please include some 3-D diagrams</a:t>
            </a:r>
          </a:p>
        </p:txBody>
      </p:sp>
      <p:pic>
        <p:nvPicPr>
          <p:cNvPr id="3" name="Picture 2"/>
          <p:cNvPicPr>
            <a:picLocks noChangeAspect="1"/>
          </p:cNvPicPr>
          <p:nvPr/>
        </p:nvPicPr>
        <p:blipFill>
          <a:blip r:embed="rId2"/>
          <a:stretch>
            <a:fillRect/>
          </a:stretch>
        </p:blipFill>
        <p:spPr>
          <a:xfrm>
            <a:off x="2233348" y="362528"/>
            <a:ext cx="7726217" cy="4381766"/>
          </a:xfrm>
          <a:prstGeom prst="rect">
            <a:avLst/>
          </a:prstGeom>
        </p:spPr>
      </p:pic>
    </p:spTree>
    <p:extLst>
      <p:ext uri="{BB962C8B-B14F-4D97-AF65-F5344CB8AC3E}">
        <p14:creationId xmlns:p14="http://schemas.microsoft.com/office/powerpoint/2010/main" val="390555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Reading:</a:t>
            </a:r>
            <a:r>
              <a:rPr lang="en-GB" b="1" dirty="0">
                <a:latin typeface="Comic Sans MS" panose="030F0702030302020204" pitchFamily="66" charset="0"/>
              </a:rPr>
              <a:t> </a:t>
            </a:r>
          </a:p>
          <a:p>
            <a:r>
              <a:rPr lang="en-GB" b="1" dirty="0">
                <a:solidFill>
                  <a:srgbClr val="FF0000"/>
                </a:solidFill>
                <a:latin typeface="Comic Sans MS" panose="030F0702030302020204" pitchFamily="66" charset="0"/>
              </a:rPr>
              <a:t>Objective: To develop comprehension skills.</a:t>
            </a:r>
          </a:p>
        </p:txBody>
      </p:sp>
      <p:pic>
        <p:nvPicPr>
          <p:cNvPr id="5" name="Picture 4">
            <a:extLst>
              <a:ext uri="{FF2B5EF4-FFF2-40B4-BE49-F238E27FC236}">
                <a16:creationId xmlns:a16="http://schemas.microsoft.com/office/drawing/2014/main" id="{DF5AF773-2344-429C-A033-1305119BA3C0}"/>
              </a:ext>
            </a:extLst>
          </p:cNvPr>
          <p:cNvPicPr>
            <a:picLocks noChangeAspect="1"/>
          </p:cNvPicPr>
          <p:nvPr/>
        </p:nvPicPr>
        <p:blipFill>
          <a:blip r:embed="rId2"/>
          <a:stretch>
            <a:fillRect/>
          </a:stretch>
        </p:blipFill>
        <p:spPr>
          <a:xfrm>
            <a:off x="9824720" y="85725"/>
            <a:ext cx="2367280" cy="2870936"/>
          </a:xfrm>
          <a:prstGeom prst="rect">
            <a:avLst/>
          </a:prstGeom>
        </p:spPr>
      </p:pic>
      <p:sp>
        <p:nvSpPr>
          <p:cNvPr id="6" name="TextBox 5">
            <a:extLst>
              <a:ext uri="{FF2B5EF4-FFF2-40B4-BE49-F238E27FC236}">
                <a16:creationId xmlns:a16="http://schemas.microsoft.com/office/drawing/2014/main" id="{D6791D71-F49F-470B-B97E-52E7DDAC551F}"/>
              </a:ext>
            </a:extLst>
          </p:cNvPr>
          <p:cNvSpPr txBox="1"/>
          <p:nvPr/>
        </p:nvSpPr>
        <p:spPr>
          <a:xfrm>
            <a:off x="148834" y="863600"/>
            <a:ext cx="6029325" cy="5909310"/>
          </a:xfrm>
          <a:prstGeom prst="rect">
            <a:avLst/>
          </a:prstGeom>
          <a:noFill/>
        </p:spPr>
        <p:txBody>
          <a:bodyPr wrap="square" rtlCol="0">
            <a:spAutoFit/>
          </a:bodyPr>
          <a:lstStyle/>
          <a:p>
            <a:r>
              <a:rPr lang="en-GB" dirty="0">
                <a:latin typeface="Comic Sans MS" panose="030F0702030302020204" pitchFamily="66" charset="0"/>
              </a:rPr>
              <a:t>So far we have read chapter 1 and 2 from the story. Think about what we know about George, his mum and now Pepperoni the dragon.</a:t>
            </a:r>
          </a:p>
          <a:p>
            <a:endParaRPr lang="en-GB" b="1" dirty="0">
              <a:solidFill>
                <a:srgbClr val="0070C0"/>
              </a:solidFill>
              <a:latin typeface="Comic Sans MS" panose="030F0702030302020204" pitchFamily="66" charset="0"/>
            </a:endParaRPr>
          </a:p>
          <a:p>
            <a:r>
              <a:rPr lang="en-GB" b="1" dirty="0">
                <a:solidFill>
                  <a:srgbClr val="0070C0"/>
                </a:solidFill>
                <a:latin typeface="Comic Sans MS" panose="030F0702030302020204" pitchFamily="66" charset="0"/>
              </a:rPr>
              <a:t>Using chapter 2… answer the following comprehension questions in full sentences. </a:t>
            </a:r>
          </a:p>
          <a:p>
            <a:endParaRPr lang="en-GB" b="1" i="1" dirty="0">
              <a:solidFill>
                <a:srgbClr val="0070C0"/>
              </a:solidFill>
              <a:highlight>
                <a:srgbClr val="FFFFCC"/>
              </a:highlight>
              <a:latin typeface="Comic Sans MS" panose="030F0702030302020204" pitchFamily="66" charset="0"/>
            </a:endParaRPr>
          </a:p>
          <a:p>
            <a:pPr marL="342900" indent="-342900">
              <a:buAutoNum type="arabicPeriod"/>
            </a:pPr>
            <a:r>
              <a:rPr lang="en-GB" i="1" dirty="0">
                <a:highlight>
                  <a:srgbClr val="FFFFCC"/>
                </a:highlight>
                <a:latin typeface="Comic Sans MS" panose="030F0702030302020204" pitchFamily="66" charset="0"/>
              </a:rPr>
              <a:t>Find and copy a word that means ‘great’ in the first section. </a:t>
            </a:r>
          </a:p>
          <a:p>
            <a:pPr marL="342900" indent="-342900">
              <a:buAutoNum type="arabicPeriod"/>
            </a:pPr>
            <a:r>
              <a:rPr lang="en-GB" i="1" dirty="0">
                <a:highlight>
                  <a:srgbClr val="FFFFCC"/>
                </a:highlight>
                <a:latin typeface="Comic Sans MS" panose="030F0702030302020204" pitchFamily="66" charset="0"/>
              </a:rPr>
              <a:t>What makes Pepperoni and George so good at their game? </a:t>
            </a:r>
          </a:p>
          <a:p>
            <a:pPr marL="342900" indent="-342900">
              <a:buAutoNum type="arabicPeriod"/>
            </a:pPr>
            <a:r>
              <a:rPr lang="en-GB" i="1" dirty="0">
                <a:highlight>
                  <a:srgbClr val="FFFFCC"/>
                </a:highlight>
                <a:latin typeface="Comic Sans MS" panose="030F0702030302020204" pitchFamily="66" charset="0"/>
              </a:rPr>
              <a:t>How does the reader know that Pepperoni is very tired? </a:t>
            </a:r>
          </a:p>
          <a:p>
            <a:pPr marL="342900" indent="-342900">
              <a:buAutoNum type="arabicPeriod"/>
            </a:pPr>
            <a:r>
              <a:rPr lang="en-GB" i="1" dirty="0">
                <a:highlight>
                  <a:srgbClr val="FFFFCC"/>
                </a:highlight>
                <a:latin typeface="Comic Sans MS" panose="030F0702030302020204" pitchFamily="66" charset="0"/>
              </a:rPr>
              <a:t>Why does Pepperoni roll his eyes? </a:t>
            </a:r>
          </a:p>
          <a:p>
            <a:pPr marL="342900" indent="-342900">
              <a:buAutoNum type="arabicPeriod"/>
            </a:pPr>
            <a:r>
              <a:rPr lang="en-GB" i="1" dirty="0">
                <a:highlight>
                  <a:srgbClr val="FFFFCC"/>
                </a:highlight>
                <a:latin typeface="Comic Sans MS" panose="030F0702030302020204" pitchFamily="66" charset="0"/>
              </a:rPr>
              <a:t>How is George rude to his mother? </a:t>
            </a:r>
          </a:p>
          <a:p>
            <a:pPr marL="342900" indent="-342900">
              <a:buAutoNum type="arabicPeriod"/>
            </a:pPr>
            <a:r>
              <a:rPr lang="en-GB" i="1" dirty="0">
                <a:highlight>
                  <a:srgbClr val="FFFFCC"/>
                </a:highlight>
                <a:latin typeface="Comic Sans MS" panose="030F0702030302020204" pitchFamily="66" charset="0"/>
              </a:rPr>
              <a:t>What do you think will happen in chapter 3? </a:t>
            </a:r>
          </a:p>
          <a:p>
            <a:pPr marL="342900" indent="-342900">
              <a:buAutoNum type="arabicPeriod"/>
            </a:pPr>
            <a:endParaRPr lang="en-GB" i="1" dirty="0">
              <a:highlight>
                <a:srgbClr val="FFFFCC"/>
              </a:highlight>
              <a:latin typeface="Comic Sans MS" panose="030F0702030302020204" pitchFamily="66" charset="0"/>
            </a:endParaRPr>
          </a:p>
          <a:p>
            <a:r>
              <a:rPr lang="en-GB" b="1" dirty="0">
                <a:latin typeface="Comic Sans MS" panose="030F0702030302020204" pitchFamily="66" charset="0"/>
              </a:rPr>
              <a:t>2/3* - Task 2! Complete the reading challenge </a:t>
            </a:r>
          </a:p>
          <a:p>
            <a:r>
              <a:rPr lang="en-GB" b="1" dirty="0">
                <a:latin typeface="Comic Sans MS" panose="030F0702030302020204" pitchFamily="66" charset="0"/>
              </a:rPr>
              <a:t>card for the character of mum. What will she think at different parts of the story so far? For example… when George doesn’t leave his room.  </a:t>
            </a:r>
          </a:p>
        </p:txBody>
      </p:sp>
      <p:pic>
        <p:nvPicPr>
          <p:cNvPr id="7" name="Picture 6">
            <a:extLst>
              <a:ext uri="{FF2B5EF4-FFF2-40B4-BE49-F238E27FC236}">
                <a16:creationId xmlns:a16="http://schemas.microsoft.com/office/drawing/2014/main" id="{1DAE7C2C-EDB3-4CA1-8AEF-03362867CEC9}"/>
              </a:ext>
            </a:extLst>
          </p:cNvPr>
          <p:cNvPicPr>
            <a:picLocks noChangeAspect="1"/>
          </p:cNvPicPr>
          <p:nvPr/>
        </p:nvPicPr>
        <p:blipFill rotWithShape="1">
          <a:blip r:embed="rId3"/>
          <a:srcRect b="6762"/>
          <a:stretch/>
        </p:blipFill>
        <p:spPr>
          <a:xfrm>
            <a:off x="7677078" y="177215"/>
            <a:ext cx="2016832" cy="2687955"/>
          </a:xfrm>
          <a:prstGeom prst="rect">
            <a:avLst/>
          </a:prstGeom>
        </p:spPr>
      </p:pic>
      <p:pic>
        <p:nvPicPr>
          <p:cNvPr id="4" name="Picture 3">
            <a:extLst>
              <a:ext uri="{FF2B5EF4-FFF2-40B4-BE49-F238E27FC236}">
                <a16:creationId xmlns:a16="http://schemas.microsoft.com/office/drawing/2014/main" id="{E117D0BC-B967-4C39-8476-BE45C0FA37CE}"/>
              </a:ext>
            </a:extLst>
          </p:cNvPr>
          <p:cNvPicPr>
            <a:picLocks noChangeAspect="1"/>
          </p:cNvPicPr>
          <p:nvPr/>
        </p:nvPicPr>
        <p:blipFill>
          <a:blip r:embed="rId4"/>
          <a:stretch>
            <a:fillRect/>
          </a:stretch>
        </p:blipFill>
        <p:spPr>
          <a:xfrm>
            <a:off x="6946730" y="3215323"/>
            <a:ext cx="5096436" cy="3556952"/>
          </a:xfrm>
          <a:prstGeom prst="rect">
            <a:avLst/>
          </a:prstGeom>
        </p:spPr>
      </p:pic>
      <p:sp>
        <p:nvSpPr>
          <p:cNvPr id="8" name="Thought Bubble: Cloud 7">
            <a:extLst>
              <a:ext uri="{FF2B5EF4-FFF2-40B4-BE49-F238E27FC236}">
                <a16:creationId xmlns:a16="http://schemas.microsoft.com/office/drawing/2014/main" id="{16973B19-E60B-47E1-A0DE-E1BCBDCA0C68}"/>
              </a:ext>
            </a:extLst>
          </p:cNvPr>
          <p:cNvSpPr/>
          <p:nvPr/>
        </p:nvSpPr>
        <p:spPr>
          <a:xfrm>
            <a:off x="7538720" y="4628298"/>
            <a:ext cx="4061460" cy="1280160"/>
          </a:xfrm>
          <a:prstGeom prst="cloudCallout">
            <a:avLst>
              <a:gd name="adj1" fmla="val -50418"/>
              <a:gd name="adj2" fmla="val 86310"/>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I must get George out of his room. </a:t>
            </a:r>
          </a:p>
        </p:txBody>
      </p:sp>
    </p:spTree>
    <p:extLst>
      <p:ext uri="{BB962C8B-B14F-4D97-AF65-F5344CB8AC3E}">
        <p14:creationId xmlns:p14="http://schemas.microsoft.com/office/powerpoint/2010/main" val="421005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305938-37EB-4BE0-B083-2B8A5CC47E42}"/>
              </a:ext>
            </a:extLst>
          </p:cNvPr>
          <p:cNvPicPr>
            <a:picLocks noChangeAspect="1"/>
          </p:cNvPicPr>
          <p:nvPr/>
        </p:nvPicPr>
        <p:blipFill rotWithShape="1">
          <a:blip r:embed="rId2"/>
          <a:srcRect l="21564" t="34222" r="22981" b="16366"/>
          <a:stretch/>
        </p:blipFill>
        <p:spPr>
          <a:xfrm>
            <a:off x="2164079" y="0"/>
            <a:ext cx="7863841" cy="3982720"/>
          </a:xfrm>
          <a:prstGeom prst="rect">
            <a:avLst/>
          </a:prstGeom>
        </p:spPr>
      </p:pic>
      <p:pic>
        <p:nvPicPr>
          <p:cNvPr id="6" name="Picture 5">
            <a:extLst>
              <a:ext uri="{FF2B5EF4-FFF2-40B4-BE49-F238E27FC236}">
                <a16:creationId xmlns:a16="http://schemas.microsoft.com/office/drawing/2014/main" id="{826DE3C6-581C-4E1C-AF88-07B84B9B2AFD}"/>
              </a:ext>
            </a:extLst>
          </p:cNvPr>
          <p:cNvPicPr>
            <a:picLocks noChangeAspect="1"/>
          </p:cNvPicPr>
          <p:nvPr/>
        </p:nvPicPr>
        <p:blipFill rotWithShape="1">
          <a:blip r:embed="rId3"/>
          <a:srcRect l="23583" t="24444" r="23500" b="31599"/>
          <a:stretch/>
        </p:blipFill>
        <p:spPr>
          <a:xfrm>
            <a:off x="2529839" y="3728720"/>
            <a:ext cx="7132320" cy="2970530"/>
          </a:xfrm>
          <a:prstGeom prst="rect">
            <a:avLst/>
          </a:prstGeom>
        </p:spPr>
      </p:pic>
    </p:spTree>
    <p:extLst>
      <p:ext uri="{BB962C8B-B14F-4D97-AF65-F5344CB8AC3E}">
        <p14:creationId xmlns:p14="http://schemas.microsoft.com/office/powerpoint/2010/main" val="1470453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E523D6-9478-4130-B99D-ED07C2BACAD9}"/>
              </a:ext>
            </a:extLst>
          </p:cNvPr>
          <p:cNvPicPr>
            <a:picLocks noChangeAspect="1"/>
          </p:cNvPicPr>
          <p:nvPr/>
        </p:nvPicPr>
        <p:blipFill rotWithShape="1">
          <a:blip r:embed="rId2"/>
          <a:srcRect l="23750" t="25038" r="23666" b="21629"/>
          <a:stretch/>
        </p:blipFill>
        <p:spPr>
          <a:xfrm>
            <a:off x="2366151" y="0"/>
            <a:ext cx="7459698" cy="4196080"/>
          </a:xfrm>
          <a:prstGeom prst="rect">
            <a:avLst/>
          </a:prstGeom>
        </p:spPr>
      </p:pic>
      <p:pic>
        <p:nvPicPr>
          <p:cNvPr id="4" name="Picture 3">
            <a:extLst>
              <a:ext uri="{FF2B5EF4-FFF2-40B4-BE49-F238E27FC236}">
                <a16:creationId xmlns:a16="http://schemas.microsoft.com/office/drawing/2014/main" id="{2F2B39AC-6329-46EF-85D9-5C4B1014F04E}"/>
              </a:ext>
            </a:extLst>
          </p:cNvPr>
          <p:cNvPicPr>
            <a:picLocks noChangeAspect="1"/>
          </p:cNvPicPr>
          <p:nvPr/>
        </p:nvPicPr>
        <p:blipFill rotWithShape="1">
          <a:blip r:embed="rId3"/>
          <a:srcRect l="23583" t="24444" r="25000" b="35461"/>
          <a:stretch/>
        </p:blipFill>
        <p:spPr>
          <a:xfrm>
            <a:off x="2366151" y="3545840"/>
            <a:ext cx="7081520" cy="3312160"/>
          </a:xfrm>
          <a:prstGeom prst="rect">
            <a:avLst/>
          </a:prstGeom>
        </p:spPr>
      </p:pic>
    </p:spTree>
    <p:extLst>
      <p:ext uri="{BB962C8B-B14F-4D97-AF65-F5344CB8AC3E}">
        <p14:creationId xmlns:p14="http://schemas.microsoft.com/office/powerpoint/2010/main" val="110316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041970-7A31-4CF2-B3E5-90FF5C1149D1}"/>
              </a:ext>
            </a:extLst>
          </p:cNvPr>
          <p:cNvPicPr>
            <a:picLocks noChangeAspect="1"/>
          </p:cNvPicPr>
          <p:nvPr/>
        </p:nvPicPr>
        <p:blipFill rotWithShape="1">
          <a:blip r:embed="rId2"/>
          <a:srcRect l="22833" t="26815" r="24667" b="26395"/>
          <a:stretch/>
        </p:blipFill>
        <p:spPr>
          <a:xfrm>
            <a:off x="2296160" y="0"/>
            <a:ext cx="7315200" cy="3429000"/>
          </a:xfrm>
          <a:prstGeom prst="rect">
            <a:avLst/>
          </a:prstGeom>
        </p:spPr>
      </p:pic>
      <p:pic>
        <p:nvPicPr>
          <p:cNvPr id="4" name="Picture 3">
            <a:extLst>
              <a:ext uri="{FF2B5EF4-FFF2-40B4-BE49-F238E27FC236}">
                <a16:creationId xmlns:a16="http://schemas.microsoft.com/office/drawing/2014/main" id="{133B6B57-6668-44A0-9D1B-21D3038E014F}"/>
              </a:ext>
            </a:extLst>
          </p:cNvPr>
          <p:cNvPicPr>
            <a:picLocks noChangeAspect="1"/>
          </p:cNvPicPr>
          <p:nvPr/>
        </p:nvPicPr>
        <p:blipFill rotWithShape="1">
          <a:blip r:embed="rId3"/>
          <a:srcRect l="24583" t="22963" r="25167" b="41671"/>
          <a:stretch/>
        </p:blipFill>
        <p:spPr>
          <a:xfrm>
            <a:off x="2296160" y="3429000"/>
            <a:ext cx="7660640" cy="3429000"/>
          </a:xfrm>
          <a:prstGeom prst="rect">
            <a:avLst/>
          </a:prstGeom>
        </p:spPr>
      </p:pic>
    </p:spTree>
    <p:extLst>
      <p:ext uri="{BB962C8B-B14F-4D97-AF65-F5344CB8AC3E}">
        <p14:creationId xmlns:p14="http://schemas.microsoft.com/office/powerpoint/2010/main" val="2158232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endParaRPr lang="en-GB" b="1" dirty="0">
              <a:solidFill>
                <a:srgbClr val="FF0000"/>
              </a:solidFill>
              <a:latin typeface="Comic Sans MS" panose="030F0702030302020204" pitchFamily="66" charset="0"/>
            </a:endParaRPr>
          </a:p>
          <a:p>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37BB3F80-93E0-43D0-99D8-B733245930E3}"/>
              </a:ext>
            </a:extLst>
          </p:cNvPr>
          <p:cNvSpPr txBox="1"/>
          <p:nvPr/>
        </p:nvSpPr>
        <p:spPr>
          <a:xfrm>
            <a:off x="0" y="39418"/>
            <a:ext cx="11953875" cy="369332"/>
          </a:xfrm>
          <a:prstGeom prst="rect">
            <a:avLst/>
          </a:prstGeom>
          <a:noFill/>
        </p:spPr>
        <p:txBody>
          <a:bodyPr wrap="square" rtlCol="0">
            <a:spAutoFit/>
          </a:bodyPr>
          <a:lstStyle/>
          <a:p>
            <a:r>
              <a:rPr lang="en-GB" b="1" dirty="0">
                <a:solidFill>
                  <a:srgbClr val="FF0000"/>
                </a:solidFill>
                <a:latin typeface="Comic Sans MS" panose="030F0702030302020204" pitchFamily="66" charset="0"/>
              </a:rPr>
              <a:t> </a:t>
            </a:r>
          </a:p>
        </p:txBody>
      </p:sp>
      <p:sp>
        <p:nvSpPr>
          <p:cNvPr id="5" name="TextBox 4">
            <a:extLst>
              <a:ext uri="{FF2B5EF4-FFF2-40B4-BE49-F238E27FC236}">
                <a16:creationId xmlns:a16="http://schemas.microsoft.com/office/drawing/2014/main" id="{63C287DB-57E7-4A3D-A24E-F6E489F3B948}"/>
              </a:ext>
            </a:extLst>
          </p:cNvPr>
          <p:cNvSpPr txBox="1"/>
          <p:nvPr/>
        </p:nvSpPr>
        <p:spPr>
          <a:xfrm>
            <a:off x="0" y="39418"/>
            <a:ext cx="11953875" cy="646331"/>
          </a:xfrm>
          <a:prstGeom prst="rect">
            <a:avLst/>
          </a:prstGeom>
          <a:noFill/>
        </p:spPr>
        <p:txBody>
          <a:bodyPr wrap="square" rtlCol="0">
            <a:spAutoFit/>
          </a:bodyPr>
          <a:lstStyle/>
          <a:p>
            <a:r>
              <a:rPr lang="en-GB" b="1" u="sng" dirty="0">
                <a:latin typeface="Comic Sans MS" panose="030F0702030302020204" pitchFamily="66" charset="0"/>
              </a:rPr>
              <a:t>Other:</a:t>
            </a:r>
            <a:r>
              <a:rPr lang="en-GB" b="1" dirty="0">
                <a:latin typeface="Comic Sans MS" panose="030F0702030302020204" pitchFamily="66" charset="0"/>
              </a:rPr>
              <a:t> PSHE and Mindfulness</a:t>
            </a:r>
          </a:p>
          <a:p>
            <a:r>
              <a:rPr lang="en-GB" b="1" dirty="0">
                <a:solidFill>
                  <a:srgbClr val="FF0000"/>
                </a:solidFill>
                <a:latin typeface="Comic Sans MS" panose="030F0702030302020204" pitchFamily="66" charset="0"/>
              </a:rPr>
              <a:t>Objective: To create a poster to celebrate inspiration.</a:t>
            </a:r>
          </a:p>
        </p:txBody>
      </p:sp>
      <p:sp>
        <p:nvSpPr>
          <p:cNvPr id="6" name="TextBox 5">
            <a:extLst>
              <a:ext uri="{FF2B5EF4-FFF2-40B4-BE49-F238E27FC236}">
                <a16:creationId xmlns:a16="http://schemas.microsoft.com/office/drawing/2014/main" id="{39C7460B-AC75-49D0-BFB2-517ABBEFCBB0}"/>
              </a:ext>
            </a:extLst>
          </p:cNvPr>
          <p:cNvSpPr txBox="1"/>
          <p:nvPr/>
        </p:nvSpPr>
        <p:spPr>
          <a:xfrm>
            <a:off x="66675" y="778363"/>
            <a:ext cx="7573645" cy="646331"/>
          </a:xfrm>
          <a:prstGeom prst="rect">
            <a:avLst/>
          </a:prstGeom>
          <a:noFill/>
        </p:spPr>
        <p:txBody>
          <a:bodyPr wrap="square" rtlCol="0">
            <a:spAutoFit/>
          </a:bodyPr>
          <a:lstStyle/>
          <a:p>
            <a:r>
              <a:rPr lang="en-GB" dirty="0">
                <a:latin typeface="Comic Sans MS" panose="030F0702030302020204" pitchFamily="66" charset="0"/>
              </a:rPr>
              <a:t>Yesterday you did some colouring of inspirational quotes. Today we would like you to design your own poster based on your own thoughts.</a:t>
            </a:r>
          </a:p>
        </p:txBody>
      </p:sp>
      <p:sp>
        <p:nvSpPr>
          <p:cNvPr id="7" name="TextBox 6">
            <a:extLst>
              <a:ext uri="{FF2B5EF4-FFF2-40B4-BE49-F238E27FC236}">
                <a16:creationId xmlns:a16="http://schemas.microsoft.com/office/drawing/2014/main" id="{B5D554AF-00A4-46BE-A1D2-B7BACB84DA4E}"/>
              </a:ext>
            </a:extLst>
          </p:cNvPr>
          <p:cNvSpPr txBox="1"/>
          <p:nvPr/>
        </p:nvSpPr>
        <p:spPr>
          <a:xfrm>
            <a:off x="66675" y="1471001"/>
            <a:ext cx="7573645" cy="1754326"/>
          </a:xfrm>
          <a:prstGeom prst="rect">
            <a:avLst/>
          </a:prstGeom>
          <a:noFill/>
        </p:spPr>
        <p:txBody>
          <a:bodyPr wrap="square" rtlCol="0">
            <a:spAutoFit/>
          </a:bodyPr>
          <a:lstStyle/>
          <a:p>
            <a:r>
              <a:rPr lang="en-GB" dirty="0">
                <a:latin typeface="Comic Sans MS" panose="030F0702030302020204" pitchFamily="66" charset="0"/>
              </a:rPr>
              <a:t>Look at all of the ideas.</a:t>
            </a:r>
          </a:p>
          <a:p>
            <a:r>
              <a:rPr lang="en-GB" dirty="0">
                <a:latin typeface="Comic Sans MS" panose="030F0702030302020204" pitchFamily="66" charset="0"/>
              </a:rPr>
              <a:t>Can you think of some words that would inspire someone?</a:t>
            </a:r>
          </a:p>
          <a:p>
            <a:endParaRPr lang="en-GB" dirty="0">
              <a:latin typeface="Comic Sans MS" panose="030F0702030302020204" pitchFamily="66" charset="0"/>
            </a:endParaRPr>
          </a:p>
          <a:p>
            <a:r>
              <a:rPr lang="en-GB" dirty="0">
                <a:latin typeface="Comic Sans MS" panose="030F0702030302020204" pitchFamily="66" charset="0"/>
              </a:rPr>
              <a:t>Make a poster celebrating your inspirational quote or if you are struggling to think of one use one of the quotes you have looked at that you think inspires you and create a poster to illustrate it.</a:t>
            </a:r>
          </a:p>
        </p:txBody>
      </p:sp>
      <p:pic>
        <p:nvPicPr>
          <p:cNvPr id="8" name="Picture 7">
            <a:extLst>
              <a:ext uri="{FF2B5EF4-FFF2-40B4-BE49-F238E27FC236}">
                <a16:creationId xmlns:a16="http://schemas.microsoft.com/office/drawing/2014/main" id="{AA279A80-62A4-4837-BF42-8084AFFFA4E4}"/>
              </a:ext>
            </a:extLst>
          </p:cNvPr>
          <p:cNvPicPr>
            <a:picLocks noChangeAspect="1"/>
          </p:cNvPicPr>
          <p:nvPr/>
        </p:nvPicPr>
        <p:blipFill>
          <a:blip r:embed="rId2"/>
          <a:stretch>
            <a:fillRect/>
          </a:stretch>
        </p:blipFill>
        <p:spPr>
          <a:xfrm>
            <a:off x="9991464" y="85725"/>
            <a:ext cx="2095761" cy="3045525"/>
          </a:xfrm>
          <a:prstGeom prst="rect">
            <a:avLst/>
          </a:prstGeom>
        </p:spPr>
      </p:pic>
      <p:pic>
        <p:nvPicPr>
          <p:cNvPr id="9" name="Picture 8">
            <a:extLst>
              <a:ext uri="{FF2B5EF4-FFF2-40B4-BE49-F238E27FC236}">
                <a16:creationId xmlns:a16="http://schemas.microsoft.com/office/drawing/2014/main" id="{60472007-543A-4617-AEA2-4411939EBAAA}"/>
              </a:ext>
            </a:extLst>
          </p:cNvPr>
          <p:cNvPicPr>
            <a:picLocks noChangeAspect="1"/>
          </p:cNvPicPr>
          <p:nvPr/>
        </p:nvPicPr>
        <p:blipFill>
          <a:blip r:embed="rId3"/>
          <a:stretch>
            <a:fillRect/>
          </a:stretch>
        </p:blipFill>
        <p:spPr>
          <a:xfrm>
            <a:off x="7702140" y="85725"/>
            <a:ext cx="2289324" cy="3248850"/>
          </a:xfrm>
          <a:prstGeom prst="rect">
            <a:avLst/>
          </a:prstGeom>
        </p:spPr>
      </p:pic>
      <p:pic>
        <p:nvPicPr>
          <p:cNvPr id="10" name="Picture 9">
            <a:extLst>
              <a:ext uri="{FF2B5EF4-FFF2-40B4-BE49-F238E27FC236}">
                <a16:creationId xmlns:a16="http://schemas.microsoft.com/office/drawing/2014/main" id="{F05C225C-2AEB-47E5-9796-E7B20627FCA4}"/>
              </a:ext>
            </a:extLst>
          </p:cNvPr>
          <p:cNvPicPr>
            <a:picLocks noChangeAspect="1"/>
          </p:cNvPicPr>
          <p:nvPr/>
        </p:nvPicPr>
        <p:blipFill>
          <a:blip r:embed="rId4"/>
          <a:stretch>
            <a:fillRect/>
          </a:stretch>
        </p:blipFill>
        <p:spPr>
          <a:xfrm>
            <a:off x="66675" y="3429000"/>
            <a:ext cx="2267847" cy="3198446"/>
          </a:xfrm>
          <a:prstGeom prst="rect">
            <a:avLst/>
          </a:prstGeom>
        </p:spPr>
      </p:pic>
      <p:pic>
        <p:nvPicPr>
          <p:cNvPr id="11" name="Picture 10">
            <a:extLst>
              <a:ext uri="{FF2B5EF4-FFF2-40B4-BE49-F238E27FC236}">
                <a16:creationId xmlns:a16="http://schemas.microsoft.com/office/drawing/2014/main" id="{A25056CD-1341-441A-B95A-6483B8EB315D}"/>
              </a:ext>
            </a:extLst>
          </p:cNvPr>
          <p:cNvPicPr>
            <a:picLocks noChangeAspect="1"/>
          </p:cNvPicPr>
          <p:nvPr/>
        </p:nvPicPr>
        <p:blipFill>
          <a:blip r:embed="rId5"/>
          <a:stretch>
            <a:fillRect/>
          </a:stretch>
        </p:blipFill>
        <p:spPr>
          <a:xfrm>
            <a:off x="2518906" y="3393370"/>
            <a:ext cx="2318883" cy="3269706"/>
          </a:xfrm>
          <a:prstGeom prst="rect">
            <a:avLst/>
          </a:prstGeom>
        </p:spPr>
      </p:pic>
      <p:pic>
        <p:nvPicPr>
          <p:cNvPr id="12" name="Picture 11">
            <a:extLst>
              <a:ext uri="{FF2B5EF4-FFF2-40B4-BE49-F238E27FC236}">
                <a16:creationId xmlns:a16="http://schemas.microsoft.com/office/drawing/2014/main" id="{C21BE6A1-CBCF-4CDD-95CA-42951E74EC77}"/>
              </a:ext>
            </a:extLst>
          </p:cNvPr>
          <p:cNvPicPr>
            <a:picLocks noChangeAspect="1"/>
          </p:cNvPicPr>
          <p:nvPr/>
        </p:nvPicPr>
        <p:blipFill>
          <a:blip r:embed="rId6"/>
          <a:stretch>
            <a:fillRect/>
          </a:stretch>
        </p:blipFill>
        <p:spPr>
          <a:xfrm>
            <a:off x="5135527" y="3429000"/>
            <a:ext cx="2165331" cy="3166898"/>
          </a:xfrm>
          <a:prstGeom prst="rect">
            <a:avLst/>
          </a:prstGeom>
        </p:spPr>
      </p:pic>
      <p:pic>
        <p:nvPicPr>
          <p:cNvPr id="14" name="Picture 13">
            <a:extLst>
              <a:ext uri="{FF2B5EF4-FFF2-40B4-BE49-F238E27FC236}">
                <a16:creationId xmlns:a16="http://schemas.microsoft.com/office/drawing/2014/main" id="{E9782C53-43AC-4932-B0D2-D1C0DBC5A441}"/>
              </a:ext>
            </a:extLst>
          </p:cNvPr>
          <p:cNvPicPr>
            <a:picLocks noChangeAspect="1"/>
          </p:cNvPicPr>
          <p:nvPr/>
        </p:nvPicPr>
        <p:blipFill>
          <a:blip r:embed="rId7"/>
          <a:stretch>
            <a:fillRect/>
          </a:stretch>
        </p:blipFill>
        <p:spPr>
          <a:xfrm>
            <a:off x="7598596" y="3424512"/>
            <a:ext cx="2183378" cy="3171386"/>
          </a:xfrm>
          <a:prstGeom prst="rect">
            <a:avLst/>
          </a:prstGeom>
        </p:spPr>
      </p:pic>
      <p:pic>
        <p:nvPicPr>
          <p:cNvPr id="15" name="Picture 14">
            <a:extLst>
              <a:ext uri="{FF2B5EF4-FFF2-40B4-BE49-F238E27FC236}">
                <a16:creationId xmlns:a16="http://schemas.microsoft.com/office/drawing/2014/main" id="{9BB1312C-6A1A-49B1-9921-4ABDE998F6FE}"/>
              </a:ext>
            </a:extLst>
          </p:cNvPr>
          <p:cNvPicPr>
            <a:picLocks noChangeAspect="1"/>
          </p:cNvPicPr>
          <p:nvPr/>
        </p:nvPicPr>
        <p:blipFill>
          <a:blip r:embed="rId8"/>
          <a:stretch>
            <a:fillRect/>
          </a:stretch>
        </p:blipFill>
        <p:spPr>
          <a:xfrm>
            <a:off x="9902375" y="3354159"/>
            <a:ext cx="2273938" cy="3241739"/>
          </a:xfrm>
          <a:prstGeom prst="rect">
            <a:avLst/>
          </a:prstGeom>
        </p:spPr>
      </p:pic>
    </p:spTree>
    <p:extLst>
      <p:ext uri="{BB962C8B-B14F-4D97-AF65-F5344CB8AC3E}">
        <p14:creationId xmlns:p14="http://schemas.microsoft.com/office/powerpoint/2010/main" val="174021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168577"/>
            <a:ext cx="11953875" cy="646331"/>
          </a:xfrm>
          <a:prstGeom prst="rect">
            <a:avLst/>
          </a:prstGeom>
          <a:noFill/>
        </p:spPr>
        <p:txBody>
          <a:bodyPr wrap="square" rtlCol="0">
            <a:spAutoFit/>
          </a:bodyPr>
          <a:lstStyle/>
          <a:p>
            <a:r>
              <a:rPr lang="en-GB" b="1" u="sng" dirty="0">
                <a:latin typeface="Comic Sans MS" panose="030F0702030302020204" pitchFamily="66" charset="0"/>
              </a:rPr>
              <a:t>English:</a:t>
            </a:r>
            <a:endParaRPr lang="en-GB" dirty="0">
              <a:latin typeface="Comic Sans MS" panose="030F0702030302020204" pitchFamily="66" charset="0"/>
            </a:endParaRPr>
          </a:p>
          <a:p>
            <a:r>
              <a:rPr lang="en-GB" b="1" dirty="0">
                <a:solidFill>
                  <a:srgbClr val="FF0000"/>
                </a:solidFill>
                <a:latin typeface="Comic Sans MS" panose="030F0702030302020204" pitchFamily="66" charset="0"/>
              </a:rPr>
              <a:t>Objective: To write the first half of my myth.  </a:t>
            </a:r>
            <a:endParaRPr lang="en-GB" dirty="0">
              <a:solidFill>
                <a:srgbClr val="0070C0"/>
              </a:solidFill>
              <a:latin typeface="Comic Sans MS" panose="030F0702030302020204" pitchFamily="66" charset="0"/>
            </a:endParaRPr>
          </a:p>
        </p:txBody>
      </p:sp>
      <p:sp>
        <p:nvSpPr>
          <p:cNvPr id="4" name="TextBox 3">
            <a:extLst>
              <a:ext uri="{FF2B5EF4-FFF2-40B4-BE49-F238E27FC236}">
                <a16:creationId xmlns:a16="http://schemas.microsoft.com/office/drawing/2014/main" id="{53ECF482-C1D4-46D0-8D79-AFCCBD917D7E}"/>
              </a:ext>
            </a:extLst>
          </p:cNvPr>
          <p:cNvSpPr txBox="1"/>
          <p:nvPr/>
        </p:nvSpPr>
        <p:spPr>
          <a:xfrm>
            <a:off x="217805" y="814908"/>
            <a:ext cx="11756390" cy="3416320"/>
          </a:xfrm>
          <a:prstGeom prst="rect">
            <a:avLst/>
          </a:prstGeom>
          <a:solidFill>
            <a:srgbClr val="FFFF00"/>
          </a:solidFill>
        </p:spPr>
        <p:txBody>
          <a:bodyPr wrap="square" rtlCol="0">
            <a:spAutoFit/>
          </a:bodyPr>
          <a:lstStyle/>
          <a:p>
            <a:r>
              <a:rPr lang="en-GB" b="1" u="sng" dirty="0">
                <a:latin typeface="Comic Sans MS" panose="030F0702030302020204" pitchFamily="66" charset="0"/>
              </a:rPr>
              <a:t>Main Task… ALL! </a:t>
            </a:r>
          </a:p>
          <a:p>
            <a:r>
              <a:rPr lang="en-GB" dirty="0">
                <a:latin typeface="Comic Sans MS" panose="030F0702030302020204" pitchFamily="66" charset="0"/>
              </a:rPr>
              <a:t>Today, you have the opportunity to write the first half of the myth you planned yesterday. This means, you will complete the sections: setting, hero, dilemma, quest and powers. In the powers section, you may wish to use the object you designed last week or an existing object such as Thor’s hammer. </a:t>
            </a:r>
          </a:p>
          <a:p>
            <a:endParaRPr lang="en-GB" b="1" u="sng" dirty="0">
              <a:latin typeface="Comic Sans MS" panose="030F0702030302020204" pitchFamily="66" charset="0"/>
            </a:endParaRPr>
          </a:p>
          <a:p>
            <a:r>
              <a:rPr lang="en-GB" dirty="0">
                <a:latin typeface="Comic Sans MS" panose="030F0702030302020204" pitchFamily="66" charset="0"/>
              </a:rPr>
              <a:t>1* - Focus on writing clear sentences and adding adjectives where you can. Remember an adjective is a describing word such as: strong, brave. </a:t>
            </a:r>
          </a:p>
          <a:p>
            <a:r>
              <a:rPr lang="en-GB" dirty="0">
                <a:latin typeface="Comic Sans MS" panose="030F0702030302020204" pitchFamily="66" charset="0"/>
              </a:rPr>
              <a:t>2*/3* - Use the word mats on the next few slides to help improve your writing. Remember paragraphs and aim to write as much as you can. </a:t>
            </a:r>
          </a:p>
          <a:p>
            <a:endParaRPr lang="en-GB" b="1" u="sng" dirty="0">
              <a:latin typeface="Comic Sans MS" panose="030F0702030302020204" pitchFamily="66" charset="0"/>
            </a:endParaRPr>
          </a:p>
          <a:p>
            <a:pPr algn="ctr"/>
            <a:r>
              <a:rPr lang="en-GB" dirty="0">
                <a:solidFill>
                  <a:srgbClr val="FF0000"/>
                </a:solidFill>
                <a:latin typeface="Comic Sans MS" panose="030F0702030302020204" pitchFamily="66" charset="0"/>
              </a:rPr>
              <a:t>Remember to stop at the powers part of your plan and then edit what you have done so far. We will continue tomorrow with the second half of your myth.</a:t>
            </a:r>
          </a:p>
        </p:txBody>
      </p:sp>
      <p:pic>
        <p:nvPicPr>
          <p:cNvPr id="10" name="Picture 9">
            <a:extLst>
              <a:ext uri="{FF2B5EF4-FFF2-40B4-BE49-F238E27FC236}">
                <a16:creationId xmlns:a16="http://schemas.microsoft.com/office/drawing/2014/main" id="{D084E077-6DF9-4600-874B-6005ED98910D}"/>
              </a:ext>
            </a:extLst>
          </p:cNvPr>
          <p:cNvPicPr>
            <a:picLocks noChangeAspect="1"/>
          </p:cNvPicPr>
          <p:nvPr/>
        </p:nvPicPr>
        <p:blipFill rotWithShape="1">
          <a:blip r:embed="rId2"/>
          <a:srcRect b="51078"/>
          <a:stretch/>
        </p:blipFill>
        <p:spPr>
          <a:xfrm>
            <a:off x="0" y="4551680"/>
            <a:ext cx="12192000" cy="2306320"/>
          </a:xfrm>
          <a:prstGeom prst="rect">
            <a:avLst/>
          </a:prstGeom>
        </p:spPr>
      </p:pic>
    </p:spTree>
    <p:extLst>
      <p:ext uri="{BB962C8B-B14F-4D97-AF65-F5344CB8AC3E}">
        <p14:creationId xmlns:p14="http://schemas.microsoft.com/office/powerpoint/2010/main" val="159103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B18723-5B06-459B-895E-720ED6E3BFF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31223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7762FD-2ADE-4F2C-BE66-91313D4E6E4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1628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9239" y="173671"/>
            <a:ext cx="1195387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Objective: To recognise and describe 3-D shapes.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2"/>
              </a:rPr>
              <a:t>3-D Shapes and their properties</a:t>
            </a: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6" name="TextBox 5">
            <a:extLst>
              <a:ext uri="{FF2B5EF4-FFF2-40B4-BE49-F238E27FC236}">
                <a16:creationId xmlns:a16="http://schemas.microsoft.com/office/drawing/2014/main" id="{CC5F122C-D3B9-4BA8-9BD4-0E21E45C9E85}"/>
              </a:ext>
            </a:extLst>
          </p:cNvPr>
          <p:cNvSpPr txBox="1"/>
          <p:nvPr/>
        </p:nvSpPr>
        <p:spPr>
          <a:xfrm>
            <a:off x="0" y="2878686"/>
            <a:ext cx="6123709"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Click on the link above for a quick reminder of what 3-D shapes and how they are created using nets.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 - Have a look at each shape carefully. How many faces does it have? How many vertices does it have? What is it called? Complete the worksheet and feel free to colour your shapes and make a shape key.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2*/3* - Today you will be focusing on 3-D shapes. Learn the names of the shapes and solve the problems and answer the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Extension: Complete the True or False statement focusing on whether a circle can be classed as a 3-D shape?</a:t>
            </a:r>
          </a:p>
        </p:txBody>
      </p:sp>
      <p:sp>
        <p:nvSpPr>
          <p:cNvPr id="3" name="Rectangle 2"/>
          <p:cNvSpPr/>
          <p:nvPr/>
        </p:nvSpPr>
        <p:spPr>
          <a:xfrm>
            <a:off x="248804" y="93492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66675" y="1651116"/>
            <a:ext cx="676462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Today you will be learning all about 3-D shapes and recognising their properties. Think about how to remember the names of all of the 3-D shapes.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XCCW Joined 1a" panose="03050602040000000000" pitchFamily="66" charset="0"/>
                <a:ea typeface="+mn-ea"/>
                <a:cs typeface="+mn-cs"/>
              </a:rPr>
              <a:t>What are their properties?</a:t>
            </a:r>
          </a:p>
        </p:txBody>
      </p:sp>
      <p:pic>
        <p:nvPicPr>
          <p:cNvPr id="13" name="Picture 12"/>
          <p:cNvPicPr>
            <a:picLocks noChangeAspect="1"/>
          </p:cNvPicPr>
          <p:nvPr/>
        </p:nvPicPr>
        <p:blipFill>
          <a:blip r:embed="rId3"/>
          <a:stretch>
            <a:fillRect/>
          </a:stretch>
        </p:blipFill>
        <p:spPr>
          <a:xfrm>
            <a:off x="6271491" y="2274856"/>
            <a:ext cx="5820927" cy="4521211"/>
          </a:xfrm>
          <a:prstGeom prst="rect">
            <a:avLst/>
          </a:prstGeom>
        </p:spPr>
      </p:pic>
    </p:spTree>
    <p:extLst>
      <p:ext uri="{BB962C8B-B14F-4D97-AF65-F5344CB8AC3E}">
        <p14:creationId xmlns:p14="http://schemas.microsoft.com/office/powerpoint/2010/main" val="122488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327" y="166256"/>
            <a:ext cx="11711709" cy="6539344"/>
          </a:xfrm>
          <a:prstGeom prst="rect">
            <a:avLst/>
          </a:prstGeom>
        </p:spPr>
      </p:pic>
    </p:spTree>
    <p:extLst>
      <p:ext uri="{BB962C8B-B14F-4D97-AF65-F5344CB8AC3E}">
        <p14:creationId xmlns:p14="http://schemas.microsoft.com/office/powerpoint/2010/main" val="448922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792893-0356-4673-868B-447B40A15BDC}"/>
              </a:ext>
            </a:extLst>
          </p:cNvPr>
          <p:cNvSpPr txBox="1"/>
          <p:nvPr/>
        </p:nvSpPr>
        <p:spPr>
          <a:xfrm>
            <a:off x="66675" y="85724"/>
            <a:ext cx="2247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1 STAR TASK!</a:t>
            </a:r>
          </a:p>
        </p:txBody>
      </p:sp>
      <p:pic>
        <p:nvPicPr>
          <p:cNvPr id="4" name="Picture 3"/>
          <p:cNvPicPr>
            <a:picLocks noChangeAspect="1"/>
          </p:cNvPicPr>
          <p:nvPr/>
        </p:nvPicPr>
        <p:blipFill>
          <a:blip r:embed="rId2"/>
          <a:stretch>
            <a:fillRect/>
          </a:stretch>
        </p:blipFill>
        <p:spPr>
          <a:xfrm>
            <a:off x="160625" y="381165"/>
            <a:ext cx="5806065" cy="6256698"/>
          </a:xfrm>
          <a:prstGeom prst="rect">
            <a:avLst/>
          </a:prstGeom>
        </p:spPr>
      </p:pic>
      <p:pic>
        <p:nvPicPr>
          <p:cNvPr id="6" name="Picture 5"/>
          <p:cNvPicPr>
            <a:picLocks noChangeAspect="1"/>
          </p:cNvPicPr>
          <p:nvPr/>
        </p:nvPicPr>
        <p:blipFill>
          <a:blip r:embed="rId3"/>
          <a:stretch>
            <a:fillRect/>
          </a:stretch>
        </p:blipFill>
        <p:spPr>
          <a:xfrm>
            <a:off x="5855855" y="270390"/>
            <a:ext cx="5802115" cy="6472155"/>
          </a:xfrm>
          <a:prstGeom prst="rect">
            <a:avLst/>
          </a:prstGeom>
        </p:spPr>
      </p:pic>
    </p:spTree>
    <p:extLst>
      <p:ext uri="{BB962C8B-B14F-4D97-AF65-F5344CB8AC3E}">
        <p14:creationId xmlns:p14="http://schemas.microsoft.com/office/powerpoint/2010/main" val="149483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675" y="482600"/>
            <a:ext cx="4681826" cy="5998852"/>
          </a:xfrm>
          <a:prstGeom prst="rect">
            <a:avLst/>
          </a:prstGeom>
        </p:spPr>
      </p:pic>
      <p:sp>
        <p:nvSpPr>
          <p:cNvPr id="3" name="Rectangle 2"/>
          <p:cNvSpPr/>
          <p:nvPr/>
        </p:nvSpPr>
        <p:spPr>
          <a:xfrm>
            <a:off x="185675" y="297934"/>
            <a:ext cx="242406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1 STAR ANSWERS!</a:t>
            </a:r>
          </a:p>
        </p:txBody>
      </p:sp>
      <p:pic>
        <p:nvPicPr>
          <p:cNvPr id="4" name="Picture 3"/>
          <p:cNvPicPr>
            <a:picLocks noChangeAspect="1"/>
          </p:cNvPicPr>
          <p:nvPr/>
        </p:nvPicPr>
        <p:blipFill>
          <a:blip r:embed="rId3"/>
          <a:stretch>
            <a:fillRect/>
          </a:stretch>
        </p:blipFill>
        <p:spPr>
          <a:xfrm>
            <a:off x="4721081" y="482600"/>
            <a:ext cx="7230774" cy="2381250"/>
          </a:xfrm>
          <a:prstGeom prst="rect">
            <a:avLst/>
          </a:prstGeom>
        </p:spPr>
      </p:pic>
    </p:spTree>
    <p:extLst>
      <p:ext uri="{BB962C8B-B14F-4D97-AF65-F5344CB8AC3E}">
        <p14:creationId xmlns:p14="http://schemas.microsoft.com/office/powerpoint/2010/main" val="268265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7CBEA-B301-4B12-B730-0B18E049932A}"/>
              </a:ext>
            </a:extLst>
          </p:cNvPr>
          <p:cNvSpPr txBox="1"/>
          <p:nvPr/>
        </p:nvSpPr>
        <p:spPr>
          <a:xfrm>
            <a:off x="66675" y="85724"/>
            <a:ext cx="2247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2/3 STAR TASK!</a:t>
            </a:r>
          </a:p>
        </p:txBody>
      </p:sp>
      <p:pic>
        <p:nvPicPr>
          <p:cNvPr id="2" name="Picture 1"/>
          <p:cNvPicPr>
            <a:picLocks noChangeAspect="1"/>
          </p:cNvPicPr>
          <p:nvPr/>
        </p:nvPicPr>
        <p:blipFill>
          <a:blip r:embed="rId2"/>
          <a:stretch>
            <a:fillRect/>
          </a:stretch>
        </p:blipFill>
        <p:spPr>
          <a:xfrm>
            <a:off x="222827" y="387927"/>
            <a:ext cx="11839864" cy="6382328"/>
          </a:xfrm>
          <a:prstGeom prst="rect">
            <a:avLst/>
          </a:prstGeom>
        </p:spPr>
      </p:pic>
    </p:spTree>
    <p:extLst>
      <p:ext uri="{BB962C8B-B14F-4D97-AF65-F5344CB8AC3E}">
        <p14:creationId xmlns:p14="http://schemas.microsoft.com/office/powerpoint/2010/main" val="1784214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TotalTime>
  <Words>786</Words>
  <Application>Microsoft Office PowerPoint</Application>
  <PresentationFormat>Widescreen</PresentationFormat>
  <Paragraphs>69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Comic Sans MS</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Eloise</dc:creator>
  <cp:lastModifiedBy>Jones, Eloise</cp:lastModifiedBy>
  <cp:revision>66</cp:revision>
  <dcterms:created xsi:type="dcterms:W3CDTF">2020-11-07T10:51:03Z</dcterms:created>
  <dcterms:modified xsi:type="dcterms:W3CDTF">2021-01-14T12:27:00Z</dcterms:modified>
</cp:coreProperties>
</file>