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2" r:id="rId5"/>
    <p:sldId id="261" r:id="rId6"/>
    <p:sldId id="258" r:id="rId7"/>
    <p:sldId id="297" r:id="rId8"/>
    <p:sldId id="292" r:id="rId9"/>
    <p:sldId id="295" r:id="rId10"/>
    <p:sldId id="294" r:id="rId11"/>
    <p:sldId id="259" r:id="rId12"/>
    <p:sldId id="298" r:id="rId13"/>
    <p:sldId id="300" r:id="rId14"/>
    <p:sldId id="265" r:id="rId15"/>
    <p:sldId id="260" r:id="rId16"/>
    <p:sldId id="31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FFCC"/>
    <a:srgbClr val="CCCCFF"/>
    <a:srgbClr val="FFFFCC"/>
    <a:srgbClr val="FF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3" d="100"/>
          <a:sy n="63" d="100"/>
        </p:scale>
        <p:origin x="6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FD1B-4331-4718-8E52-120664D85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9E627-FF9D-4D63-851D-3757C732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2A707-E86D-4D80-B41A-019CC25922D4}"/>
              </a:ext>
            </a:extLst>
          </p:cNvPr>
          <p:cNvSpPr>
            <a:spLocks noGrp="1"/>
          </p:cNvSpPr>
          <p:nvPr>
            <p:ph type="dt" sz="half" idx="10"/>
          </p:nvPr>
        </p:nvSpPr>
        <p:spPr/>
        <p:txBody>
          <a:bodyPr/>
          <a:lstStyle/>
          <a:p>
            <a:fld id="{33799D9D-2001-41FC-AA96-7F212C2C199A}" type="datetimeFigureOut">
              <a:rPr lang="en-GB" smtClean="0"/>
              <a:t>21/01/2021</a:t>
            </a:fld>
            <a:endParaRPr lang="en-GB"/>
          </a:p>
        </p:txBody>
      </p:sp>
      <p:sp>
        <p:nvSpPr>
          <p:cNvPr id="5" name="Footer Placeholder 4">
            <a:extLst>
              <a:ext uri="{FF2B5EF4-FFF2-40B4-BE49-F238E27FC236}">
                <a16:creationId xmlns:a16="http://schemas.microsoft.com/office/drawing/2014/main" id="{7FE3082A-6E5E-4FBF-9F59-D73B3908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EFFA-FC45-4C8A-B01A-1ED246F3D5BA}"/>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7627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A2B-4EDD-444A-B58D-DBB2D5E8E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32A95-A28B-4078-BF53-453ADAF57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8CAE9-F432-427A-8072-58F6F8ED433D}"/>
              </a:ext>
            </a:extLst>
          </p:cNvPr>
          <p:cNvSpPr>
            <a:spLocks noGrp="1"/>
          </p:cNvSpPr>
          <p:nvPr>
            <p:ph type="dt" sz="half" idx="10"/>
          </p:nvPr>
        </p:nvSpPr>
        <p:spPr/>
        <p:txBody>
          <a:bodyPr/>
          <a:lstStyle/>
          <a:p>
            <a:fld id="{33799D9D-2001-41FC-AA96-7F212C2C199A}" type="datetimeFigureOut">
              <a:rPr lang="en-GB" smtClean="0"/>
              <a:t>21/01/2021</a:t>
            </a:fld>
            <a:endParaRPr lang="en-GB"/>
          </a:p>
        </p:txBody>
      </p:sp>
      <p:sp>
        <p:nvSpPr>
          <p:cNvPr id="5" name="Footer Placeholder 4">
            <a:extLst>
              <a:ext uri="{FF2B5EF4-FFF2-40B4-BE49-F238E27FC236}">
                <a16:creationId xmlns:a16="http://schemas.microsoft.com/office/drawing/2014/main" id="{6D36272C-2F59-427E-A389-C8D9F50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6C6A-A29A-4D30-BDE7-3E8ED60A8629}"/>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0590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F85C-510E-469E-874B-D4B825AD8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1CD19-2739-45DA-90FD-2F369090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0C82-6810-4863-8E38-85AA90679C6E}"/>
              </a:ext>
            </a:extLst>
          </p:cNvPr>
          <p:cNvSpPr>
            <a:spLocks noGrp="1"/>
          </p:cNvSpPr>
          <p:nvPr>
            <p:ph type="dt" sz="half" idx="10"/>
          </p:nvPr>
        </p:nvSpPr>
        <p:spPr/>
        <p:txBody>
          <a:bodyPr/>
          <a:lstStyle/>
          <a:p>
            <a:fld id="{33799D9D-2001-41FC-AA96-7F212C2C199A}" type="datetimeFigureOut">
              <a:rPr lang="en-GB" smtClean="0"/>
              <a:t>21/01/2021</a:t>
            </a:fld>
            <a:endParaRPr lang="en-GB"/>
          </a:p>
        </p:txBody>
      </p:sp>
      <p:sp>
        <p:nvSpPr>
          <p:cNvPr id="5" name="Footer Placeholder 4">
            <a:extLst>
              <a:ext uri="{FF2B5EF4-FFF2-40B4-BE49-F238E27FC236}">
                <a16:creationId xmlns:a16="http://schemas.microsoft.com/office/drawing/2014/main" id="{DE7E5F1C-5D99-4E94-B765-13260290D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C7A35-30A4-4525-9166-CF4DDD52F67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2034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DCD0-02C6-4EBA-9FE5-D8F6A3839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8B705-F1F3-4EC4-A550-32D10072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0AE59-4412-4C75-9728-C0DE227B4014}"/>
              </a:ext>
            </a:extLst>
          </p:cNvPr>
          <p:cNvSpPr>
            <a:spLocks noGrp="1"/>
          </p:cNvSpPr>
          <p:nvPr>
            <p:ph type="dt" sz="half" idx="10"/>
          </p:nvPr>
        </p:nvSpPr>
        <p:spPr/>
        <p:txBody>
          <a:bodyPr/>
          <a:lstStyle/>
          <a:p>
            <a:fld id="{33799D9D-2001-41FC-AA96-7F212C2C199A}" type="datetimeFigureOut">
              <a:rPr lang="en-GB" smtClean="0"/>
              <a:t>21/01/2021</a:t>
            </a:fld>
            <a:endParaRPr lang="en-GB"/>
          </a:p>
        </p:txBody>
      </p:sp>
      <p:sp>
        <p:nvSpPr>
          <p:cNvPr id="5" name="Footer Placeholder 4">
            <a:extLst>
              <a:ext uri="{FF2B5EF4-FFF2-40B4-BE49-F238E27FC236}">
                <a16:creationId xmlns:a16="http://schemas.microsoft.com/office/drawing/2014/main" id="{1F8D1906-D756-4F80-A381-7C5B19A6A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816AE-C510-40F2-B2DF-986FBA02B3F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546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DF82-332F-4ACE-ACE7-B088BC1AA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AD48D9-15E9-4AFB-B63D-8BE83A668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99F7-4C94-44C7-94AC-8AC47154927E}"/>
              </a:ext>
            </a:extLst>
          </p:cNvPr>
          <p:cNvSpPr>
            <a:spLocks noGrp="1"/>
          </p:cNvSpPr>
          <p:nvPr>
            <p:ph type="dt" sz="half" idx="10"/>
          </p:nvPr>
        </p:nvSpPr>
        <p:spPr/>
        <p:txBody>
          <a:bodyPr/>
          <a:lstStyle/>
          <a:p>
            <a:fld id="{33799D9D-2001-41FC-AA96-7F212C2C199A}" type="datetimeFigureOut">
              <a:rPr lang="en-GB" smtClean="0"/>
              <a:t>21/01/2021</a:t>
            </a:fld>
            <a:endParaRPr lang="en-GB"/>
          </a:p>
        </p:txBody>
      </p:sp>
      <p:sp>
        <p:nvSpPr>
          <p:cNvPr id="5" name="Footer Placeholder 4">
            <a:extLst>
              <a:ext uri="{FF2B5EF4-FFF2-40B4-BE49-F238E27FC236}">
                <a16:creationId xmlns:a16="http://schemas.microsoft.com/office/drawing/2014/main" id="{D9A7AA5C-EFA8-46BC-BACF-4B12F92AF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FA63-2EC9-4171-93FD-44D1E31425B7}"/>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516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8DF4-100C-4213-801D-1BD9232ED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F6A9A-9526-4AD1-8AF1-3FEC7A6AE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AE4BE8-D64C-47EA-849D-945B4876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20E4E3-9948-418E-9517-3D1713427065}"/>
              </a:ext>
            </a:extLst>
          </p:cNvPr>
          <p:cNvSpPr>
            <a:spLocks noGrp="1"/>
          </p:cNvSpPr>
          <p:nvPr>
            <p:ph type="dt" sz="half" idx="10"/>
          </p:nvPr>
        </p:nvSpPr>
        <p:spPr/>
        <p:txBody>
          <a:bodyPr/>
          <a:lstStyle/>
          <a:p>
            <a:fld id="{33799D9D-2001-41FC-AA96-7F212C2C199A}" type="datetimeFigureOut">
              <a:rPr lang="en-GB" smtClean="0"/>
              <a:t>21/01/2021</a:t>
            </a:fld>
            <a:endParaRPr lang="en-GB"/>
          </a:p>
        </p:txBody>
      </p:sp>
      <p:sp>
        <p:nvSpPr>
          <p:cNvPr id="6" name="Footer Placeholder 5">
            <a:extLst>
              <a:ext uri="{FF2B5EF4-FFF2-40B4-BE49-F238E27FC236}">
                <a16:creationId xmlns:a16="http://schemas.microsoft.com/office/drawing/2014/main" id="{DAFB54CD-7811-4324-A44A-D0B4DFBFA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FBAC7-11BE-4C0E-91E7-E77B8E474298}"/>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461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754D-F169-4E0D-9A1A-6DA56776B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D80A5-8981-4045-B955-3F5D3233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9DA3E-C5B9-4F20-9094-E827EB404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F54156-45EE-44C0-8BFF-C60B42E94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AD7B-B4DA-476A-BCF9-BB95EECBD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67DDB-B594-466A-81C5-D31B93EA0E27}"/>
              </a:ext>
            </a:extLst>
          </p:cNvPr>
          <p:cNvSpPr>
            <a:spLocks noGrp="1"/>
          </p:cNvSpPr>
          <p:nvPr>
            <p:ph type="dt" sz="half" idx="10"/>
          </p:nvPr>
        </p:nvSpPr>
        <p:spPr/>
        <p:txBody>
          <a:bodyPr/>
          <a:lstStyle/>
          <a:p>
            <a:fld id="{33799D9D-2001-41FC-AA96-7F212C2C199A}" type="datetimeFigureOut">
              <a:rPr lang="en-GB" smtClean="0"/>
              <a:t>21/01/2021</a:t>
            </a:fld>
            <a:endParaRPr lang="en-GB"/>
          </a:p>
        </p:txBody>
      </p:sp>
      <p:sp>
        <p:nvSpPr>
          <p:cNvPr id="8" name="Footer Placeholder 7">
            <a:extLst>
              <a:ext uri="{FF2B5EF4-FFF2-40B4-BE49-F238E27FC236}">
                <a16:creationId xmlns:a16="http://schemas.microsoft.com/office/drawing/2014/main" id="{C592ED49-DF0A-461C-863A-C7536E719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E8CE73-1597-4EAE-A7D1-7ECB3EB415D2}"/>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545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D1D-2DC7-4502-AC6A-FAECF558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0F83E2-62E1-44A0-B88E-8C8275871174}"/>
              </a:ext>
            </a:extLst>
          </p:cNvPr>
          <p:cNvSpPr>
            <a:spLocks noGrp="1"/>
          </p:cNvSpPr>
          <p:nvPr>
            <p:ph type="dt" sz="half" idx="10"/>
          </p:nvPr>
        </p:nvSpPr>
        <p:spPr/>
        <p:txBody>
          <a:bodyPr/>
          <a:lstStyle/>
          <a:p>
            <a:fld id="{33799D9D-2001-41FC-AA96-7F212C2C199A}" type="datetimeFigureOut">
              <a:rPr lang="en-GB" smtClean="0"/>
              <a:t>21/01/2021</a:t>
            </a:fld>
            <a:endParaRPr lang="en-GB"/>
          </a:p>
        </p:txBody>
      </p:sp>
      <p:sp>
        <p:nvSpPr>
          <p:cNvPr id="4" name="Footer Placeholder 3">
            <a:extLst>
              <a:ext uri="{FF2B5EF4-FFF2-40B4-BE49-F238E27FC236}">
                <a16:creationId xmlns:a16="http://schemas.microsoft.com/office/drawing/2014/main" id="{D78843D8-A8D1-42F5-9DDC-F174A50B0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26E6F0-F252-4CC5-9635-40C6998344D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85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1413-C1DF-4398-A78A-7040F9608537}"/>
              </a:ext>
            </a:extLst>
          </p:cNvPr>
          <p:cNvSpPr>
            <a:spLocks noGrp="1"/>
          </p:cNvSpPr>
          <p:nvPr>
            <p:ph type="dt" sz="half" idx="10"/>
          </p:nvPr>
        </p:nvSpPr>
        <p:spPr/>
        <p:txBody>
          <a:bodyPr/>
          <a:lstStyle/>
          <a:p>
            <a:fld id="{33799D9D-2001-41FC-AA96-7F212C2C199A}" type="datetimeFigureOut">
              <a:rPr lang="en-GB" smtClean="0"/>
              <a:t>21/01/2021</a:t>
            </a:fld>
            <a:endParaRPr lang="en-GB"/>
          </a:p>
        </p:txBody>
      </p:sp>
      <p:sp>
        <p:nvSpPr>
          <p:cNvPr id="3" name="Footer Placeholder 2">
            <a:extLst>
              <a:ext uri="{FF2B5EF4-FFF2-40B4-BE49-F238E27FC236}">
                <a16:creationId xmlns:a16="http://schemas.microsoft.com/office/drawing/2014/main" id="{F25B5965-EA9B-482C-84EC-88ED52E4D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B9DBD-818D-4177-B892-291315E3FCA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6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628-211E-4A79-94A6-DDA87ADA3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A5E2B-DEBD-4CFA-B66A-2F16E773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212547-588F-4624-9B49-B7703A22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3D6E5-30C4-473B-98BA-A5B1230AF6D3}"/>
              </a:ext>
            </a:extLst>
          </p:cNvPr>
          <p:cNvSpPr>
            <a:spLocks noGrp="1"/>
          </p:cNvSpPr>
          <p:nvPr>
            <p:ph type="dt" sz="half" idx="10"/>
          </p:nvPr>
        </p:nvSpPr>
        <p:spPr/>
        <p:txBody>
          <a:bodyPr/>
          <a:lstStyle/>
          <a:p>
            <a:fld id="{33799D9D-2001-41FC-AA96-7F212C2C199A}" type="datetimeFigureOut">
              <a:rPr lang="en-GB" smtClean="0"/>
              <a:t>21/01/2021</a:t>
            </a:fld>
            <a:endParaRPr lang="en-GB"/>
          </a:p>
        </p:txBody>
      </p:sp>
      <p:sp>
        <p:nvSpPr>
          <p:cNvPr id="6" name="Footer Placeholder 5">
            <a:extLst>
              <a:ext uri="{FF2B5EF4-FFF2-40B4-BE49-F238E27FC236}">
                <a16:creationId xmlns:a16="http://schemas.microsoft.com/office/drawing/2014/main" id="{628124AE-11EA-4FE2-9FC2-FD0F67C3E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E84D-C3B1-4A00-B13A-76D9AE595D3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728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DAC7-D9E4-4069-9957-B461C0BD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B1784-06D6-4EC9-A872-54C5B3841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0D2-0559-41EA-8238-1ABC7A15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02930-532D-4DA9-8A17-821685546B03}"/>
              </a:ext>
            </a:extLst>
          </p:cNvPr>
          <p:cNvSpPr>
            <a:spLocks noGrp="1"/>
          </p:cNvSpPr>
          <p:nvPr>
            <p:ph type="dt" sz="half" idx="10"/>
          </p:nvPr>
        </p:nvSpPr>
        <p:spPr/>
        <p:txBody>
          <a:bodyPr/>
          <a:lstStyle/>
          <a:p>
            <a:fld id="{33799D9D-2001-41FC-AA96-7F212C2C199A}" type="datetimeFigureOut">
              <a:rPr lang="en-GB" smtClean="0"/>
              <a:t>21/01/2021</a:t>
            </a:fld>
            <a:endParaRPr lang="en-GB"/>
          </a:p>
        </p:txBody>
      </p:sp>
      <p:sp>
        <p:nvSpPr>
          <p:cNvPr id="6" name="Footer Placeholder 5">
            <a:extLst>
              <a:ext uri="{FF2B5EF4-FFF2-40B4-BE49-F238E27FC236}">
                <a16:creationId xmlns:a16="http://schemas.microsoft.com/office/drawing/2014/main" id="{4DDC92C5-2B96-4C48-9F26-C40EA05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A0E1C-1C75-48DA-9640-16A264F564D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77950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B6FF0-9F65-4CA9-8D61-3C20D590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315BB-792F-45FF-8F46-AEE22E320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0086D-05A9-4D82-A8D4-E5DB15F13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99D9D-2001-41FC-AA96-7F212C2C199A}" type="datetimeFigureOut">
              <a:rPr lang="en-GB" smtClean="0"/>
              <a:t>21/01/2021</a:t>
            </a:fld>
            <a:endParaRPr lang="en-GB"/>
          </a:p>
        </p:txBody>
      </p:sp>
      <p:sp>
        <p:nvSpPr>
          <p:cNvPr id="5" name="Footer Placeholder 4">
            <a:extLst>
              <a:ext uri="{FF2B5EF4-FFF2-40B4-BE49-F238E27FC236}">
                <a16:creationId xmlns:a16="http://schemas.microsoft.com/office/drawing/2014/main" id="{E2E0D0B1-4103-4166-8E09-A4CA29AA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2BA0A-A9D7-41D1-89E6-F11A332A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544-F780-4D72-805F-9CF8A4B73E45}" type="slidenum">
              <a:rPr lang="en-GB" smtClean="0"/>
              <a:t>‹#›</a:t>
            </a:fld>
            <a:endParaRPr lang="en-GB"/>
          </a:p>
        </p:txBody>
      </p:sp>
    </p:spTree>
    <p:extLst>
      <p:ext uri="{BB962C8B-B14F-4D97-AF65-F5344CB8AC3E}">
        <p14:creationId xmlns:p14="http://schemas.microsoft.com/office/powerpoint/2010/main" val="11886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4@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MfM7Y9Pcdzw"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bc.co.uk/bitesize/articles/zwksm39"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1DF8-5B7B-4FB5-B512-3825EA850B61}"/>
              </a:ext>
            </a:extLst>
          </p:cNvPr>
          <p:cNvSpPr txBox="1"/>
          <p:nvPr/>
        </p:nvSpPr>
        <p:spPr>
          <a:xfrm>
            <a:off x="419100" y="476250"/>
            <a:ext cx="11125200" cy="6124754"/>
          </a:xfrm>
          <a:prstGeom prst="rect">
            <a:avLst/>
          </a:prstGeom>
          <a:noFill/>
        </p:spPr>
        <p:txBody>
          <a:bodyPr wrap="square" rtlCol="0">
            <a:spAutoFit/>
          </a:bodyPr>
          <a:lstStyle/>
          <a:p>
            <a:pPr algn="ctr"/>
            <a:r>
              <a:rPr lang="en-GB" b="1" u="sng" dirty="0">
                <a:latin typeface="Comic Sans MS" panose="030F0702030302020204" pitchFamily="66" charset="0"/>
              </a:rPr>
              <a:t>Remote Learning Plan! </a:t>
            </a:r>
          </a:p>
          <a:p>
            <a:endParaRPr lang="en-GB" dirty="0">
              <a:latin typeface="Comic Sans MS" panose="030F0702030302020204" pitchFamily="66" charset="0"/>
            </a:endParaRPr>
          </a:p>
          <a:p>
            <a:r>
              <a:rPr lang="en-GB" dirty="0">
                <a:latin typeface="Comic Sans MS" panose="030F0702030302020204" pitchFamily="66" charset="0"/>
              </a:rPr>
              <a:t>Hello Year 4! </a:t>
            </a:r>
          </a:p>
          <a:p>
            <a:endParaRPr lang="en-GB" dirty="0">
              <a:latin typeface="Comic Sans MS" panose="030F0702030302020204" pitchFamily="66" charset="0"/>
            </a:endParaRPr>
          </a:p>
          <a:p>
            <a:r>
              <a:rPr lang="en-GB" dirty="0">
                <a:latin typeface="Comic Sans MS" panose="030F0702030302020204" pitchFamily="66" charset="0"/>
              </a:rPr>
              <a:t>During the next few weeks, we will be providing the children with remote learning on a daily basis. The work will be available on the website the day before e.g. Monday’s work will be online Sunday.</a:t>
            </a:r>
          </a:p>
          <a:p>
            <a:r>
              <a:rPr lang="en-GB" dirty="0">
                <a:latin typeface="Comic Sans MS" panose="030F0702030302020204" pitchFamily="66" charset="0"/>
              </a:rPr>
              <a:t>Everyday the remote learning will consist of: </a:t>
            </a:r>
          </a:p>
          <a:p>
            <a:pPr marL="342900" indent="-342900">
              <a:buAutoNum type="arabicPeriod"/>
            </a:pPr>
            <a:r>
              <a:rPr lang="en-GB" dirty="0">
                <a:latin typeface="Comic Sans MS" panose="030F0702030302020204" pitchFamily="66" charset="0"/>
              </a:rPr>
              <a:t>English Lesson </a:t>
            </a:r>
          </a:p>
          <a:p>
            <a:pPr marL="342900" indent="-342900">
              <a:buAutoNum type="arabicPeriod"/>
            </a:pPr>
            <a:r>
              <a:rPr lang="en-GB" dirty="0">
                <a:latin typeface="Comic Sans MS" panose="030F0702030302020204" pitchFamily="66" charset="0"/>
              </a:rPr>
              <a:t>Maths Lesson </a:t>
            </a:r>
          </a:p>
          <a:p>
            <a:pPr marL="342900" indent="-342900">
              <a:buAutoNum type="arabicPeriod"/>
            </a:pPr>
            <a:r>
              <a:rPr lang="en-GB" dirty="0">
                <a:latin typeface="Comic Sans MS" panose="030F0702030302020204" pitchFamily="66" charset="0"/>
              </a:rPr>
              <a:t>Reading Lesson </a:t>
            </a:r>
          </a:p>
          <a:p>
            <a:pPr marL="342900" indent="-342900">
              <a:buAutoNum type="arabicPeriod"/>
            </a:pPr>
            <a:r>
              <a:rPr lang="en-GB" dirty="0">
                <a:latin typeface="Comic Sans MS" panose="030F0702030302020204" pitchFamily="66" charset="0"/>
              </a:rPr>
              <a:t>One other curriculum lesson (PSHE, Art etc)</a:t>
            </a:r>
          </a:p>
          <a:p>
            <a:pPr marL="342900" indent="-342900">
              <a:buAutoNum type="arabicPeriod"/>
            </a:pPr>
            <a:endParaRPr lang="en-GB" dirty="0">
              <a:latin typeface="Comic Sans MS" panose="030F0702030302020204" pitchFamily="66" charset="0"/>
            </a:endParaRPr>
          </a:p>
          <a:p>
            <a:pPr algn="ctr"/>
            <a:r>
              <a:rPr lang="en-GB" dirty="0">
                <a:latin typeface="Comic Sans MS" panose="030F0702030302020204" pitchFamily="66" charset="0"/>
              </a:rPr>
              <a:t>We will be available during the hours of 9am-4pm so please feel free to contact us on our new e-mail </a:t>
            </a:r>
            <a:r>
              <a:rPr lang="en-GB" sz="3200" dirty="0">
                <a:solidFill>
                  <a:srgbClr val="FF0000"/>
                </a:solidFill>
                <a:latin typeface="Comic Sans MS" panose="030F0702030302020204" pitchFamily="66" charset="0"/>
                <a:hlinkClick r:id="rId2">
                  <a:extLst>
                    <a:ext uri="{A12FA001-AC4F-418D-AE19-62706E023703}">
                      <ahyp:hlinkClr xmlns:ahyp="http://schemas.microsoft.com/office/drawing/2018/hyperlinkcolor" val="tx"/>
                    </a:ext>
                  </a:extLst>
                </a:hlinkClick>
              </a:rPr>
              <a:t>njs.year4@taw.org.uk</a:t>
            </a:r>
            <a:r>
              <a:rPr lang="en-GB" sz="3200" dirty="0">
                <a:solidFill>
                  <a:srgbClr val="FF0000"/>
                </a:solidFill>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Some of the work provided will be split into the star levels that the children use everyday in class (1,2 3). </a:t>
            </a:r>
          </a:p>
          <a:p>
            <a:endParaRPr lang="en-GB" dirty="0">
              <a:latin typeface="Comic Sans MS" panose="030F0702030302020204" pitchFamily="66" charset="0"/>
            </a:endParaRPr>
          </a:p>
          <a:p>
            <a:r>
              <a:rPr lang="en-GB" dirty="0">
                <a:latin typeface="Comic Sans MS" panose="030F0702030302020204" pitchFamily="66" charset="0"/>
              </a:rPr>
              <a:t>Stay safe everyone! </a:t>
            </a:r>
          </a:p>
          <a:p>
            <a:endParaRPr lang="en-GB" dirty="0">
              <a:latin typeface="Comic Sans MS" panose="030F0702030302020204" pitchFamily="66" charset="0"/>
            </a:endParaRPr>
          </a:p>
          <a:p>
            <a:r>
              <a:rPr lang="en-GB" dirty="0">
                <a:latin typeface="Comic Sans MS" panose="030F0702030302020204" pitchFamily="66" charset="0"/>
              </a:rPr>
              <a:t>Miss Jones, Mrs Jukes, Mrs Kuczynska and Mrs Sisson. </a:t>
            </a:r>
          </a:p>
        </p:txBody>
      </p:sp>
    </p:spTree>
    <p:extLst>
      <p:ext uri="{BB962C8B-B14F-4D97-AF65-F5344CB8AC3E}">
        <p14:creationId xmlns:p14="http://schemas.microsoft.com/office/powerpoint/2010/main" val="164335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75" y="177862"/>
            <a:ext cx="19223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Extension Task!</a:t>
            </a:r>
          </a:p>
        </p:txBody>
      </p:sp>
      <p:sp>
        <p:nvSpPr>
          <p:cNvPr id="5" name="TextBox 4"/>
          <p:cNvSpPr txBox="1"/>
          <p:nvPr/>
        </p:nvSpPr>
        <p:spPr>
          <a:xfrm>
            <a:off x="-914" y="4641961"/>
            <a:ext cx="12192914"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Please explore this statement by drawing the symmetrical pattern exactly as you see it above on some squared paper. Would you need to add only five more shaded squares to place on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right hand side to make it symmetrical? True or false?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endParaRPr>
          </a:p>
        </p:txBody>
      </p:sp>
      <p:pic>
        <p:nvPicPr>
          <p:cNvPr id="4" name="Picture 3"/>
          <p:cNvPicPr>
            <a:picLocks noChangeAspect="1"/>
          </p:cNvPicPr>
          <p:nvPr/>
        </p:nvPicPr>
        <p:blipFill>
          <a:blip r:embed="rId2"/>
          <a:stretch>
            <a:fillRect/>
          </a:stretch>
        </p:blipFill>
        <p:spPr>
          <a:xfrm>
            <a:off x="2331725" y="362528"/>
            <a:ext cx="7527636" cy="4734177"/>
          </a:xfrm>
          <a:prstGeom prst="rect">
            <a:avLst/>
          </a:prstGeom>
        </p:spPr>
      </p:pic>
    </p:spTree>
    <p:extLst>
      <p:ext uri="{BB962C8B-B14F-4D97-AF65-F5344CB8AC3E}">
        <p14:creationId xmlns:p14="http://schemas.microsoft.com/office/powerpoint/2010/main" val="390555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Reading:</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develop comprehension skills.</a:t>
            </a:r>
          </a:p>
        </p:txBody>
      </p:sp>
      <p:pic>
        <p:nvPicPr>
          <p:cNvPr id="5" name="Picture 4">
            <a:extLst>
              <a:ext uri="{FF2B5EF4-FFF2-40B4-BE49-F238E27FC236}">
                <a16:creationId xmlns:a16="http://schemas.microsoft.com/office/drawing/2014/main" id="{DF5AF773-2344-429C-A033-1305119BA3C0}"/>
              </a:ext>
            </a:extLst>
          </p:cNvPr>
          <p:cNvPicPr>
            <a:picLocks noChangeAspect="1"/>
          </p:cNvPicPr>
          <p:nvPr/>
        </p:nvPicPr>
        <p:blipFill>
          <a:blip r:embed="rId2"/>
          <a:stretch>
            <a:fillRect/>
          </a:stretch>
        </p:blipFill>
        <p:spPr>
          <a:xfrm>
            <a:off x="10424269" y="35561"/>
            <a:ext cx="1767731" cy="2143828"/>
          </a:xfrm>
          <a:prstGeom prst="rect">
            <a:avLst/>
          </a:prstGeom>
        </p:spPr>
      </p:pic>
      <p:sp>
        <p:nvSpPr>
          <p:cNvPr id="6" name="TextBox 5">
            <a:extLst>
              <a:ext uri="{FF2B5EF4-FFF2-40B4-BE49-F238E27FC236}">
                <a16:creationId xmlns:a16="http://schemas.microsoft.com/office/drawing/2014/main" id="{D6791D71-F49F-470B-B97E-52E7DDAC551F}"/>
              </a:ext>
            </a:extLst>
          </p:cNvPr>
          <p:cNvSpPr txBox="1"/>
          <p:nvPr/>
        </p:nvSpPr>
        <p:spPr>
          <a:xfrm>
            <a:off x="66675" y="904240"/>
            <a:ext cx="5125085" cy="3416320"/>
          </a:xfrm>
          <a:prstGeom prst="rect">
            <a:avLst/>
          </a:prstGeom>
          <a:noFill/>
        </p:spPr>
        <p:txBody>
          <a:bodyPr wrap="square" rtlCol="0">
            <a:spAutoFit/>
          </a:bodyPr>
          <a:lstStyle/>
          <a:p>
            <a:r>
              <a:rPr lang="en-GB" dirty="0">
                <a:latin typeface="Comic Sans MS" panose="030F0702030302020204" pitchFamily="66" charset="0"/>
              </a:rPr>
              <a:t>Read the chapter ‘A Monster Under My Bed’.</a:t>
            </a:r>
          </a:p>
          <a:p>
            <a:endParaRPr lang="en-GB" dirty="0">
              <a:latin typeface="Comic Sans MS" panose="030F0702030302020204" pitchFamily="66" charset="0"/>
            </a:endParaRPr>
          </a:p>
          <a:p>
            <a:r>
              <a:rPr lang="en-GB" b="1" dirty="0">
                <a:solidFill>
                  <a:srgbClr val="0070C0"/>
                </a:solidFill>
                <a:latin typeface="Comic Sans MS" panose="030F0702030302020204" pitchFamily="66" charset="0"/>
              </a:rPr>
              <a:t>All Children… Using chapter 3, answer the following comprehension questions in full sentences. </a:t>
            </a:r>
          </a:p>
          <a:p>
            <a:endParaRPr lang="en-GB" b="1" dirty="0">
              <a:solidFill>
                <a:srgbClr val="0070C0"/>
              </a:solidFill>
              <a:latin typeface="Comic Sans MS" panose="030F0702030302020204" pitchFamily="66" charset="0"/>
            </a:endParaRPr>
          </a:p>
          <a:p>
            <a:r>
              <a:rPr lang="en-GB" b="1" dirty="0">
                <a:highlight>
                  <a:srgbClr val="CCCCFF"/>
                </a:highlight>
                <a:latin typeface="Comic Sans MS" panose="030F0702030302020204" pitchFamily="66" charset="0"/>
              </a:rPr>
              <a:t>2/3* - Try to find evidence in the text to support your ideas. </a:t>
            </a:r>
          </a:p>
          <a:p>
            <a:endParaRPr lang="en-GB" dirty="0">
              <a:latin typeface="Comic Sans MS" panose="030F0702030302020204" pitchFamily="66" charset="0"/>
            </a:endParaRPr>
          </a:p>
          <a:p>
            <a:r>
              <a:rPr lang="en-GB" dirty="0">
                <a:latin typeface="Comic Sans MS" panose="030F0702030302020204" pitchFamily="66" charset="0"/>
              </a:rPr>
              <a:t> </a:t>
            </a:r>
          </a:p>
          <a:p>
            <a:endParaRPr lang="en-GB" dirty="0">
              <a:latin typeface="Comic Sans MS" panose="030F0702030302020204" pitchFamily="66" charset="0"/>
            </a:endParaRPr>
          </a:p>
          <a:p>
            <a:endParaRPr lang="en-GB" b="1" dirty="0">
              <a:solidFill>
                <a:srgbClr val="0070C0"/>
              </a:solidFill>
              <a:latin typeface="Comic Sans MS" panose="030F0702030302020204" pitchFamily="66" charset="0"/>
            </a:endParaRPr>
          </a:p>
        </p:txBody>
      </p:sp>
      <p:pic>
        <p:nvPicPr>
          <p:cNvPr id="7" name="Picture 6">
            <a:extLst>
              <a:ext uri="{FF2B5EF4-FFF2-40B4-BE49-F238E27FC236}">
                <a16:creationId xmlns:a16="http://schemas.microsoft.com/office/drawing/2014/main" id="{1DAE7C2C-EDB3-4CA1-8AEF-03362867CEC9}"/>
              </a:ext>
            </a:extLst>
          </p:cNvPr>
          <p:cNvPicPr>
            <a:picLocks noChangeAspect="1"/>
          </p:cNvPicPr>
          <p:nvPr/>
        </p:nvPicPr>
        <p:blipFill rotWithShape="1">
          <a:blip r:embed="rId3"/>
          <a:srcRect b="6762"/>
          <a:stretch/>
        </p:blipFill>
        <p:spPr>
          <a:xfrm>
            <a:off x="8100181" y="153078"/>
            <a:ext cx="1786256" cy="1916724"/>
          </a:xfrm>
          <a:prstGeom prst="rect">
            <a:avLst/>
          </a:prstGeom>
        </p:spPr>
      </p:pic>
      <p:sp>
        <p:nvSpPr>
          <p:cNvPr id="8" name="TextBox 7">
            <a:extLst>
              <a:ext uri="{FF2B5EF4-FFF2-40B4-BE49-F238E27FC236}">
                <a16:creationId xmlns:a16="http://schemas.microsoft.com/office/drawing/2014/main" id="{AD0E0D0F-39FD-4DEA-A6DD-9FDB57382030}"/>
              </a:ext>
            </a:extLst>
          </p:cNvPr>
          <p:cNvSpPr txBox="1"/>
          <p:nvPr/>
        </p:nvSpPr>
        <p:spPr>
          <a:xfrm>
            <a:off x="153397" y="3211600"/>
            <a:ext cx="4951639" cy="3139321"/>
          </a:xfrm>
          <a:prstGeom prst="rect">
            <a:avLst/>
          </a:prstGeom>
          <a:noFill/>
        </p:spPr>
        <p:txBody>
          <a:bodyPr wrap="square" rtlCol="0">
            <a:spAutoFit/>
          </a:bodyPr>
          <a:lstStyle/>
          <a:p>
            <a:endParaRPr lang="en-GB" dirty="0">
              <a:latin typeface="Comic Sans MS" panose="030F0702030302020204" pitchFamily="66" charset="0"/>
            </a:endParaRPr>
          </a:p>
          <a:p>
            <a:endParaRPr lang="en-GB" dirty="0">
              <a:latin typeface="Comic Sans MS" panose="030F0702030302020204" pitchFamily="66" charset="0"/>
            </a:endParaRPr>
          </a:p>
          <a:p>
            <a:pPr marL="342900" indent="-342900">
              <a:buAutoNum type="arabicPeriod"/>
            </a:pPr>
            <a:r>
              <a:rPr lang="en-GB" i="1" dirty="0">
                <a:highlight>
                  <a:srgbClr val="FFFFCC"/>
                </a:highlight>
                <a:latin typeface="Comic Sans MS" panose="030F0702030302020204" pitchFamily="66" charset="0"/>
              </a:rPr>
              <a:t>Why do you think George’s mother walks away wordlessly? </a:t>
            </a:r>
          </a:p>
          <a:p>
            <a:pPr marL="342900" indent="-342900">
              <a:buAutoNum type="arabicPeriod"/>
            </a:pPr>
            <a:r>
              <a:rPr lang="en-GB" i="1" dirty="0">
                <a:highlight>
                  <a:srgbClr val="FFFFCC"/>
                </a:highlight>
                <a:latin typeface="Comic Sans MS" panose="030F0702030302020204" pitchFamily="66" charset="0"/>
              </a:rPr>
              <a:t>Why does Pepperoni laugh when George’s mother walks away? </a:t>
            </a:r>
          </a:p>
          <a:p>
            <a:pPr marL="342900" indent="-342900">
              <a:buAutoNum type="arabicPeriod"/>
            </a:pPr>
            <a:r>
              <a:rPr lang="en-GB" i="1" dirty="0">
                <a:highlight>
                  <a:srgbClr val="FFFFCC"/>
                </a:highlight>
                <a:latin typeface="Comic Sans MS" panose="030F0702030302020204" pitchFamily="66" charset="0"/>
              </a:rPr>
              <a:t>How do you know that George’s mother is angry when she opens the door? </a:t>
            </a:r>
          </a:p>
          <a:p>
            <a:pPr marL="342900" indent="-342900">
              <a:buAutoNum type="arabicPeriod"/>
            </a:pPr>
            <a:r>
              <a:rPr lang="en-GB" i="1" dirty="0">
                <a:highlight>
                  <a:srgbClr val="FFFFCC"/>
                </a:highlight>
                <a:latin typeface="Comic Sans MS" panose="030F0702030302020204" pitchFamily="66" charset="0"/>
              </a:rPr>
              <a:t>How is George like the dragon? </a:t>
            </a:r>
          </a:p>
          <a:p>
            <a:pPr marL="342900" indent="-342900">
              <a:buAutoNum type="arabicPeriod"/>
            </a:pPr>
            <a:r>
              <a:rPr lang="en-GB" i="1" dirty="0">
                <a:highlight>
                  <a:srgbClr val="FFFFCC"/>
                </a:highlight>
                <a:latin typeface="Comic Sans MS" panose="030F0702030302020204" pitchFamily="66" charset="0"/>
              </a:rPr>
              <a:t>How is Ajay a good friend to George? </a:t>
            </a:r>
          </a:p>
          <a:p>
            <a:endParaRPr lang="en-GB" dirty="0">
              <a:latin typeface="Comic Sans MS" panose="030F0702030302020204" pitchFamily="66" charset="0"/>
            </a:endParaRPr>
          </a:p>
        </p:txBody>
      </p:sp>
      <p:pic>
        <p:nvPicPr>
          <p:cNvPr id="4" name="Picture 3">
            <a:extLst>
              <a:ext uri="{FF2B5EF4-FFF2-40B4-BE49-F238E27FC236}">
                <a16:creationId xmlns:a16="http://schemas.microsoft.com/office/drawing/2014/main" id="{F91BB55F-1E13-4630-8AB8-D2AB1305C3DD}"/>
              </a:ext>
            </a:extLst>
          </p:cNvPr>
          <p:cNvPicPr>
            <a:picLocks noChangeAspect="1"/>
          </p:cNvPicPr>
          <p:nvPr/>
        </p:nvPicPr>
        <p:blipFill>
          <a:blip r:embed="rId4"/>
          <a:stretch>
            <a:fillRect/>
          </a:stretch>
        </p:blipFill>
        <p:spPr>
          <a:xfrm>
            <a:off x="5750430" y="3746739"/>
            <a:ext cx="6374895" cy="2941659"/>
          </a:xfrm>
          <a:prstGeom prst="rect">
            <a:avLst/>
          </a:prstGeom>
        </p:spPr>
      </p:pic>
      <p:sp>
        <p:nvSpPr>
          <p:cNvPr id="13" name="TextBox 12">
            <a:extLst>
              <a:ext uri="{FF2B5EF4-FFF2-40B4-BE49-F238E27FC236}">
                <a16:creationId xmlns:a16="http://schemas.microsoft.com/office/drawing/2014/main" id="{DD469B1E-6DAB-4A3F-B30E-130642723BBE}"/>
              </a:ext>
            </a:extLst>
          </p:cNvPr>
          <p:cNvSpPr txBox="1"/>
          <p:nvPr/>
        </p:nvSpPr>
        <p:spPr>
          <a:xfrm>
            <a:off x="6029325" y="2228671"/>
            <a:ext cx="6096000" cy="1200329"/>
          </a:xfrm>
          <a:prstGeom prst="rect">
            <a:avLst/>
          </a:prstGeom>
          <a:noFill/>
          <a:ln>
            <a:solidFill>
              <a:schemeClr val="tx1"/>
            </a:solidFill>
          </a:ln>
        </p:spPr>
        <p:txBody>
          <a:bodyPr wrap="square">
            <a:spAutoFit/>
          </a:bodyPr>
          <a:lstStyle/>
          <a:p>
            <a:r>
              <a:rPr lang="en-GB" b="1" dirty="0">
                <a:latin typeface="Comic Sans MS" panose="030F0702030302020204" pitchFamily="66" charset="0"/>
              </a:rPr>
              <a:t>2/3* - Task 2! Complete the reading challenge card. Copy 3 of your favourite sentences from chapter 3. Write a short explanation for what you like about each sentence. </a:t>
            </a:r>
          </a:p>
        </p:txBody>
      </p:sp>
      <p:pic>
        <p:nvPicPr>
          <p:cNvPr id="14" name="Picture 13">
            <a:extLst>
              <a:ext uri="{FF2B5EF4-FFF2-40B4-BE49-F238E27FC236}">
                <a16:creationId xmlns:a16="http://schemas.microsoft.com/office/drawing/2014/main" id="{BCE622D5-C942-4BCC-ADD6-F8F8380E22B7}"/>
              </a:ext>
            </a:extLst>
          </p:cNvPr>
          <p:cNvPicPr>
            <a:picLocks noChangeAspect="1"/>
          </p:cNvPicPr>
          <p:nvPr/>
        </p:nvPicPr>
        <p:blipFill rotWithShape="1">
          <a:blip r:embed="rId5"/>
          <a:srcRect l="16915" t="5656" r="6801" b="10356"/>
          <a:stretch/>
        </p:blipFill>
        <p:spPr>
          <a:xfrm>
            <a:off x="5723247" y="123312"/>
            <a:ext cx="1767731" cy="1946490"/>
          </a:xfrm>
          <a:prstGeom prst="rect">
            <a:avLst/>
          </a:prstGeom>
        </p:spPr>
      </p:pic>
    </p:spTree>
    <p:extLst>
      <p:ext uri="{BB962C8B-B14F-4D97-AF65-F5344CB8AC3E}">
        <p14:creationId xmlns:p14="http://schemas.microsoft.com/office/powerpoint/2010/main" val="421005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D5B52-149B-4EB5-A042-2807F87A6D09}"/>
              </a:ext>
            </a:extLst>
          </p:cNvPr>
          <p:cNvPicPr>
            <a:picLocks noChangeAspect="1"/>
          </p:cNvPicPr>
          <p:nvPr/>
        </p:nvPicPr>
        <p:blipFill rotWithShape="1">
          <a:blip r:embed="rId2"/>
          <a:srcRect l="24583" t="19111" r="23584" b="21629"/>
          <a:stretch/>
        </p:blipFill>
        <p:spPr>
          <a:xfrm>
            <a:off x="2535162" y="0"/>
            <a:ext cx="7121676" cy="4005943"/>
          </a:xfrm>
          <a:prstGeom prst="rect">
            <a:avLst/>
          </a:prstGeom>
        </p:spPr>
      </p:pic>
      <p:pic>
        <p:nvPicPr>
          <p:cNvPr id="4" name="Picture 3">
            <a:extLst>
              <a:ext uri="{FF2B5EF4-FFF2-40B4-BE49-F238E27FC236}">
                <a16:creationId xmlns:a16="http://schemas.microsoft.com/office/drawing/2014/main" id="{049ACB87-35D2-44FC-9A0F-98B513FEA3D2}"/>
              </a:ext>
            </a:extLst>
          </p:cNvPr>
          <p:cNvPicPr>
            <a:picLocks noChangeAspect="1"/>
          </p:cNvPicPr>
          <p:nvPr/>
        </p:nvPicPr>
        <p:blipFill rotWithShape="1">
          <a:blip r:embed="rId3"/>
          <a:srcRect l="23667" t="24148" r="24167" b="24297"/>
          <a:stretch/>
        </p:blipFill>
        <p:spPr>
          <a:xfrm>
            <a:off x="2535162" y="3429000"/>
            <a:ext cx="7121675" cy="3600451"/>
          </a:xfrm>
          <a:prstGeom prst="rect">
            <a:avLst/>
          </a:prstGeom>
        </p:spPr>
      </p:pic>
    </p:spTree>
    <p:extLst>
      <p:ext uri="{BB962C8B-B14F-4D97-AF65-F5344CB8AC3E}">
        <p14:creationId xmlns:p14="http://schemas.microsoft.com/office/powerpoint/2010/main" val="1846281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A8B005-C622-4625-8765-2AFA3B766997}"/>
              </a:ext>
            </a:extLst>
          </p:cNvPr>
          <p:cNvPicPr>
            <a:picLocks noChangeAspect="1"/>
          </p:cNvPicPr>
          <p:nvPr/>
        </p:nvPicPr>
        <p:blipFill rotWithShape="1">
          <a:blip r:embed="rId2"/>
          <a:srcRect l="23417" t="24741" r="23333" b="16148"/>
          <a:stretch/>
        </p:blipFill>
        <p:spPr>
          <a:xfrm>
            <a:off x="2302329" y="0"/>
            <a:ext cx="7211786" cy="4056629"/>
          </a:xfrm>
          <a:prstGeom prst="rect">
            <a:avLst/>
          </a:prstGeom>
        </p:spPr>
      </p:pic>
      <p:pic>
        <p:nvPicPr>
          <p:cNvPr id="4" name="Picture 3">
            <a:extLst>
              <a:ext uri="{FF2B5EF4-FFF2-40B4-BE49-F238E27FC236}">
                <a16:creationId xmlns:a16="http://schemas.microsoft.com/office/drawing/2014/main" id="{18AAFD24-CC25-4F8A-B762-47DC89DA3FF8}"/>
              </a:ext>
            </a:extLst>
          </p:cNvPr>
          <p:cNvPicPr>
            <a:picLocks noChangeAspect="1"/>
          </p:cNvPicPr>
          <p:nvPr/>
        </p:nvPicPr>
        <p:blipFill rotWithShape="1">
          <a:blip r:embed="rId3"/>
          <a:srcRect l="23750" t="24741" r="24583" b="13333"/>
          <a:stretch/>
        </p:blipFill>
        <p:spPr>
          <a:xfrm>
            <a:off x="2413907" y="3287487"/>
            <a:ext cx="6988629" cy="3931104"/>
          </a:xfrm>
          <a:prstGeom prst="rect">
            <a:avLst/>
          </a:prstGeom>
        </p:spPr>
      </p:pic>
    </p:spTree>
    <p:extLst>
      <p:ext uri="{BB962C8B-B14F-4D97-AF65-F5344CB8AC3E}">
        <p14:creationId xmlns:p14="http://schemas.microsoft.com/office/powerpoint/2010/main" val="419272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547C93-4866-4A30-988F-FFD6AA5D542F}"/>
              </a:ext>
            </a:extLst>
          </p:cNvPr>
          <p:cNvPicPr>
            <a:picLocks noChangeAspect="1"/>
          </p:cNvPicPr>
          <p:nvPr/>
        </p:nvPicPr>
        <p:blipFill rotWithShape="1">
          <a:blip r:embed="rId2"/>
          <a:srcRect l="24500" t="24741" r="25167" b="21630"/>
          <a:stretch/>
        </p:blipFill>
        <p:spPr>
          <a:xfrm>
            <a:off x="0" y="0"/>
            <a:ext cx="12192000" cy="5323840"/>
          </a:xfrm>
          <a:prstGeom prst="rect">
            <a:avLst/>
          </a:prstGeom>
        </p:spPr>
      </p:pic>
      <p:pic>
        <p:nvPicPr>
          <p:cNvPr id="4" name="Picture 3">
            <a:extLst>
              <a:ext uri="{FF2B5EF4-FFF2-40B4-BE49-F238E27FC236}">
                <a16:creationId xmlns:a16="http://schemas.microsoft.com/office/drawing/2014/main" id="{71DAFBC2-8E7F-427A-908B-8D350899BFB4}"/>
              </a:ext>
            </a:extLst>
          </p:cNvPr>
          <p:cNvPicPr>
            <a:picLocks noChangeAspect="1"/>
          </p:cNvPicPr>
          <p:nvPr/>
        </p:nvPicPr>
        <p:blipFill rotWithShape="1">
          <a:blip r:embed="rId3"/>
          <a:srcRect l="26833" t="24000" r="34000" b="59001"/>
          <a:stretch/>
        </p:blipFill>
        <p:spPr>
          <a:xfrm>
            <a:off x="0" y="4246880"/>
            <a:ext cx="12192000" cy="2611120"/>
          </a:xfrm>
          <a:prstGeom prst="rect">
            <a:avLst/>
          </a:prstGeom>
        </p:spPr>
      </p:pic>
    </p:spTree>
    <p:extLst>
      <p:ext uri="{BB962C8B-B14F-4D97-AF65-F5344CB8AC3E}">
        <p14:creationId xmlns:p14="http://schemas.microsoft.com/office/powerpoint/2010/main" val="48462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endParaRPr lang="en-GB" b="1" dirty="0">
              <a:solidFill>
                <a:srgbClr val="FF0000"/>
              </a:solidFill>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37BB3F80-93E0-43D0-99D8-B733245930E3}"/>
              </a:ext>
            </a:extLst>
          </p:cNvPr>
          <p:cNvSpPr txBox="1"/>
          <p:nvPr/>
        </p:nvSpPr>
        <p:spPr>
          <a:xfrm>
            <a:off x="0" y="39418"/>
            <a:ext cx="11953875" cy="369332"/>
          </a:xfrm>
          <a:prstGeom prst="rect">
            <a:avLst/>
          </a:prstGeom>
          <a:noFill/>
        </p:spPr>
        <p:txBody>
          <a:bodyPr wrap="square" rtlCol="0">
            <a:spAutoFit/>
          </a:bodyPr>
          <a:lstStyle/>
          <a:p>
            <a:r>
              <a:rPr lang="en-GB" b="1" dirty="0">
                <a:solidFill>
                  <a:srgbClr val="FF0000"/>
                </a:solidFill>
                <a:latin typeface="Comic Sans MS" panose="030F0702030302020204" pitchFamily="66" charset="0"/>
              </a:rPr>
              <a:t> </a:t>
            </a:r>
          </a:p>
        </p:txBody>
      </p:sp>
      <p:sp>
        <p:nvSpPr>
          <p:cNvPr id="5" name="TextBox 4">
            <a:extLst>
              <a:ext uri="{FF2B5EF4-FFF2-40B4-BE49-F238E27FC236}">
                <a16:creationId xmlns:a16="http://schemas.microsoft.com/office/drawing/2014/main" id="{26418E88-ACAC-4AAC-8833-C5451659A926}"/>
              </a:ext>
            </a:extLst>
          </p:cNvPr>
          <p:cNvSpPr txBox="1"/>
          <p:nvPr/>
        </p:nvSpPr>
        <p:spPr>
          <a:xfrm>
            <a:off x="33337" y="85584"/>
            <a:ext cx="11953875" cy="646331"/>
          </a:xfrm>
          <a:prstGeom prst="rect">
            <a:avLst/>
          </a:prstGeom>
          <a:noFill/>
        </p:spPr>
        <p:txBody>
          <a:bodyPr wrap="square" rtlCol="0">
            <a:spAutoFit/>
          </a:bodyPr>
          <a:lstStyle/>
          <a:p>
            <a:r>
              <a:rPr lang="en-GB" b="1" u="sng" dirty="0">
                <a:latin typeface="Comic Sans MS" panose="030F0702030302020204" pitchFamily="66" charset="0"/>
              </a:rPr>
              <a:t>Other:</a:t>
            </a:r>
            <a:r>
              <a:rPr lang="en-GB" b="1" dirty="0">
                <a:latin typeface="Comic Sans MS" panose="030F0702030302020204" pitchFamily="66" charset="0"/>
              </a:rPr>
              <a:t> Music</a:t>
            </a:r>
          </a:p>
          <a:p>
            <a:r>
              <a:rPr lang="en-GB" b="1" dirty="0">
                <a:solidFill>
                  <a:srgbClr val="FF0000"/>
                </a:solidFill>
                <a:latin typeface="Comic Sans MS" panose="030F0702030302020204" pitchFamily="66" charset="0"/>
              </a:rPr>
              <a:t>Objective: To identify instruments in Peter and the Wolf.</a:t>
            </a:r>
          </a:p>
        </p:txBody>
      </p:sp>
      <p:sp>
        <p:nvSpPr>
          <p:cNvPr id="9" name="TextBox 8">
            <a:extLst>
              <a:ext uri="{FF2B5EF4-FFF2-40B4-BE49-F238E27FC236}">
                <a16:creationId xmlns:a16="http://schemas.microsoft.com/office/drawing/2014/main" id="{8E3C2530-B964-4DB6-AA26-0D052B4A19EA}"/>
              </a:ext>
            </a:extLst>
          </p:cNvPr>
          <p:cNvSpPr txBox="1"/>
          <p:nvPr/>
        </p:nvSpPr>
        <p:spPr>
          <a:xfrm>
            <a:off x="177800" y="893078"/>
            <a:ext cx="6106160" cy="2308324"/>
          </a:xfrm>
          <a:prstGeom prst="rect">
            <a:avLst/>
          </a:prstGeom>
          <a:noFill/>
        </p:spPr>
        <p:txBody>
          <a:bodyPr wrap="square">
            <a:spAutoFit/>
          </a:bodyPr>
          <a:lstStyle/>
          <a:p>
            <a:pPr algn="ctr" defTabSz="213590" hangingPunct="0">
              <a:defRPr sz="4160" b="0">
                <a:latin typeface="Comic Sans MS"/>
                <a:ea typeface="Comic Sans MS"/>
                <a:cs typeface="Comic Sans MS"/>
                <a:sym typeface="Comic Sans MS"/>
              </a:defRPr>
            </a:pPr>
            <a:r>
              <a:rPr lang="en-GB" sz="1800" kern="0" dirty="0">
                <a:solidFill>
                  <a:srgbClr val="000000"/>
                </a:solidFill>
                <a:latin typeface="Comic Sans MS"/>
                <a:sym typeface="Comic Sans MS"/>
              </a:rPr>
              <a:t>You are going to watch a short clip from Peter &amp; The Wolf. This is a piece descriptive music and uses sounds to describe a story.</a:t>
            </a:r>
          </a:p>
          <a:p>
            <a:pPr algn="ctr" defTabSz="213590" hangingPunct="0">
              <a:defRPr sz="4160" b="0">
                <a:latin typeface="Comic Sans MS"/>
                <a:ea typeface="Comic Sans MS"/>
                <a:cs typeface="Comic Sans MS"/>
                <a:sym typeface="Comic Sans MS"/>
              </a:defRPr>
            </a:pPr>
            <a:endParaRPr lang="en-GB" sz="1800" kern="0" dirty="0">
              <a:solidFill>
                <a:srgbClr val="000000"/>
              </a:solidFill>
              <a:latin typeface="Comic Sans MS"/>
              <a:sym typeface="Comic Sans MS"/>
            </a:endParaRPr>
          </a:p>
          <a:p>
            <a:pPr algn="ctr" defTabSz="213590" hangingPunct="0">
              <a:defRPr sz="4160">
                <a:latin typeface="Comic Sans MS"/>
                <a:ea typeface="Comic Sans MS"/>
                <a:cs typeface="Comic Sans MS"/>
                <a:sym typeface="Comic Sans MS"/>
              </a:defRPr>
            </a:pPr>
            <a:r>
              <a:rPr lang="en-GB" sz="1800" b="1" kern="0" dirty="0">
                <a:solidFill>
                  <a:srgbClr val="000000"/>
                </a:solidFill>
                <a:latin typeface="Comic Sans MS"/>
                <a:sym typeface="Comic Sans MS"/>
              </a:rPr>
              <a:t>For each character, complete the table on the next slide</a:t>
            </a:r>
            <a:r>
              <a:rPr lang="en-GB" sz="1800" kern="0" dirty="0">
                <a:solidFill>
                  <a:srgbClr val="000000"/>
                </a:solidFill>
                <a:latin typeface="Comic Sans MS"/>
                <a:sym typeface="Comic Sans MS"/>
              </a:rPr>
              <a:t>. </a:t>
            </a:r>
            <a:r>
              <a:rPr lang="en-GB" sz="1800" b="1" kern="0" dirty="0">
                <a:solidFill>
                  <a:srgbClr val="000000"/>
                </a:solidFill>
                <a:latin typeface="Comic Sans MS"/>
                <a:sym typeface="Comic Sans MS"/>
              </a:rPr>
              <a:t>Pause the clip between each character.</a:t>
            </a:r>
          </a:p>
          <a:p>
            <a:pPr algn="ctr" defTabSz="213590" hangingPunct="0">
              <a:defRPr sz="4160">
                <a:latin typeface="Comic Sans MS"/>
                <a:ea typeface="Comic Sans MS"/>
                <a:cs typeface="Comic Sans MS"/>
                <a:sym typeface="Comic Sans MS"/>
              </a:defRPr>
            </a:pPr>
            <a:endParaRPr lang="en-GB" sz="1800" b="1" kern="0" dirty="0">
              <a:solidFill>
                <a:srgbClr val="000000"/>
              </a:solidFill>
              <a:latin typeface="Comic Sans MS"/>
              <a:sym typeface="Comic Sans MS"/>
            </a:endParaRPr>
          </a:p>
          <a:p>
            <a:pPr algn="ctr" defTabSz="213590" hangingPunct="0">
              <a:defRPr sz="4160">
                <a:solidFill>
                  <a:srgbClr val="00A2FF">
                    <a:lumOff val="-13575"/>
                  </a:srgbClr>
                </a:solidFill>
                <a:latin typeface="Comic Sans MS"/>
                <a:ea typeface="Comic Sans MS"/>
                <a:cs typeface="Comic Sans MS"/>
                <a:sym typeface="Comic Sans MS"/>
              </a:defRPr>
            </a:pPr>
            <a:r>
              <a:rPr lang="en-GB" sz="1800" b="1" u="sng" kern="0" dirty="0">
                <a:solidFill>
                  <a:srgbClr val="00A2FF">
                    <a:lumOff val="-13575"/>
                  </a:srgbClr>
                </a:solidFill>
                <a:latin typeface="Comic Sans MS"/>
                <a:sym typeface="Comic Sans MS"/>
                <a:hlinkClick r:id="rId2"/>
              </a:rPr>
              <a:t>Peter &amp; The Wolf</a:t>
            </a:r>
          </a:p>
        </p:txBody>
      </p:sp>
      <p:sp>
        <p:nvSpPr>
          <p:cNvPr id="10" name="Peter: Strings…">
            <a:extLst>
              <a:ext uri="{FF2B5EF4-FFF2-40B4-BE49-F238E27FC236}">
                <a16:creationId xmlns:a16="http://schemas.microsoft.com/office/drawing/2014/main" id="{A3E46476-311F-47C0-9092-36E5A5E13BF4}"/>
              </a:ext>
            </a:extLst>
          </p:cNvPr>
          <p:cNvSpPr txBox="1"/>
          <p:nvPr/>
        </p:nvSpPr>
        <p:spPr>
          <a:xfrm>
            <a:off x="670560" y="3429000"/>
            <a:ext cx="5506720" cy="3225984"/>
          </a:xfrm>
          <a:prstGeom prst="rect">
            <a:avLst/>
          </a:prstGeom>
          <a:solidFill>
            <a:srgbClr val="CCFFC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b">
            <a:normAutofit lnSpcReduction="10000"/>
          </a:bodyPr>
          <a:lstStyle/>
          <a:p>
            <a:pPr algn="ctr" defTabSz="308063" hangingPunct="0">
              <a:defRPr sz="6000" b="0">
                <a:latin typeface="Comic Sans MS"/>
                <a:ea typeface="Comic Sans MS"/>
                <a:cs typeface="Comic Sans MS"/>
                <a:sym typeface="Comic Sans MS"/>
              </a:defRPr>
            </a:pPr>
            <a:r>
              <a:rPr sz="3200" kern="0" dirty="0">
                <a:solidFill>
                  <a:srgbClr val="000000"/>
                </a:solidFill>
                <a:latin typeface="Comic Sans MS"/>
                <a:sym typeface="Comic Sans MS"/>
              </a:rPr>
              <a:t>Peter: </a:t>
            </a:r>
            <a:r>
              <a:rPr sz="3200" b="1" kern="0" dirty="0">
                <a:solidFill>
                  <a:srgbClr val="000000"/>
                </a:solidFill>
                <a:latin typeface="Comic Sans MS"/>
                <a:sym typeface="Comic Sans MS"/>
              </a:rPr>
              <a:t>Strings</a:t>
            </a:r>
          </a:p>
          <a:p>
            <a:pPr algn="ctr" defTabSz="308063" hangingPunct="0">
              <a:defRPr sz="6000" b="0">
                <a:latin typeface="Comic Sans MS"/>
                <a:ea typeface="Comic Sans MS"/>
                <a:cs typeface="Comic Sans MS"/>
                <a:sym typeface="Comic Sans MS"/>
              </a:defRPr>
            </a:pPr>
            <a:r>
              <a:rPr sz="3200" kern="0" dirty="0">
                <a:solidFill>
                  <a:srgbClr val="000000"/>
                </a:solidFill>
                <a:latin typeface="Comic Sans MS"/>
                <a:sym typeface="Comic Sans MS"/>
              </a:rPr>
              <a:t>Bird: </a:t>
            </a:r>
            <a:r>
              <a:rPr sz="3200" b="1" kern="0" dirty="0">
                <a:solidFill>
                  <a:srgbClr val="000000"/>
                </a:solidFill>
                <a:latin typeface="Comic Sans MS"/>
                <a:sym typeface="Comic Sans MS"/>
              </a:rPr>
              <a:t>Flute</a:t>
            </a:r>
          </a:p>
          <a:p>
            <a:pPr algn="ctr" defTabSz="308063" hangingPunct="0">
              <a:defRPr sz="6000" b="0">
                <a:latin typeface="Comic Sans MS"/>
                <a:ea typeface="Comic Sans MS"/>
                <a:cs typeface="Comic Sans MS"/>
                <a:sym typeface="Comic Sans MS"/>
              </a:defRPr>
            </a:pPr>
            <a:r>
              <a:rPr sz="3200" kern="0" dirty="0">
                <a:solidFill>
                  <a:srgbClr val="000000"/>
                </a:solidFill>
                <a:latin typeface="Comic Sans MS"/>
                <a:sym typeface="Comic Sans MS"/>
              </a:rPr>
              <a:t>Duck: </a:t>
            </a:r>
            <a:r>
              <a:rPr sz="3200" b="1" kern="0" dirty="0">
                <a:solidFill>
                  <a:srgbClr val="000000"/>
                </a:solidFill>
                <a:latin typeface="Comic Sans MS"/>
                <a:sym typeface="Comic Sans MS"/>
              </a:rPr>
              <a:t>Oboe</a:t>
            </a:r>
          </a:p>
          <a:p>
            <a:pPr algn="ctr" defTabSz="308063" hangingPunct="0">
              <a:defRPr sz="6000" b="0">
                <a:latin typeface="Comic Sans MS"/>
                <a:ea typeface="Comic Sans MS"/>
                <a:cs typeface="Comic Sans MS"/>
                <a:sym typeface="Comic Sans MS"/>
              </a:defRPr>
            </a:pPr>
            <a:r>
              <a:rPr sz="3200" kern="0" dirty="0">
                <a:solidFill>
                  <a:srgbClr val="000000"/>
                </a:solidFill>
                <a:latin typeface="Comic Sans MS"/>
                <a:sym typeface="Comic Sans MS"/>
              </a:rPr>
              <a:t>Cat: </a:t>
            </a:r>
            <a:r>
              <a:rPr sz="3200" b="1" kern="0" dirty="0">
                <a:solidFill>
                  <a:srgbClr val="000000"/>
                </a:solidFill>
                <a:latin typeface="Comic Sans MS"/>
                <a:sym typeface="Comic Sans MS"/>
              </a:rPr>
              <a:t>Clarinet</a:t>
            </a:r>
          </a:p>
          <a:p>
            <a:pPr algn="ctr" defTabSz="308063" hangingPunct="0">
              <a:defRPr sz="6000" b="0">
                <a:latin typeface="Comic Sans MS"/>
                <a:ea typeface="Comic Sans MS"/>
                <a:cs typeface="Comic Sans MS"/>
                <a:sym typeface="Comic Sans MS"/>
              </a:defRPr>
            </a:pPr>
            <a:r>
              <a:rPr sz="3200" kern="0" dirty="0">
                <a:solidFill>
                  <a:srgbClr val="000000"/>
                </a:solidFill>
                <a:latin typeface="Comic Sans MS"/>
                <a:sym typeface="Comic Sans MS"/>
              </a:rPr>
              <a:t>Grandfather: </a:t>
            </a:r>
            <a:r>
              <a:rPr sz="3200" b="1" kern="0" dirty="0">
                <a:solidFill>
                  <a:srgbClr val="000000"/>
                </a:solidFill>
                <a:latin typeface="Comic Sans MS"/>
                <a:sym typeface="Comic Sans MS"/>
              </a:rPr>
              <a:t>Oboe</a:t>
            </a:r>
          </a:p>
          <a:p>
            <a:pPr algn="ctr" defTabSz="308063" hangingPunct="0">
              <a:defRPr sz="6000" b="0">
                <a:latin typeface="Comic Sans MS"/>
                <a:ea typeface="Comic Sans MS"/>
                <a:cs typeface="Comic Sans MS"/>
                <a:sym typeface="Comic Sans MS"/>
              </a:defRPr>
            </a:pPr>
            <a:r>
              <a:rPr sz="3200" kern="0" dirty="0">
                <a:solidFill>
                  <a:srgbClr val="000000"/>
                </a:solidFill>
                <a:latin typeface="Comic Sans MS"/>
                <a:sym typeface="Comic Sans MS"/>
              </a:rPr>
              <a:t>Wolf</a:t>
            </a:r>
            <a:r>
              <a:rPr sz="3200" b="1" kern="0" dirty="0">
                <a:solidFill>
                  <a:srgbClr val="000000"/>
                </a:solidFill>
                <a:latin typeface="Comic Sans MS"/>
                <a:sym typeface="Comic Sans MS"/>
              </a:rPr>
              <a:t>: 3 French Horns</a:t>
            </a:r>
          </a:p>
          <a:p>
            <a:pPr algn="ctr" defTabSz="308063" hangingPunct="0">
              <a:defRPr sz="6000" b="0">
                <a:latin typeface="Comic Sans MS"/>
                <a:ea typeface="Comic Sans MS"/>
                <a:cs typeface="Comic Sans MS"/>
                <a:sym typeface="Comic Sans MS"/>
              </a:defRPr>
            </a:pPr>
            <a:r>
              <a:rPr sz="3200" kern="0" dirty="0">
                <a:solidFill>
                  <a:srgbClr val="000000"/>
                </a:solidFill>
                <a:latin typeface="Comic Sans MS"/>
                <a:sym typeface="Comic Sans MS"/>
              </a:rPr>
              <a:t>Rifle Shots: </a:t>
            </a:r>
            <a:r>
              <a:rPr sz="3200" b="1" kern="0" dirty="0">
                <a:solidFill>
                  <a:srgbClr val="000000"/>
                </a:solidFill>
                <a:latin typeface="Comic Sans MS"/>
                <a:sym typeface="Comic Sans MS"/>
              </a:rPr>
              <a:t>Bass Drum</a:t>
            </a:r>
          </a:p>
        </p:txBody>
      </p:sp>
      <p:sp>
        <p:nvSpPr>
          <p:cNvPr id="11" name="Dynamics: Volume of music.…">
            <a:extLst>
              <a:ext uri="{FF2B5EF4-FFF2-40B4-BE49-F238E27FC236}">
                <a16:creationId xmlns:a16="http://schemas.microsoft.com/office/drawing/2014/main" id="{31D9D39F-747A-485D-96CE-BE66C41BB3A3}"/>
              </a:ext>
            </a:extLst>
          </p:cNvPr>
          <p:cNvSpPr txBox="1"/>
          <p:nvPr/>
        </p:nvSpPr>
        <p:spPr>
          <a:xfrm>
            <a:off x="6757432" y="4101426"/>
            <a:ext cx="5252720" cy="2226572"/>
          </a:xfrm>
          <a:prstGeom prst="rect">
            <a:avLst/>
          </a:prstGeom>
          <a:solidFill>
            <a:srgbClr val="CC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ctr" defTabSz="321457" hangingPunct="0">
              <a:defRPr sz="4400">
                <a:latin typeface="Comic Sans MS"/>
                <a:ea typeface="Comic Sans MS"/>
                <a:cs typeface="Comic Sans MS"/>
                <a:sym typeface="Comic Sans MS"/>
              </a:defRPr>
            </a:pPr>
            <a:r>
              <a:rPr lang="en-GB" sz="2000" b="1" u="sng" kern="0" dirty="0">
                <a:solidFill>
                  <a:srgbClr val="000000"/>
                </a:solidFill>
                <a:latin typeface="Comic Sans MS"/>
                <a:sym typeface="Comic Sans MS"/>
              </a:rPr>
              <a:t>Key words: </a:t>
            </a:r>
          </a:p>
          <a:p>
            <a:pPr algn="ctr" defTabSz="321457" hangingPunct="0">
              <a:defRPr sz="4400">
                <a:latin typeface="Comic Sans MS"/>
                <a:ea typeface="Comic Sans MS"/>
                <a:cs typeface="Comic Sans MS"/>
                <a:sym typeface="Comic Sans MS"/>
              </a:defRPr>
            </a:pPr>
            <a:r>
              <a:rPr lang="en-GB" sz="2000" b="1" kern="0" dirty="0">
                <a:solidFill>
                  <a:srgbClr val="000000"/>
                </a:solidFill>
                <a:latin typeface="Comic Sans MS"/>
                <a:sym typeface="Comic Sans MS"/>
              </a:rPr>
              <a:t>These may help with your task! </a:t>
            </a:r>
          </a:p>
          <a:p>
            <a:pPr algn="ctr" defTabSz="321457" hangingPunct="0">
              <a:defRPr sz="4400">
                <a:latin typeface="Comic Sans MS"/>
                <a:ea typeface="Comic Sans MS"/>
                <a:cs typeface="Comic Sans MS"/>
                <a:sym typeface="Comic Sans MS"/>
              </a:defRPr>
            </a:pPr>
            <a:r>
              <a:rPr sz="2000" b="1" kern="0" dirty="0">
                <a:solidFill>
                  <a:srgbClr val="000000"/>
                </a:solidFill>
                <a:latin typeface="Comic Sans MS"/>
                <a:sym typeface="Comic Sans MS"/>
              </a:rPr>
              <a:t>Dynamics</a:t>
            </a:r>
            <a:r>
              <a:rPr sz="2000" kern="0" dirty="0">
                <a:solidFill>
                  <a:srgbClr val="000000"/>
                </a:solidFill>
                <a:latin typeface="Comic Sans MS"/>
                <a:sym typeface="Comic Sans MS"/>
              </a:rPr>
              <a:t>: Volume of music.</a:t>
            </a:r>
          </a:p>
          <a:p>
            <a:pPr algn="ctr" defTabSz="321457" hangingPunct="0">
              <a:defRPr sz="4400">
                <a:latin typeface="Comic Sans MS"/>
                <a:ea typeface="Comic Sans MS"/>
                <a:cs typeface="Comic Sans MS"/>
                <a:sym typeface="Comic Sans MS"/>
              </a:defRPr>
            </a:pPr>
            <a:r>
              <a:rPr sz="2000" b="1" kern="0" dirty="0">
                <a:solidFill>
                  <a:srgbClr val="000000"/>
                </a:solidFill>
                <a:latin typeface="Comic Sans MS"/>
                <a:sym typeface="Comic Sans MS"/>
              </a:rPr>
              <a:t>Rhythm &amp; Tempo: </a:t>
            </a:r>
            <a:r>
              <a:rPr sz="2000" kern="0" dirty="0">
                <a:solidFill>
                  <a:srgbClr val="000000"/>
                </a:solidFill>
                <a:latin typeface="Comic Sans MS"/>
                <a:sym typeface="Comic Sans MS"/>
              </a:rPr>
              <a:t>Beats and Speed.</a:t>
            </a:r>
          </a:p>
          <a:p>
            <a:pPr algn="ctr" defTabSz="321457" hangingPunct="0">
              <a:defRPr sz="4400">
                <a:latin typeface="Comic Sans MS"/>
                <a:ea typeface="Comic Sans MS"/>
                <a:cs typeface="Comic Sans MS"/>
                <a:sym typeface="Comic Sans MS"/>
              </a:defRPr>
            </a:pPr>
            <a:r>
              <a:rPr sz="2000" b="1" kern="0" dirty="0">
                <a:solidFill>
                  <a:srgbClr val="000000"/>
                </a:solidFill>
                <a:latin typeface="Comic Sans MS"/>
                <a:sym typeface="Comic Sans MS"/>
              </a:rPr>
              <a:t>Structure: </a:t>
            </a:r>
            <a:r>
              <a:rPr sz="2000" kern="0" dirty="0">
                <a:solidFill>
                  <a:srgbClr val="000000"/>
                </a:solidFill>
                <a:latin typeface="Comic Sans MS"/>
                <a:sym typeface="Comic Sans MS"/>
              </a:rPr>
              <a:t>Sections of music.</a:t>
            </a:r>
          </a:p>
          <a:p>
            <a:pPr algn="ctr" defTabSz="321457" hangingPunct="0">
              <a:defRPr sz="4400">
                <a:latin typeface="Comic Sans MS"/>
                <a:ea typeface="Comic Sans MS"/>
                <a:cs typeface="Comic Sans MS"/>
                <a:sym typeface="Comic Sans MS"/>
              </a:defRPr>
            </a:pPr>
            <a:r>
              <a:rPr sz="2000" b="1" kern="0" dirty="0">
                <a:solidFill>
                  <a:srgbClr val="000000"/>
                </a:solidFill>
                <a:latin typeface="Comic Sans MS"/>
                <a:sym typeface="Comic Sans MS"/>
              </a:rPr>
              <a:t>Instrumentation: </a:t>
            </a:r>
            <a:r>
              <a:rPr sz="2000" kern="0" dirty="0">
                <a:solidFill>
                  <a:srgbClr val="000000"/>
                </a:solidFill>
                <a:latin typeface="Comic Sans MS"/>
                <a:sym typeface="Comic Sans MS"/>
              </a:rPr>
              <a:t>Instruments used.</a:t>
            </a:r>
          </a:p>
          <a:p>
            <a:pPr algn="ctr" defTabSz="321457" hangingPunct="0">
              <a:defRPr sz="4400">
                <a:latin typeface="Comic Sans MS"/>
                <a:ea typeface="Comic Sans MS"/>
                <a:cs typeface="Comic Sans MS"/>
                <a:sym typeface="Comic Sans MS"/>
              </a:defRPr>
            </a:pPr>
            <a:r>
              <a:rPr sz="2000" b="1" kern="0" dirty="0">
                <a:solidFill>
                  <a:srgbClr val="000000"/>
                </a:solidFill>
                <a:latin typeface="Comic Sans MS"/>
                <a:sym typeface="Comic Sans MS"/>
              </a:rPr>
              <a:t>Texture: </a:t>
            </a:r>
            <a:r>
              <a:rPr sz="2000" kern="0" dirty="0">
                <a:solidFill>
                  <a:srgbClr val="000000"/>
                </a:solidFill>
                <a:latin typeface="Comic Sans MS"/>
                <a:sym typeface="Comic Sans MS"/>
              </a:rPr>
              <a:t>Layers of music.</a:t>
            </a:r>
          </a:p>
        </p:txBody>
      </p:sp>
      <p:pic>
        <p:nvPicPr>
          <p:cNvPr id="12" name="Picture 11">
            <a:extLst>
              <a:ext uri="{FF2B5EF4-FFF2-40B4-BE49-F238E27FC236}">
                <a16:creationId xmlns:a16="http://schemas.microsoft.com/office/drawing/2014/main" id="{28D8F5CE-31F7-4400-B5F8-5E0909E5DF03}"/>
              </a:ext>
            </a:extLst>
          </p:cNvPr>
          <p:cNvPicPr>
            <a:picLocks noChangeAspect="1"/>
          </p:cNvPicPr>
          <p:nvPr/>
        </p:nvPicPr>
        <p:blipFill>
          <a:blip r:embed="rId3"/>
          <a:stretch>
            <a:fillRect/>
          </a:stretch>
        </p:blipFill>
        <p:spPr>
          <a:xfrm>
            <a:off x="6797040" y="328195"/>
            <a:ext cx="5173504" cy="3277205"/>
          </a:xfrm>
          <a:prstGeom prst="rect">
            <a:avLst/>
          </a:prstGeom>
        </p:spPr>
      </p:pic>
    </p:spTree>
    <p:extLst>
      <p:ext uri="{BB962C8B-B14F-4D97-AF65-F5344CB8AC3E}">
        <p14:creationId xmlns:p14="http://schemas.microsoft.com/office/powerpoint/2010/main" val="1740214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24CC4BE-E636-4C0E-BEAD-F8EC916D8B10}"/>
              </a:ext>
            </a:extLst>
          </p:cNvPr>
          <p:cNvGraphicFramePr>
            <a:graphicFrameLocks noGrp="1"/>
          </p:cNvGraphicFramePr>
          <p:nvPr>
            <p:extLst>
              <p:ext uri="{D42A27DB-BD31-4B8C-83A1-F6EECF244321}">
                <p14:modId xmlns:p14="http://schemas.microsoft.com/office/powerpoint/2010/main" val="2427122885"/>
              </p:ext>
            </p:extLst>
          </p:nvPr>
        </p:nvGraphicFramePr>
        <p:xfrm>
          <a:off x="0" y="0"/>
          <a:ext cx="12192000" cy="6927488"/>
        </p:xfrm>
        <a:graphic>
          <a:graphicData uri="http://schemas.openxmlformats.org/drawingml/2006/table">
            <a:tbl>
              <a:tblPr firstRow="1" bandRow="1">
                <a:tableStyleId>{E8B1032C-EA38-4F05-BA0D-38AFFFC7BED3}</a:tableStyleId>
              </a:tblPr>
              <a:tblGrid>
                <a:gridCol w="1727200">
                  <a:extLst>
                    <a:ext uri="{9D8B030D-6E8A-4147-A177-3AD203B41FA5}">
                      <a16:colId xmlns:a16="http://schemas.microsoft.com/office/drawing/2014/main" val="3119424358"/>
                    </a:ext>
                  </a:extLst>
                </a:gridCol>
                <a:gridCol w="1859280">
                  <a:extLst>
                    <a:ext uri="{9D8B030D-6E8A-4147-A177-3AD203B41FA5}">
                      <a16:colId xmlns:a16="http://schemas.microsoft.com/office/drawing/2014/main" val="2966885396"/>
                    </a:ext>
                  </a:extLst>
                </a:gridCol>
                <a:gridCol w="4297680">
                  <a:extLst>
                    <a:ext uri="{9D8B030D-6E8A-4147-A177-3AD203B41FA5}">
                      <a16:colId xmlns:a16="http://schemas.microsoft.com/office/drawing/2014/main" val="3819905380"/>
                    </a:ext>
                  </a:extLst>
                </a:gridCol>
                <a:gridCol w="4307840">
                  <a:extLst>
                    <a:ext uri="{9D8B030D-6E8A-4147-A177-3AD203B41FA5}">
                      <a16:colId xmlns:a16="http://schemas.microsoft.com/office/drawing/2014/main" val="4176369439"/>
                    </a:ext>
                  </a:extLst>
                </a:gridCol>
              </a:tblGrid>
              <a:tr h="943628">
                <a:tc>
                  <a:txBody>
                    <a:bodyPr/>
                    <a:lstStyle/>
                    <a:p>
                      <a:r>
                        <a:rPr lang="en-GB" dirty="0">
                          <a:solidFill>
                            <a:schemeClr val="tx1"/>
                          </a:solidFill>
                          <a:latin typeface="Comic Sans MS" panose="030F0702030302020204" pitchFamily="66" charset="0"/>
                        </a:rPr>
                        <a:t>Name </a:t>
                      </a:r>
                    </a:p>
                  </a:txBody>
                  <a:tcPr/>
                </a:tc>
                <a:tc>
                  <a:txBody>
                    <a:bodyPr/>
                    <a:lstStyle/>
                    <a:p>
                      <a:r>
                        <a:rPr lang="en-GB" dirty="0">
                          <a:solidFill>
                            <a:schemeClr val="tx1"/>
                          </a:solidFill>
                          <a:latin typeface="Comic Sans MS" panose="030F0702030302020204" pitchFamily="66" charset="0"/>
                        </a:rPr>
                        <a:t>Instrument </a:t>
                      </a:r>
                    </a:p>
                  </a:txBody>
                  <a:tcPr/>
                </a:tc>
                <a:tc>
                  <a:txBody>
                    <a:bodyPr/>
                    <a:lstStyle/>
                    <a:p>
                      <a:r>
                        <a:rPr lang="en-GB" dirty="0">
                          <a:solidFill>
                            <a:schemeClr val="tx1"/>
                          </a:solidFill>
                          <a:latin typeface="Comic Sans MS" panose="030F0702030302020204" pitchFamily="66" charset="0"/>
                        </a:rPr>
                        <a:t>Musical Features </a:t>
                      </a:r>
                    </a:p>
                  </a:txBody>
                  <a:tcPr/>
                </a:tc>
                <a:tc>
                  <a:txBody>
                    <a:bodyPr/>
                    <a:lstStyle/>
                    <a:p>
                      <a:r>
                        <a:rPr lang="en-GB" dirty="0">
                          <a:solidFill>
                            <a:schemeClr val="tx1"/>
                          </a:solidFill>
                          <a:latin typeface="Comic Sans MS" panose="030F0702030302020204" pitchFamily="66" charset="0"/>
                        </a:rPr>
                        <a:t>What does it make you think about the character?</a:t>
                      </a:r>
                    </a:p>
                  </a:txBody>
                  <a:tcPr/>
                </a:tc>
                <a:extLst>
                  <a:ext uri="{0D108BD9-81ED-4DB2-BD59-A6C34878D82A}">
                    <a16:rowId xmlns:a16="http://schemas.microsoft.com/office/drawing/2014/main" val="864724466"/>
                  </a:ext>
                </a:extLst>
              </a:tr>
              <a:tr h="844910">
                <a:tc>
                  <a:txBody>
                    <a:bodyPr/>
                    <a:lstStyle/>
                    <a:p>
                      <a:r>
                        <a:rPr lang="en-GB" dirty="0">
                          <a:latin typeface="Comic Sans MS" panose="030F0702030302020204" pitchFamily="66" charset="0"/>
                        </a:rPr>
                        <a:t>Peter </a:t>
                      </a:r>
                    </a:p>
                  </a:txBody>
                  <a:tcPr/>
                </a:tc>
                <a:tc>
                  <a:txBody>
                    <a:bodyPr/>
                    <a:lstStyle/>
                    <a:p>
                      <a:r>
                        <a:rPr lang="en-GB" dirty="0">
                          <a:latin typeface="Comic Sans MS" panose="030F0702030302020204" pitchFamily="66" charset="0"/>
                        </a:rPr>
                        <a:t>Strings </a:t>
                      </a:r>
                    </a:p>
                  </a:txBody>
                  <a:tcPr/>
                </a:tc>
                <a:tc>
                  <a:txBody>
                    <a:bodyPr/>
                    <a:lstStyle/>
                    <a:p>
                      <a:r>
                        <a:rPr lang="en-GB" dirty="0">
                          <a:latin typeface="Comic Sans MS" panose="030F0702030302020204" pitchFamily="66" charset="0"/>
                        </a:rPr>
                        <a:t>Loud (Forte). Moderate speed. Lots of instruments together. Quite high pitched. </a:t>
                      </a:r>
                    </a:p>
                  </a:txBody>
                  <a:tcPr/>
                </a:tc>
                <a:tc>
                  <a:txBody>
                    <a:bodyPr/>
                    <a:lstStyle/>
                    <a:p>
                      <a:r>
                        <a:rPr lang="en-GB" dirty="0">
                          <a:latin typeface="Comic Sans MS" panose="030F0702030302020204" pitchFamily="66" charset="0"/>
                        </a:rPr>
                        <a:t>Heroic, Happy, confident, Smiley and brave. </a:t>
                      </a:r>
                    </a:p>
                  </a:txBody>
                  <a:tcPr/>
                </a:tc>
                <a:extLst>
                  <a:ext uri="{0D108BD9-81ED-4DB2-BD59-A6C34878D82A}">
                    <a16:rowId xmlns:a16="http://schemas.microsoft.com/office/drawing/2014/main" val="1382117638"/>
                  </a:ext>
                </a:extLst>
              </a:tr>
              <a:tr h="844910">
                <a:tc>
                  <a:txBody>
                    <a:bodyPr/>
                    <a:lstStyle/>
                    <a:p>
                      <a:r>
                        <a:rPr lang="en-GB" dirty="0">
                          <a:latin typeface="Comic Sans MS" panose="030F0702030302020204" pitchFamily="66" charset="0"/>
                        </a:rPr>
                        <a:t>Bird </a:t>
                      </a:r>
                    </a:p>
                  </a:txBody>
                  <a:tcPr/>
                </a:tc>
                <a:tc>
                  <a:txBody>
                    <a:bodyPr/>
                    <a:lstStyle/>
                    <a:p>
                      <a:r>
                        <a:rPr lang="en-GB" dirty="0">
                          <a:latin typeface="Comic Sans MS" panose="030F0702030302020204" pitchFamily="66" charset="0"/>
                        </a:rPr>
                        <a:t>Flute </a:t>
                      </a:r>
                    </a:p>
                  </a:txBody>
                  <a:tcPr/>
                </a:tc>
                <a:tc>
                  <a:txBody>
                    <a:bodyPr/>
                    <a:lstStyle/>
                    <a:p>
                      <a:endParaRPr lang="en-GB" dirty="0">
                        <a:latin typeface="Comic Sans MS" panose="030F0702030302020204" pitchFamily="66" charset="0"/>
                      </a:endParaRPr>
                    </a:p>
                  </a:txBody>
                  <a:tcPr/>
                </a:tc>
                <a:tc>
                  <a:txBody>
                    <a:bodyPr/>
                    <a:lstStyle/>
                    <a:p>
                      <a:endParaRPr lang="en-GB">
                        <a:latin typeface="Comic Sans MS" panose="030F0702030302020204" pitchFamily="66" charset="0"/>
                      </a:endParaRPr>
                    </a:p>
                  </a:txBody>
                  <a:tcPr/>
                </a:tc>
                <a:extLst>
                  <a:ext uri="{0D108BD9-81ED-4DB2-BD59-A6C34878D82A}">
                    <a16:rowId xmlns:a16="http://schemas.microsoft.com/office/drawing/2014/main" val="1095912056"/>
                  </a:ext>
                </a:extLst>
              </a:tr>
              <a:tr h="844910">
                <a:tc>
                  <a:txBody>
                    <a:bodyPr/>
                    <a:lstStyle/>
                    <a:p>
                      <a:r>
                        <a:rPr lang="en-GB" dirty="0">
                          <a:latin typeface="Comic Sans MS" panose="030F0702030302020204" pitchFamily="66" charset="0"/>
                        </a:rPr>
                        <a:t>Duck </a:t>
                      </a:r>
                    </a:p>
                  </a:txBody>
                  <a:tcPr/>
                </a:tc>
                <a:tc>
                  <a:txBody>
                    <a:bodyPr/>
                    <a:lstStyle/>
                    <a:p>
                      <a:r>
                        <a:rPr lang="en-GB" dirty="0">
                          <a:latin typeface="Comic Sans MS" panose="030F0702030302020204" pitchFamily="66" charset="0"/>
                        </a:rPr>
                        <a:t>Oboe </a:t>
                      </a:r>
                    </a:p>
                  </a:txBody>
                  <a:tcPr/>
                </a:tc>
                <a:tc>
                  <a:txBody>
                    <a:bodyPr/>
                    <a:lstStyle/>
                    <a:p>
                      <a:endParaRPr lang="en-GB" dirty="0">
                        <a:latin typeface="Comic Sans MS" panose="030F0702030302020204" pitchFamily="66" charset="0"/>
                      </a:endParaRPr>
                    </a:p>
                  </a:txBody>
                  <a:tcPr/>
                </a:tc>
                <a:tc>
                  <a:txBody>
                    <a:bodyPr/>
                    <a:lstStyle/>
                    <a:p>
                      <a:endParaRPr lang="en-GB">
                        <a:latin typeface="Comic Sans MS" panose="030F0702030302020204" pitchFamily="66" charset="0"/>
                      </a:endParaRPr>
                    </a:p>
                  </a:txBody>
                  <a:tcPr/>
                </a:tc>
                <a:extLst>
                  <a:ext uri="{0D108BD9-81ED-4DB2-BD59-A6C34878D82A}">
                    <a16:rowId xmlns:a16="http://schemas.microsoft.com/office/drawing/2014/main" val="3633535152"/>
                  </a:ext>
                </a:extLst>
              </a:tr>
              <a:tr h="844910">
                <a:tc>
                  <a:txBody>
                    <a:bodyPr/>
                    <a:lstStyle/>
                    <a:p>
                      <a:r>
                        <a:rPr lang="en-GB" dirty="0">
                          <a:latin typeface="Comic Sans MS" panose="030F0702030302020204" pitchFamily="66" charset="0"/>
                        </a:rPr>
                        <a:t>Cat</a:t>
                      </a:r>
                    </a:p>
                  </a:txBody>
                  <a:tcPr/>
                </a:tc>
                <a:tc>
                  <a:txBody>
                    <a:bodyPr/>
                    <a:lstStyle/>
                    <a:p>
                      <a:r>
                        <a:rPr lang="en-GB" dirty="0">
                          <a:latin typeface="Comic Sans MS" panose="030F0702030302020204" pitchFamily="66" charset="0"/>
                        </a:rPr>
                        <a:t>Clarinet </a:t>
                      </a: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3364593644"/>
                  </a:ext>
                </a:extLst>
              </a:tr>
              <a:tr h="844910">
                <a:tc>
                  <a:txBody>
                    <a:bodyPr/>
                    <a:lstStyle/>
                    <a:p>
                      <a:r>
                        <a:rPr lang="en-GB" dirty="0">
                          <a:latin typeface="Comic Sans MS" panose="030F0702030302020204" pitchFamily="66" charset="0"/>
                        </a:rPr>
                        <a:t>Grandfather </a:t>
                      </a:r>
                    </a:p>
                  </a:txBody>
                  <a:tcPr/>
                </a:tc>
                <a:tc>
                  <a:txBody>
                    <a:bodyPr/>
                    <a:lstStyle/>
                    <a:p>
                      <a:r>
                        <a:rPr lang="en-GB" dirty="0">
                          <a:latin typeface="Comic Sans MS" panose="030F0702030302020204" pitchFamily="66" charset="0"/>
                        </a:rPr>
                        <a:t>Oboe </a:t>
                      </a:r>
                    </a:p>
                  </a:txBody>
                  <a:tcPr/>
                </a:tc>
                <a:tc>
                  <a:txBody>
                    <a:bodyPr/>
                    <a:lstStyle/>
                    <a:p>
                      <a:endParaRPr lang="en-GB">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3809161274"/>
                  </a:ext>
                </a:extLst>
              </a:tr>
              <a:tr h="844910">
                <a:tc>
                  <a:txBody>
                    <a:bodyPr/>
                    <a:lstStyle/>
                    <a:p>
                      <a:r>
                        <a:rPr lang="en-GB" dirty="0">
                          <a:latin typeface="Comic Sans MS" panose="030F0702030302020204" pitchFamily="66" charset="0"/>
                        </a:rPr>
                        <a:t>Wolf </a:t>
                      </a:r>
                    </a:p>
                  </a:txBody>
                  <a:tcPr/>
                </a:tc>
                <a:tc>
                  <a:txBody>
                    <a:bodyPr/>
                    <a:lstStyle/>
                    <a:p>
                      <a:r>
                        <a:rPr lang="en-GB" dirty="0">
                          <a:latin typeface="Comic Sans MS" panose="030F0702030302020204" pitchFamily="66" charset="0"/>
                        </a:rPr>
                        <a:t>3 French Horns </a:t>
                      </a:r>
                    </a:p>
                  </a:txBody>
                  <a:tcPr/>
                </a:tc>
                <a:tc>
                  <a:txBody>
                    <a:bodyPr/>
                    <a:lstStyle/>
                    <a:p>
                      <a:endParaRPr lang="en-GB">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64868411"/>
                  </a:ext>
                </a:extLst>
              </a:tr>
              <a:tr h="844910">
                <a:tc>
                  <a:txBody>
                    <a:bodyPr/>
                    <a:lstStyle/>
                    <a:p>
                      <a:r>
                        <a:rPr lang="en-GB" dirty="0">
                          <a:latin typeface="Comic Sans MS" panose="030F0702030302020204" pitchFamily="66" charset="0"/>
                        </a:rPr>
                        <a:t>Rifle Shots</a:t>
                      </a:r>
                    </a:p>
                  </a:txBody>
                  <a:tcPr/>
                </a:tc>
                <a:tc>
                  <a:txBody>
                    <a:bodyPr/>
                    <a:lstStyle/>
                    <a:p>
                      <a:r>
                        <a:rPr lang="en-GB" dirty="0">
                          <a:latin typeface="Comic Sans MS" panose="030F0702030302020204" pitchFamily="66" charset="0"/>
                        </a:rPr>
                        <a:t>Bass Drum </a:t>
                      </a:r>
                    </a:p>
                  </a:txBody>
                  <a:tcPr/>
                </a:tc>
                <a:tc>
                  <a:txBody>
                    <a:bodyPr/>
                    <a:lstStyle/>
                    <a:p>
                      <a:endParaRPr lang="en-GB">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3075075265"/>
                  </a:ext>
                </a:extLst>
              </a:tr>
            </a:tbl>
          </a:graphicData>
        </a:graphic>
      </p:graphicFrame>
    </p:spTree>
    <p:extLst>
      <p:ext uri="{BB962C8B-B14F-4D97-AF65-F5344CB8AC3E}">
        <p14:creationId xmlns:p14="http://schemas.microsoft.com/office/powerpoint/2010/main" val="148096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168577"/>
            <a:ext cx="11953875" cy="646331"/>
          </a:xfrm>
          <a:prstGeom prst="rect">
            <a:avLst/>
          </a:prstGeom>
          <a:noFill/>
        </p:spPr>
        <p:txBody>
          <a:bodyPr wrap="square" rtlCol="0">
            <a:spAutoFit/>
          </a:bodyPr>
          <a:lstStyle/>
          <a:p>
            <a:r>
              <a:rPr lang="en-GB" b="1" u="sng" dirty="0">
                <a:latin typeface="Comic Sans MS" panose="030F0702030302020204" pitchFamily="66" charset="0"/>
              </a:rPr>
              <a:t>English:</a:t>
            </a:r>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Objective: To understand what a shape poem or calligram is and create my own.  </a:t>
            </a:r>
            <a:endParaRPr lang="en-GB" dirty="0">
              <a:solidFill>
                <a:srgbClr val="0070C0"/>
              </a:solidFill>
              <a:latin typeface="Comic Sans MS" panose="030F0702030302020204" pitchFamily="66" charset="0"/>
            </a:endParaRPr>
          </a:p>
        </p:txBody>
      </p:sp>
      <p:pic>
        <p:nvPicPr>
          <p:cNvPr id="7" name="Picture 6">
            <a:extLst>
              <a:ext uri="{FF2B5EF4-FFF2-40B4-BE49-F238E27FC236}">
                <a16:creationId xmlns:a16="http://schemas.microsoft.com/office/drawing/2014/main" id="{84E96FC8-5EB5-4273-8604-B8280B268AA8}"/>
              </a:ext>
            </a:extLst>
          </p:cNvPr>
          <p:cNvPicPr>
            <a:picLocks noChangeAspect="1"/>
          </p:cNvPicPr>
          <p:nvPr/>
        </p:nvPicPr>
        <p:blipFill>
          <a:blip r:embed="rId2"/>
          <a:stretch>
            <a:fillRect/>
          </a:stretch>
        </p:blipFill>
        <p:spPr>
          <a:xfrm rot="5400000">
            <a:off x="6444808" y="-285282"/>
            <a:ext cx="4293486" cy="6858000"/>
          </a:xfrm>
          <a:prstGeom prst="rect">
            <a:avLst/>
          </a:prstGeom>
        </p:spPr>
      </p:pic>
      <p:sp>
        <p:nvSpPr>
          <p:cNvPr id="9" name="TextBox 8">
            <a:extLst>
              <a:ext uri="{FF2B5EF4-FFF2-40B4-BE49-F238E27FC236}">
                <a16:creationId xmlns:a16="http://schemas.microsoft.com/office/drawing/2014/main" id="{2F7C4FCB-7FDF-4F13-8743-8568A1337DF6}"/>
              </a:ext>
            </a:extLst>
          </p:cNvPr>
          <p:cNvSpPr txBox="1"/>
          <p:nvPr/>
        </p:nvSpPr>
        <p:spPr bwMode="auto">
          <a:xfrm rot="21353948">
            <a:off x="152805" y="3493877"/>
            <a:ext cx="4951413" cy="2586038"/>
          </a:xfrm>
          <a:prstGeom prst="rect">
            <a:avLst/>
          </a:prstGeom>
          <a:solidFill>
            <a:srgbClr val="FFFFCC"/>
          </a:solidFill>
          <a:ln w="9525">
            <a:noFill/>
          </a:ln>
          <a:effectLst>
            <a:outerShdw blurRad="50800" dist="38100" dir="2700000" algn="tl" rotWithShape="0">
              <a:prstClr val="black">
                <a:alpha val="40000"/>
              </a:prstClr>
            </a:outerShdw>
          </a:effectLst>
        </p:spPr>
        <p:txBody>
          <a:bodyPr>
            <a:spAutoFit/>
          </a:bodyPr>
          <a:lstStyle/>
          <a:p>
            <a:pPr>
              <a:lnSpc>
                <a:spcPct val="150000"/>
              </a:lnSpc>
              <a:defRPr/>
            </a:pPr>
            <a:r>
              <a:rPr lang="en-GB" dirty="0">
                <a:latin typeface="Sassoon Infant Rg" panose="02000503030000020003" pitchFamily="50" charset="0"/>
                <a:ea typeface="Sassoon Infant Rg" panose="02000503030000020003" pitchFamily="50" charset="0"/>
              </a:rPr>
              <a:t>Think about:</a:t>
            </a:r>
          </a:p>
          <a:p>
            <a:pPr>
              <a:lnSpc>
                <a:spcPct val="150000"/>
              </a:lnSpc>
              <a:defRPr/>
            </a:pPr>
            <a:r>
              <a:rPr lang="en-GB" dirty="0">
                <a:latin typeface="Sassoon Infant Rg" panose="02000503030000020003" pitchFamily="50" charset="0"/>
                <a:ea typeface="Sassoon Infant Rg" panose="02000503030000020003" pitchFamily="50" charset="0"/>
              </a:rPr>
              <a:t>the position of the words or phrases</a:t>
            </a:r>
          </a:p>
          <a:p>
            <a:pPr>
              <a:lnSpc>
                <a:spcPct val="150000"/>
              </a:lnSpc>
              <a:defRPr/>
            </a:pPr>
            <a:r>
              <a:rPr lang="en-GB" dirty="0">
                <a:latin typeface="Sassoon Infant Rg" panose="02000503030000020003" pitchFamily="50" charset="0"/>
                <a:ea typeface="Sassoon Infant Rg" panose="02000503030000020003" pitchFamily="50" charset="0"/>
              </a:rPr>
              <a:t>any colours the poet has used</a:t>
            </a:r>
          </a:p>
          <a:p>
            <a:pPr>
              <a:lnSpc>
                <a:spcPct val="150000"/>
              </a:lnSpc>
              <a:defRPr/>
            </a:pPr>
            <a:r>
              <a:rPr lang="en-GB" dirty="0">
                <a:latin typeface="Sassoon Infant Rg" panose="02000503030000020003" pitchFamily="50" charset="0"/>
                <a:ea typeface="Sassoon Infant Rg" panose="02000503030000020003" pitchFamily="50" charset="0"/>
              </a:rPr>
              <a:t>the shape the poem makes</a:t>
            </a:r>
          </a:p>
          <a:p>
            <a:pPr>
              <a:lnSpc>
                <a:spcPct val="150000"/>
              </a:lnSpc>
              <a:defRPr/>
            </a:pPr>
            <a:r>
              <a:rPr lang="en-GB" dirty="0" err="1">
                <a:latin typeface="Sassoon Infant Rg" panose="02000503030000020003" pitchFamily="50" charset="0"/>
                <a:ea typeface="Sassoon Infant Rg" panose="02000503030000020003" pitchFamily="50" charset="0"/>
              </a:rPr>
              <a:t>Calligrams</a:t>
            </a:r>
            <a:r>
              <a:rPr lang="en-GB" dirty="0">
                <a:latin typeface="Sassoon Infant Rg" panose="02000503030000020003" pitchFamily="50" charset="0"/>
                <a:ea typeface="Sassoon Infant Rg" panose="02000503030000020003" pitchFamily="50" charset="0"/>
              </a:rPr>
              <a:t> are often written as ‘free’ verse </a:t>
            </a:r>
          </a:p>
          <a:p>
            <a:pPr>
              <a:lnSpc>
                <a:spcPct val="150000"/>
              </a:lnSpc>
              <a:defRPr/>
            </a:pPr>
            <a:r>
              <a:rPr lang="en-GB" dirty="0">
                <a:latin typeface="Sassoon Infant Rg" panose="02000503030000020003" pitchFamily="50" charset="0"/>
                <a:ea typeface="Sassoon Infant Rg" panose="02000503030000020003" pitchFamily="50" charset="0"/>
              </a:rPr>
              <a:t>– they don’t have to rhyme!</a:t>
            </a:r>
          </a:p>
        </p:txBody>
      </p:sp>
      <p:sp>
        <p:nvSpPr>
          <p:cNvPr id="10" name="Oval 9">
            <a:extLst>
              <a:ext uri="{FF2B5EF4-FFF2-40B4-BE49-F238E27FC236}">
                <a16:creationId xmlns:a16="http://schemas.microsoft.com/office/drawing/2014/main" id="{0C42DBF2-DD6F-46DE-968F-C18AE24D14D8}"/>
              </a:ext>
            </a:extLst>
          </p:cNvPr>
          <p:cNvSpPr/>
          <p:nvPr/>
        </p:nvSpPr>
        <p:spPr bwMode="auto">
          <a:xfrm rot="21353948">
            <a:off x="2402619" y="3629920"/>
            <a:ext cx="251902" cy="251994"/>
          </a:xfrm>
          <a:prstGeom prst="ellipse">
            <a:avLst/>
          </a:prstGeom>
          <a:solidFill>
            <a:srgbClr val="FFCC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10">
            <a:extLst>
              <a:ext uri="{FF2B5EF4-FFF2-40B4-BE49-F238E27FC236}">
                <a16:creationId xmlns:a16="http://schemas.microsoft.com/office/drawing/2014/main" id="{AC3DBAA8-4944-4804-B729-4A59B868F7AE}"/>
              </a:ext>
            </a:extLst>
          </p:cNvPr>
          <p:cNvSpPr txBox="1"/>
          <p:nvPr/>
        </p:nvSpPr>
        <p:spPr>
          <a:xfrm>
            <a:off x="171813" y="1106751"/>
            <a:ext cx="4713514" cy="2031325"/>
          </a:xfrm>
          <a:prstGeom prst="rect">
            <a:avLst/>
          </a:prstGeom>
          <a:noFill/>
        </p:spPr>
        <p:txBody>
          <a:bodyPr wrap="square" rtlCol="0">
            <a:spAutoFit/>
          </a:bodyPr>
          <a:lstStyle/>
          <a:p>
            <a:r>
              <a:rPr lang="en-GB" dirty="0">
                <a:latin typeface="Comic Sans MS" panose="030F0702030302020204" pitchFamily="66" charset="0"/>
              </a:rPr>
              <a:t>A calligram is a poem that we sometimes call ‘shape poetry’. The poem takes the shape or outline of an image that relates to the poem itself. </a:t>
            </a:r>
          </a:p>
          <a:p>
            <a:r>
              <a:rPr lang="en-GB" dirty="0">
                <a:latin typeface="Comic Sans MS" panose="030F0702030302020204" pitchFamily="66" charset="0"/>
              </a:rPr>
              <a:t>For example… this poster shows a poem about a leaf. The poem is then written as a leaf outline or the shape of a leaf. </a:t>
            </a:r>
          </a:p>
        </p:txBody>
      </p:sp>
      <p:sp>
        <p:nvSpPr>
          <p:cNvPr id="12" name="TextBox 11">
            <a:extLst>
              <a:ext uri="{FF2B5EF4-FFF2-40B4-BE49-F238E27FC236}">
                <a16:creationId xmlns:a16="http://schemas.microsoft.com/office/drawing/2014/main" id="{DCA33F25-5014-485B-9C3A-502AA126F176}"/>
              </a:ext>
            </a:extLst>
          </p:cNvPr>
          <p:cNvSpPr txBox="1"/>
          <p:nvPr/>
        </p:nvSpPr>
        <p:spPr>
          <a:xfrm>
            <a:off x="5190347" y="5309529"/>
            <a:ext cx="7121395" cy="1477328"/>
          </a:xfrm>
          <a:prstGeom prst="rect">
            <a:avLst/>
          </a:prstGeom>
          <a:solidFill>
            <a:srgbClr val="CCFFFF"/>
          </a:solidFill>
        </p:spPr>
        <p:txBody>
          <a:bodyPr wrap="square" rtlCol="0">
            <a:spAutoFit/>
          </a:bodyPr>
          <a:lstStyle/>
          <a:p>
            <a:r>
              <a:rPr lang="en-GB" dirty="0">
                <a:latin typeface="Comic Sans MS" panose="030F0702030302020204" pitchFamily="66" charset="0"/>
              </a:rPr>
              <a:t>You will be producing your own calligrams today… your poem can be free verse (no rhyme) or it can rhyme. In order for your calligram to work, the shape must resemble the topic of theme of the poem. For example: A poem about the Vikings could be in the shape of a long boat or shield. </a:t>
            </a:r>
          </a:p>
        </p:txBody>
      </p:sp>
    </p:spTree>
    <p:extLst>
      <p:ext uri="{BB962C8B-B14F-4D97-AF65-F5344CB8AC3E}">
        <p14:creationId xmlns:p14="http://schemas.microsoft.com/office/powerpoint/2010/main" val="15910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94E6-7C84-4FC8-B3E9-10B782430A46}"/>
              </a:ext>
            </a:extLst>
          </p:cNvPr>
          <p:cNvSpPr>
            <a:spLocks noGrp="1"/>
          </p:cNvSpPr>
          <p:nvPr>
            <p:ph type="title"/>
          </p:nvPr>
        </p:nvSpPr>
        <p:spPr>
          <a:xfrm>
            <a:off x="283028" y="434181"/>
            <a:ext cx="10515600" cy="1325563"/>
          </a:xfrm>
        </p:spPr>
        <p:txBody>
          <a:bodyPr/>
          <a:lstStyle/>
          <a:p>
            <a:r>
              <a:rPr lang="en-GB" dirty="0">
                <a:latin typeface="Comic Sans MS" panose="030F0702030302020204" pitchFamily="66" charset="0"/>
              </a:rPr>
              <a:t>Calligram examples… </a:t>
            </a:r>
          </a:p>
        </p:txBody>
      </p:sp>
      <p:pic>
        <p:nvPicPr>
          <p:cNvPr id="4" name="Picture 3">
            <a:extLst>
              <a:ext uri="{FF2B5EF4-FFF2-40B4-BE49-F238E27FC236}">
                <a16:creationId xmlns:a16="http://schemas.microsoft.com/office/drawing/2014/main" id="{D59E39B3-C891-4BC2-A409-BA1C9B52CAC7}"/>
              </a:ext>
            </a:extLst>
          </p:cNvPr>
          <p:cNvPicPr>
            <a:picLocks noChangeAspect="1"/>
          </p:cNvPicPr>
          <p:nvPr/>
        </p:nvPicPr>
        <p:blipFill rotWithShape="1">
          <a:blip r:embed="rId2"/>
          <a:srcRect t="27462"/>
          <a:stretch/>
        </p:blipFill>
        <p:spPr>
          <a:xfrm>
            <a:off x="5725885" y="90488"/>
            <a:ext cx="6466115" cy="3338512"/>
          </a:xfrm>
          <a:prstGeom prst="rect">
            <a:avLst/>
          </a:prstGeom>
        </p:spPr>
      </p:pic>
      <p:pic>
        <p:nvPicPr>
          <p:cNvPr id="5" name="Picture 4">
            <a:extLst>
              <a:ext uri="{FF2B5EF4-FFF2-40B4-BE49-F238E27FC236}">
                <a16:creationId xmlns:a16="http://schemas.microsoft.com/office/drawing/2014/main" id="{444FF9CA-B6DE-4DCC-916B-68C09CC08445}"/>
              </a:ext>
            </a:extLst>
          </p:cNvPr>
          <p:cNvPicPr>
            <a:picLocks noChangeAspect="1"/>
          </p:cNvPicPr>
          <p:nvPr/>
        </p:nvPicPr>
        <p:blipFill>
          <a:blip r:embed="rId3"/>
          <a:stretch>
            <a:fillRect/>
          </a:stretch>
        </p:blipFill>
        <p:spPr>
          <a:xfrm>
            <a:off x="412976" y="1759744"/>
            <a:ext cx="5182961" cy="4129427"/>
          </a:xfrm>
          <a:prstGeom prst="rect">
            <a:avLst/>
          </a:prstGeom>
        </p:spPr>
      </p:pic>
      <p:pic>
        <p:nvPicPr>
          <p:cNvPr id="6" name="Picture 5">
            <a:extLst>
              <a:ext uri="{FF2B5EF4-FFF2-40B4-BE49-F238E27FC236}">
                <a16:creationId xmlns:a16="http://schemas.microsoft.com/office/drawing/2014/main" id="{37B6A89F-AE9A-4172-A86E-5CF6C7AA2669}"/>
              </a:ext>
            </a:extLst>
          </p:cNvPr>
          <p:cNvPicPr>
            <a:picLocks noChangeAspect="1"/>
          </p:cNvPicPr>
          <p:nvPr/>
        </p:nvPicPr>
        <p:blipFill>
          <a:blip r:embed="rId4"/>
          <a:stretch>
            <a:fillRect/>
          </a:stretch>
        </p:blipFill>
        <p:spPr>
          <a:xfrm>
            <a:off x="9100457" y="3429000"/>
            <a:ext cx="3091543" cy="3445946"/>
          </a:xfrm>
          <a:prstGeom prst="rect">
            <a:avLst/>
          </a:prstGeom>
        </p:spPr>
      </p:pic>
      <p:pic>
        <p:nvPicPr>
          <p:cNvPr id="7" name="Picture 6">
            <a:extLst>
              <a:ext uri="{FF2B5EF4-FFF2-40B4-BE49-F238E27FC236}">
                <a16:creationId xmlns:a16="http://schemas.microsoft.com/office/drawing/2014/main" id="{DCC74BE1-4C88-4641-B14F-19DB689518E5}"/>
              </a:ext>
            </a:extLst>
          </p:cNvPr>
          <p:cNvPicPr>
            <a:picLocks noChangeAspect="1"/>
          </p:cNvPicPr>
          <p:nvPr/>
        </p:nvPicPr>
        <p:blipFill>
          <a:blip r:embed="rId5"/>
          <a:stretch>
            <a:fillRect/>
          </a:stretch>
        </p:blipFill>
        <p:spPr>
          <a:xfrm>
            <a:off x="5725885" y="3429000"/>
            <a:ext cx="3429000" cy="3429000"/>
          </a:xfrm>
          <a:prstGeom prst="rect">
            <a:avLst/>
          </a:prstGeom>
        </p:spPr>
      </p:pic>
    </p:spTree>
    <p:extLst>
      <p:ext uri="{BB962C8B-B14F-4D97-AF65-F5344CB8AC3E}">
        <p14:creationId xmlns:p14="http://schemas.microsoft.com/office/powerpoint/2010/main" val="96204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D8266A45-5B5E-4CD5-A5E3-593864893AB6}"/>
              </a:ext>
            </a:extLst>
          </p:cNvPr>
          <p:cNvSpPr txBox="1">
            <a:spLocks noChangeArrowheads="1"/>
          </p:cNvSpPr>
          <p:nvPr/>
        </p:nvSpPr>
        <p:spPr bwMode="auto">
          <a:xfrm>
            <a:off x="9359900" y="182337"/>
            <a:ext cx="2630488" cy="3857625"/>
          </a:xfrm>
          <a:prstGeom prst="rect">
            <a:avLst/>
          </a:prstGeom>
          <a:solidFill>
            <a:schemeClr val="accent6">
              <a:lumMod val="20000"/>
              <a:lumOff val="8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eaLnBrk="0" fontAlgn="base" hangingPunct="0">
              <a:lnSpc>
                <a:spcPct val="115000"/>
              </a:lnSpc>
              <a:spcBef>
                <a:spcPct val="0"/>
              </a:spcBef>
              <a:spcAft>
                <a:spcPts val="1000"/>
              </a:spcAft>
              <a:defRPr/>
            </a:pPr>
            <a:endParaRPr lang="en-GB" dirty="0">
              <a:solidFill>
                <a:prstClr val="black"/>
              </a:solidFill>
              <a:latin typeface="Sassoon Infant Rg" panose="02000503030000020003" pitchFamily="50" charset="0"/>
              <a:ea typeface="Calibri"/>
              <a:cs typeface="Times New Roman"/>
            </a:endParaRPr>
          </a:p>
          <a:p>
            <a:pPr eaLnBrk="0" fontAlgn="base" hangingPunct="0">
              <a:lnSpc>
                <a:spcPct val="115000"/>
              </a:lnSpc>
              <a:spcBef>
                <a:spcPct val="0"/>
              </a:spcBef>
              <a:spcAft>
                <a:spcPts val="1000"/>
              </a:spcAft>
              <a:defRPr/>
            </a:pPr>
            <a:r>
              <a:rPr lang="en-GB" dirty="0">
                <a:solidFill>
                  <a:prstClr val="black"/>
                </a:solidFill>
                <a:latin typeface="Sassoon Infant Rg" panose="02000503030000020003" pitchFamily="50" charset="0"/>
                <a:ea typeface="Calibri"/>
                <a:cs typeface="Times New Roman"/>
              </a:rPr>
              <a:t>Falling leaves</a:t>
            </a:r>
          </a:p>
          <a:p>
            <a:pPr eaLnBrk="0" fontAlgn="base" hangingPunct="0">
              <a:lnSpc>
                <a:spcPct val="115000"/>
              </a:lnSpc>
              <a:spcBef>
                <a:spcPct val="0"/>
              </a:spcBef>
              <a:spcAft>
                <a:spcPts val="1000"/>
              </a:spcAft>
              <a:defRPr/>
            </a:pPr>
            <a:r>
              <a:rPr lang="en-GB" dirty="0">
                <a:solidFill>
                  <a:prstClr val="black"/>
                </a:solidFill>
                <a:latin typeface="Sassoon Infant Rg" panose="02000503030000020003" pitchFamily="50" charset="0"/>
                <a:ea typeface="Calibri"/>
                <a:cs typeface="Times New Roman"/>
              </a:rPr>
              <a:t>Swaying, fluttering</a:t>
            </a:r>
          </a:p>
          <a:p>
            <a:pPr eaLnBrk="0" fontAlgn="base" hangingPunct="0">
              <a:lnSpc>
                <a:spcPct val="115000"/>
              </a:lnSpc>
              <a:spcBef>
                <a:spcPct val="0"/>
              </a:spcBef>
              <a:spcAft>
                <a:spcPts val="1000"/>
              </a:spcAft>
              <a:defRPr/>
            </a:pPr>
            <a:r>
              <a:rPr lang="en-GB" dirty="0">
                <a:solidFill>
                  <a:prstClr val="black"/>
                </a:solidFill>
                <a:latin typeface="Sassoon Infant Rg" panose="02000503030000020003" pitchFamily="50" charset="0"/>
                <a:ea typeface="Calibri"/>
                <a:cs typeface="Times New Roman"/>
              </a:rPr>
              <a:t>Rustling under foot</a:t>
            </a:r>
          </a:p>
          <a:p>
            <a:pPr eaLnBrk="0" fontAlgn="base" hangingPunct="0">
              <a:lnSpc>
                <a:spcPct val="115000"/>
              </a:lnSpc>
              <a:spcBef>
                <a:spcPct val="0"/>
              </a:spcBef>
              <a:spcAft>
                <a:spcPts val="1000"/>
              </a:spcAft>
              <a:defRPr/>
            </a:pPr>
            <a:r>
              <a:rPr lang="en-GB" dirty="0">
                <a:solidFill>
                  <a:prstClr val="black"/>
                </a:solidFill>
                <a:latin typeface="Sassoon Infant Rg" panose="02000503030000020003" pitchFamily="50" charset="0"/>
                <a:ea typeface="Calibri"/>
                <a:cs typeface="Times New Roman"/>
              </a:rPr>
              <a:t>Drifting into piles</a:t>
            </a:r>
          </a:p>
          <a:p>
            <a:pPr eaLnBrk="0" fontAlgn="base" hangingPunct="0">
              <a:lnSpc>
                <a:spcPct val="115000"/>
              </a:lnSpc>
              <a:spcBef>
                <a:spcPct val="0"/>
              </a:spcBef>
              <a:spcAft>
                <a:spcPts val="1000"/>
              </a:spcAft>
              <a:defRPr/>
            </a:pPr>
            <a:r>
              <a:rPr lang="en-GB" dirty="0">
                <a:solidFill>
                  <a:prstClr val="black"/>
                </a:solidFill>
                <a:latin typeface="Sassoon Infant Rg" panose="02000503030000020003" pitchFamily="50" charset="0"/>
                <a:ea typeface="Calibri"/>
                <a:cs typeface="Times New Roman"/>
              </a:rPr>
              <a:t>Like autumnal snow</a:t>
            </a:r>
          </a:p>
          <a:p>
            <a:pPr eaLnBrk="0" fontAlgn="base" hangingPunct="0">
              <a:lnSpc>
                <a:spcPct val="115000"/>
              </a:lnSpc>
              <a:spcBef>
                <a:spcPct val="0"/>
              </a:spcBef>
              <a:spcAft>
                <a:spcPts val="1000"/>
              </a:spcAft>
              <a:defRPr/>
            </a:pPr>
            <a:r>
              <a:rPr lang="en-GB" dirty="0">
                <a:solidFill>
                  <a:prstClr val="black"/>
                </a:solidFill>
                <a:latin typeface="Sassoon Infant Rg" panose="02000503030000020003" pitchFamily="50" charset="0"/>
                <a:ea typeface="Calibri"/>
                <a:cs typeface="Times New Roman"/>
              </a:rPr>
              <a:t>I miss the green leaves</a:t>
            </a:r>
          </a:p>
          <a:p>
            <a:pPr eaLnBrk="0" fontAlgn="base" hangingPunct="0">
              <a:lnSpc>
                <a:spcPct val="115000"/>
              </a:lnSpc>
              <a:spcBef>
                <a:spcPct val="0"/>
              </a:spcBef>
              <a:spcAft>
                <a:spcPts val="1000"/>
              </a:spcAft>
              <a:defRPr/>
            </a:pPr>
            <a:r>
              <a:rPr lang="en-GB" dirty="0">
                <a:solidFill>
                  <a:prstClr val="black"/>
                </a:solidFill>
                <a:latin typeface="Sassoon Infant Rg" panose="02000503030000020003" pitchFamily="50" charset="0"/>
                <a:ea typeface="Calibri"/>
                <a:cs typeface="Times New Roman"/>
              </a:rPr>
              <a:t>When will it be spring again?</a:t>
            </a:r>
          </a:p>
        </p:txBody>
      </p:sp>
      <p:sp>
        <p:nvSpPr>
          <p:cNvPr id="4" name="Text Box 2">
            <a:extLst>
              <a:ext uri="{FF2B5EF4-FFF2-40B4-BE49-F238E27FC236}">
                <a16:creationId xmlns:a16="http://schemas.microsoft.com/office/drawing/2014/main" id="{C6E06204-024A-4C48-9C6A-FC5374A5C0A0}"/>
              </a:ext>
            </a:extLst>
          </p:cNvPr>
          <p:cNvSpPr txBox="1">
            <a:spLocks noChangeArrowheads="1"/>
          </p:cNvSpPr>
          <p:nvPr/>
        </p:nvSpPr>
        <p:spPr bwMode="auto">
          <a:xfrm>
            <a:off x="6076950" y="182337"/>
            <a:ext cx="3168650" cy="385762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115000"/>
              </a:lnSpc>
              <a:spcBef>
                <a:spcPct val="0"/>
              </a:spcBef>
              <a:spcAft>
                <a:spcPts val="1000"/>
              </a:spcAft>
              <a:buNone/>
              <a:defRPr/>
            </a:pPr>
            <a:endParaRPr lang="en-GB" altLang="en-US" sz="1800" dirty="0">
              <a:solidFill>
                <a:prstClr val="black"/>
              </a:solidFill>
              <a:latin typeface="Sassoon Infant Rg" panose="02000503030000020003" pitchFamily="50" charset="0"/>
              <a:ea typeface="Calibri" panose="020F0502020204030204" pitchFamily="34" charset="0"/>
              <a:cs typeface="Times New Roman" panose="02020603050405020304" pitchFamily="18" charset="0"/>
            </a:endParaRPr>
          </a:p>
          <a:p>
            <a:pPr eaLnBrk="0" fontAlgn="base" hangingPunct="0">
              <a:lnSpc>
                <a:spcPct val="115000"/>
              </a:lnSpc>
              <a:spcBef>
                <a:spcPct val="0"/>
              </a:spcBef>
              <a:spcAft>
                <a:spcPts val="1000"/>
              </a:spcAft>
              <a:buNone/>
              <a:defRPr/>
            </a:pPr>
            <a:r>
              <a:rPr lang="en-GB" altLang="en-US" sz="1800" dirty="0">
                <a:solidFill>
                  <a:prstClr val="black"/>
                </a:solidFill>
                <a:latin typeface="Sassoon Infant Rg" panose="02000503030000020003" pitchFamily="50" charset="0"/>
                <a:ea typeface="Calibri" panose="020F0502020204030204" pitchFamily="34" charset="0"/>
                <a:cs typeface="Times New Roman" panose="02020603050405020304" pitchFamily="18" charset="0"/>
              </a:rPr>
              <a:t>My teddy is my best friend</a:t>
            </a:r>
          </a:p>
          <a:p>
            <a:pPr eaLnBrk="0" fontAlgn="base" hangingPunct="0">
              <a:lnSpc>
                <a:spcPct val="115000"/>
              </a:lnSpc>
              <a:spcBef>
                <a:spcPct val="0"/>
              </a:spcBef>
              <a:spcAft>
                <a:spcPts val="1000"/>
              </a:spcAft>
              <a:buNone/>
              <a:defRPr/>
            </a:pPr>
            <a:r>
              <a:rPr lang="en-GB" altLang="en-US" sz="1800" dirty="0">
                <a:solidFill>
                  <a:prstClr val="black"/>
                </a:solidFill>
                <a:latin typeface="Sassoon Infant Rg" panose="02000503030000020003" pitchFamily="50" charset="0"/>
                <a:ea typeface="Calibri" panose="020F0502020204030204" pitchFamily="34" charset="0"/>
                <a:cs typeface="Times New Roman" panose="02020603050405020304" pitchFamily="18" charset="0"/>
              </a:rPr>
              <a:t>His fat tummy is made </a:t>
            </a:r>
          </a:p>
          <a:p>
            <a:pPr eaLnBrk="0" fontAlgn="base" hangingPunct="0">
              <a:lnSpc>
                <a:spcPct val="115000"/>
              </a:lnSpc>
              <a:spcBef>
                <a:spcPct val="0"/>
              </a:spcBef>
              <a:spcAft>
                <a:spcPts val="1000"/>
              </a:spcAft>
              <a:buNone/>
              <a:defRPr/>
            </a:pPr>
            <a:r>
              <a:rPr lang="en-GB" altLang="en-US" sz="1800" dirty="0">
                <a:solidFill>
                  <a:prstClr val="black"/>
                </a:solidFill>
                <a:latin typeface="Sassoon Infant Rg" panose="02000503030000020003" pitchFamily="50" charset="0"/>
                <a:ea typeface="Calibri" panose="020F0502020204030204" pitchFamily="34" charset="0"/>
                <a:cs typeface="Times New Roman" panose="02020603050405020304" pitchFamily="18" charset="0"/>
              </a:rPr>
              <a:t>For hugging when I ’m happy or sad.</a:t>
            </a:r>
          </a:p>
          <a:p>
            <a:pPr eaLnBrk="0" fontAlgn="base" hangingPunct="0">
              <a:lnSpc>
                <a:spcPct val="115000"/>
              </a:lnSpc>
              <a:spcBef>
                <a:spcPct val="0"/>
              </a:spcBef>
              <a:spcAft>
                <a:spcPts val="1000"/>
              </a:spcAft>
              <a:buNone/>
              <a:defRPr/>
            </a:pPr>
            <a:r>
              <a:rPr lang="en-GB" altLang="en-US" sz="1800" dirty="0">
                <a:solidFill>
                  <a:prstClr val="black"/>
                </a:solidFill>
                <a:latin typeface="Sassoon Infant Rg" panose="02000503030000020003" pitchFamily="50" charset="0"/>
                <a:ea typeface="Calibri" panose="020F0502020204030204" pitchFamily="34" charset="0"/>
                <a:cs typeface="Times New Roman" panose="02020603050405020304" pitchFamily="18" charset="0"/>
              </a:rPr>
              <a:t>His big ears listen to my secrets</a:t>
            </a:r>
          </a:p>
          <a:p>
            <a:pPr eaLnBrk="0" fontAlgn="base" hangingPunct="0">
              <a:lnSpc>
                <a:spcPct val="115000"/>
              </a:lnSpc>
              <a:spcBef>
                <a:spcPct val="0"/>
              </a:spcBef>
              <a:spcAft>
                <a:spcPts val="1000"/>
              </a:spcAft>
              <a:buNone/>
              <a:defRPr/>
            </a:pPr>
            <a:r>
              <a:rPr lang="en-GB" altLang="en-US" sz="1800" dirty="0">
                <a:solidFill>
                  <a:prstClr val="black"/>
                </a:solidFill>
                <a:latin typeface="Sassoon Infant Rg" panose="02000503030000020003" pitchFamily="50" charset="0"/>
                <a:ea typeface="Calibri" panose="020F0502020204030204" pitchFamily="34" charset="0"/>
                <a:cs typeface="Times New Roman" panose="02020603050405020304" pitchFamily="18" charset="0"/>
              </a:rPr>
              <a:t>Soft paws, fluffy fur, bright eyes</a:t>
            </a:r>
          </a:p>
          <a:p>
            <a:pPr eaLnBrk="0" fontAlgn="base" hangingPunct="0">
              <a:lnSpc>
                <a:spcPct val="115000"/>
              </a:lnSpc>
              <a:spcBef>
                <a:spcPct val="0"/>
              </a:spcBef>
              <a:spcAft>
                <a:spcPts val="1000"/>
              </a:spcAft>
              <a:buNone/>
              <a:defRPr/>
            </a:pPr>
            <a:r>
              <a:rPr lang="en-GB" altLang="en-US" sz="1800" dirty="0">
                <a:solidFill>
                  <a:prstClr val="black"/>
                </a:solidFill>
                <a:latin typeface="Sassoon Infant Rg" panose="02000503030000020003" pitchFamily="50" charset="0"/>
                <a:ea typeface="Calibri" panose="020F0502020204030204" pitchFamily="34" charset="0"/>
                <a:cs typeface="Times New Roman" panose="02020603050405020304" pitchFamily="18" charset="0"/>
              </a:rPr>
              <a:t>I think he knows</a:t>
            </a:r>
          </a:p>
          <a:p>
            <a:pPr eaLnBrk="0" fontAlgn="base" hangingPunct="0">
              <a:lnSpc>
                <a:spcPct val="115000"/>
              </a:lnSpc>
              <a:spcBef>
                <a:spcPct val="0"/>
              </a:spcBef>
              <a:spcAft>
                <a:spcPts val="1000"/>
              </a:spcAft>
              <a:buNone/>
              <a:defRPr/>
            </a:pPr>
            <a:r>
              <a:rPr lang="en-GB" altLang="en-US" sz="1800" dirty="0">
                <a:solidFill>
                  <a:prstClr val="black"/>
                </a:solidFill>
                <a:latin typeface="Sassoon Infant Rg" panose="02000503030000020003" pitchFamily="50" charset="0"/>
                <a:ea typeface="Calibri" panose="020F0502020204030204" pitchFamily="34" charset="0"/>
                <a:cs typeface="Times New Roman" panose="02020603050405020304" pitchFamily="18" charset="0"/>
              </a:rPr>
              <a:t>Everything about me!</a:t>
            </a:r>
          </a:p>
        </p:txBody>
      </p:sp>
      <p:sp>
        <p:nvSpPr>
          <p:cNvPr id="5" name="Text Box 2">
            <a:extLst>
              <a:ext uri="{FF2B5EF4-FFF2-40B4-BE49-F238E27FC236}">
                <a16:creationId xmlns:a16="http://schemas.microsoft.com/office/drawing/2014/main" id="{D0A80D2C-FA44-4856-B803-E3F46D3BE53E}"/>
              </a:ext>
            </a:extLst>
          </p:cNvPr>
          <p:cNvSpPr txBox="1">
            <a:spLocks noChangeArrowheads="1"/>
          </p:cNvSpPr>
          <p:nvPr/>
        </p:nvSpPr>
        <p:spPr bwMode="auto">
          <a:xfrm>
            <a:off x="3041650" y="182336"/>
            <a:ext cx="2967038" cy="2198688"/>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eaLnBrk="0" fontAlgn="base" hangingPunct="0">
              <a:lnSpc>
                <a:spcPct val="115000"/>
              </a:lnSpc>
              <a:spcBef>
                <a:spcPct val="0"/>
              </a:spcBef>
              <a:spcAft>
                <a:spcPts val="1000"/>
              </a:spcAft>
              <a:defRPr/>
            </a:pPr>
            <a:endParaRPr lang="en-GB" dirty="0">
              <a:solidFill>
                <a:prstClr val="black"/>
              </a:solidFill>
              <a:latin typeface="Sassoon Infant Rg" panose="02000503030000020003" pitchFamily="50" charset="0"/>
              <a:ea typeface="Calibri"/>
              <a:cs typeface="Times New Roman"/>
            </a:endParaRPr>
          </a:p>
          <a:p>
            <a:pPr eaLnBrk="0" fontAlgn="base" hangingPunct="0">
              <a:lnSpc>
                <a:spcPct val="115000"/>
              </a:lnSpc>
              <a:spcBef>
                <a:spcPct val="0"/>
              </a:spcBef>
              <a:spcAft>
                <a:spcPts val="1000"/>
              </a:spcAft>
              <a:defRPr/>
            </a:pPr>
            <a:r>
              <a:rPr lang="en-GB" dirty="0">
                <a:solidFill>
                  <a:prstClr val="black"/>
                </a:solidFill>
                <a:latin typeface="Sassoon Infant Rg" panose="02000503030000020003" pitchFamily="50" charset="0"/>
                <a:ea typeface="Calibri"/>
                <a:cs typeface="Times New Roman"/>
              </a:rPr>
              <a:t>Standing under the bridge</a:t>
            </a:r>
          </a:p>
          <a:p>
            <a:pPr eaLnBrk="0" fontAlgn="base" hangingPunct="0">
              <a:lnSpc>
                <a:spcPct val="115000"/>
              </a:lnSpc>
              <a:spcBef>
                <a:spcPct val="0"/>
              </a:spcBef>
              <a:spcAft>
                <a:spcPts val="1000"/>
              </a:spcAft>
              <a:defRPr/>
            </a:pPr>
            <a:r>
              <a:rPr lang="en-GB" dirty="0">
                <a:solidFill>
                  <a:prstClr val="black"/>
                </a:solidFill>
                <a:latin typeface="Sassoon Infant Rg" panose="02000503030000020003" pitchFamily="50" charset="0"/>
                <a:ea typeface="Calibri"/>
                <a:cs typeface="Times New Roman"/>
              </a:rPr>
              <a:t>The river ripples beside me</a:t>
            </a:r>
          </a:p>
          <a:p>
            <a:pPr eaLnBrk="0" fontAlgn="base" hangingPunct="0">
              <a:lnSpc>
                <a:spcPct val="115000"/>
              </a:lnSpc>
              <a:spcBef>
                <a:spcPct val="0"/>
              </a:spcBef>
              <a:spcAft>
                <a:spcPts val="1000"/>
              </a:spcAft>
              <a:defRPr/>
            </a:pPr>
            <a:r>
              <a:rPr lang="en-GB" dirty="0">
                <a:solidFill>
                  <a:prstClr val="black"/>
                </a:solidFill>
                <a:latin typeface="Sassoon Infant Rg" panose="02000503030000020003" pitchFamily="50" charset="0"/>
                <a:ea typeface="Calibri"/>
                <a:cs typeface="Times New Roman"/>
              </a:rPr>
              <a:t>I shiver and look out</a:t>
            </a:r>
          </a:p>
          <a:p>
            <a:pPr eaLnBrk="0" fontAlgn="base" hangingPunct="0">
              <a:lnSpc>
                <a:spcPct val="115000"/>
              </a:lnSpc>
              <a:spcBef>
                <a:spcPct val="0"/>
              </a:spcBef>
              <a:spcAft>
                <a:spcPts val="1000"/>
              </a:spcAft>
              <a:defRPr/>
            </a:pPr>
            <a:r>
              <a:rPr lang="en-GB" dirty="0">
                <a:solidFill>
                  <a:prstClr val="black"/>
                </a:solidFill>
                <a:latin typeface="Sassoon Infant Rg" panose="02000503030000020003" pitchFamily="50" charset="0"/>
                <a:ea typeface="Calibri"/>
                <a:cs typeface="Times New Roman"/>
              </a:rPr>
              <a:t>At the pouring rain.</a:t>
            </a:r>
          </a:p>
        </p:txBody>
      </p:sp>
      <p:sp>
        <p:nvSpPr>
          <p:cNvPr id="6" name="Oval 5">
            <a:extLst>
              <a:ext uri="{FF2B5EF4-FFF2-40B4-BE49-F238E27FC236}">
                <a16:creationId xmlns:a16="http://schemas.microsoft.com/office/drawing/2014/main" id="{D51EE7F4-C9BA-4BE0-9C67-88F486AAFE36}"/>
              </a:ext>
            </a:extLst>
          </p:cNvPr>
          <p:cNvSpPr/>
          <p:nvPr/>
        </p:nvSpPr>
        <p:spPr bwMode="auto">
          <a:xfrm>
            <a:off x="4399301" y="313411"/>
            <a:ext cx="251869" cy="251924"/>
          </a:xfrm>
          <a:prstGeom prst="ellipse">
            <a:avLst/>
          </a:prstGeom>
          <a:solidFill>
            <a:srgbClr val="FFCC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Calibri" panose="020F0502020204030204"/>
            </a:endParaRPr>
          </a:p>
        </p:txBody>
      </p:sp>
      <p:sp>
        <p:nvSpPr>
          <p:cNvPr id="7" name="Oval 6">
            <a:extLst>
              <a:ext uri="{FF2B5EF4-FFF2-40B4-BE49-F238E27FC236}">
                <a16:creationId xmlns:a16="http://schemas.microsoft.com/office/drawing/2014/main" id="{A73B33C8-9304-4EE7-A0A7-F38E212B792C}"/>
              </a:ext>
            </a:extLst>
          </p:cNvPr>
          <p:cNvSpPr/>
          <p:nvPr/>
        </p:nvSpPr>
        <p:spPr bwMode="auto">
          <a:xfrm>
            <a:off x="7543800" y="313411"/>
            <a:ext cx="251869" cy="251924"/>
          </a:xfrm>
          <a:prstGeom prst="ellipse">
            <a:avLst/>
          </a:prstGeom>
          <a:solidFill>
            <a:srgbClr val="FFCC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Calibri" panose="020F0502020204030204"/>
            </a:endParaRPr>
          </a:p>
        </p:txBody>
      </p:sp>
      <p:sp>
        <p:nvSpPr>
          <p:cNvPr id="8" name="Oval 7">
            <a:extLst>
              <a:ext uri="{FF2B5EF4-FFF2-40B4-BE49-F238E27FC236}">
                <a16:creationId xmlns:a16="http://schemas.microsoft.com/office/drawing/2014/main" id="{B8E9EE79-09C4-44AA-BE6A-C53D954AEDEB}"/>
              </a:ext>
            </a:extLst>
          </p:cNvPr>
          <p:cNvSpPr/>
          <p:nvPr/>
        </p:nvSpPr>
        <p:spPr bwMode="auto">
          <a:xfrm>
            <a:off x="10549209" y="313411"/>
            <a:ext cx="251869" cy="251924"/>
          </a:xfrm>
          <a:prstGeom prst="ellipse">
            <a:avLst/>
          </a:prstGeom>
          <a:solidFill>
            <a:srgbClr val="FFCC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Calibri" panose="020F0502020204030204"/>
            </a:endParaRPr>
          </a:p>
        </p:txBody>
      </p:sp>
      <p:pic>
        <p:nvPicPr>
          <p:cNvPr id="9" name="Picture 2">
            <a:extLst>
              <a:ext uri="{FF2B5EF4-FFF2-40B4-BE49-F238E27FC236}">
                <a16:creationId xmlns:a16="http://schemas.microsoft.com/office/drawing/2014/main" id="{159098F9-BEE1-4BE4-AC07-0450714430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0888" y="2459399"/>
            <a:ext cx="2468562"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E9DF31D9-A42B-496A-8BD6-A18EEE26A7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2848" y="3167743"/>
            <a:ext cx="1377963" cy="152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id="{45F13495-197A-4817-843D-386492F3A8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21913" y="3700349"/>
            <a:ext cx="1882775"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6">
            <a:extLst>
              <a:ext uri="{FF2B5EF4-FFF2-40B4-BE49-F238E27FC236}">
                <a16:creationId xmlns:a16="http://schemas.microsoft.com/office/drawing/2014/main" id="{856AC3A4-F3A7-4781-A970-504E80D07080}"/>
              </a:ext>
            </a:extLst>
          </p:cNvPr>
          <p:cNvSpPr txBox="1">
            <a:spLocks noChangeArrowheads="1"/>
          </p:cNvSpPr>
          <p:nvPr/>
        </p:nvSpPr>
        <p:spPr bwMode="auto">
          <a:xfrm>
            <a:off x="252872" y="5237316"/>
            <a:ext cx="10730706" cy="1323439"/>
          </a:xfrm>
          <a:prstGeom prst="rect">
            <a:avLst/>
          </a:prstGeom>
          <a:solidFill>
            <a:srgbClr val="FFFF00"/>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None/>
            </a:pPr>
            <a:r>
              <a:rPr lang="en-GB" altLang="en-US" sz="2000" dirty="0">
                <a:solidFill>
                  <a:prstClr val="black"/>
                </a:solidFill>
                <a:latin typeface="Comic Sans MS" panose="030F0702030302020204" pitchFamily="66" charset="0"/>
                <a:ea typeface="Sassoon Infant Rg" pitchFamily="50" charset="0"/>
                <a:cs typeface="Sassoon Infant Rg" pitchFamily="50" charset="0"/>
              </a:rPr>
              <a:t>Have a look at these poems. Pick your favourite poem and turn it into a calligram (shape poem). </a:t>
            </a:r>
          </a:p>
          <a:p>
            <a:pPr algn="ctr" eaLnBrk="0" fontAlgn="base" hangingPunct="0">
              <a:lnSpc>
                <a:spcPct val="100000"/>
              </a:lnSpc>
              <a:spcBef>
                <a:spcPct val="0"/>
              </a:spcBef>
              <a:spcAft>
                <a:spcPct val="0"/>
              </a:spcAft>
              <a:buNone/>
            </a:pPr>
            <a:r>
              <a:rPr lang="en-GB" altLang="en-US" sz="2000" b="1" dirty="0">
                <a:solidFill>
                  <a:prstClr val="black"/>
                </a:solidFill>
                <a:latin typeface="Comic Sans MS" panose="030F0702030302020204" pitchFamily="66" charset="0"/>
                <a:ea typeface="Sassoon Infant Rg" pitchFamily="50" charset="0"/>
                <a:cs typeface="Sassoon Infant Rg" pitchFamily="50" charset="0"/>
              </a:rPr>
              <a:t>Challenge… Write your own poem about a subject of your choosing and turn it into a calligram. </a:t>
            </a:r>
          </a:p>
        </p:txBody>
      </p:sp>
      <p:sp>
        <p:nvSpPr>
          <p:cNvPr id="13" name="Rectangle 12">
            <a:extLst>
              <a:ext uri="{FF2B5EF4-FFF2-40B4-BE49-F238E27FC236}">
                <a16:creationId xmlns:a16="http://schemas.microsoft.com/office/drawing/2014/main" id="{3B16A934-71A6-4F9B-B142-13B3F836E83E}"/>
              </a:ext>
            </a:extLst>
          </p:cNvPr>
          <p:cNvSpPr/>
          <p:nvPr/>
        </p:nvSpPr>
        <p:spPr>
          <a:xfrm>
            <a:off x="271673" y="358350"/>
            <a:ext cx="223849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 Task</a:t>
            </a:r>
          </a:p>
        </p:txBody>
      </p:sp>
    </p:spTree>
    <p:extLst>
      <p:ext uri="{BB962C8B-B14F-4D97-AF65-F5344CB8AC3E}">
        <p14:creationId xmlns:p14="http://schemas.microsoft.com/office/powerpoint/2010/main" val="130915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32A2C-5ED1-4F2E-AB65-A8F94D02D48B}"/>
              </a:ext>
            </a:extLst>
          </p:cNvPr>
          <p:cNvSpPr txBox="1"/>
          <p:nvPr/>
        </p:nvSpPr>
        <p:spPr>
          <a:xfrm>
            <a:off x="161913" y="1171545"/>
            <a:ext cx="4895251" cy="5324535"/>
          </a:xfrm>
          <a:prstGeom prst="rect">
            <a:avLst/>
          </a:prstGeom>
          <a:solidFill>
            <a:srgbClr val="FFFF00"/>
          </a:solidFill>
        </p:spPr>
        <p:txBody>
          <a:bodyPr wrap="square" rtlCol="0">
            <a:spAutoFit/>
          </a:bodyPr>
          <a:lstStyle/>
          <a:p>
            <a:r>
              <a:rPr lang="en-GB" sz="2000" b="1" u="sng" dirty="0">
                <a:latin typeface="Comic Sans MS" panose="030F0702030302020204" pitchFamily="66" charset="0"/>
              </a:rPr>
              <a:t>Main task…</a:t>
            </a:r>
          </a:p>
          <a:p>
            <a:r>
              <a:rPr lang="en-GB" sz="2000" dirty="0">
                <a:latin typeface="Comic Sans MS" panose="030F0702030302020204" pitchFamily="66" charset="0"/>
              </a:rPr>
              <a:t>2/3* - Create your own Calligram poems about the Viking Gods Odin, Loki or Thor. Use all of the work we have been looking at to help form your poems.</a:t>
            </a:r>
          </a:p>
          <a:p>
            <a:endParaRPr lang="en-GB" sz="2000" dirty="0">
              <a:latin typeface="Comic Sans MS" panose="030F0702030302020204" pitchFamily="66" charset="0"/>
            </a:endParaRPr>
          </a:p>
          <a:p>
            <a:r>
              <a:rPr lang="en-GB" sz="2000" dirty="0">
                <a:latin typeface="Comic Sans MS" panose="030F0702030302020204" pitchFamily="66" charset="0"/>
              </a:rPr>
              <a:t>Remember.. They can be free verse or rhyme but they MUST be in a shape of your choice.  </a:t>
            </a:r>
          </a:p>
          <a:p>
            <a:endParaRPr lang="en-GB" sz="2000" dirty="0">
              <a:latin typeface="Comic Sans MS" panose="030F0702030302020204" pitchFamily="66" charset="0"/>
            </a:endParaRPr>
          </a:p>
          <a:p>
            <a:r>
              <a:rPr lang="en-GB" sz="2000" dirty="0">
                <a:latin typeface="Comic Sans MS" panose="030F0702030302020204" pitchFamily="66" charset="0"/>
              </a:rPr>
              <a:t>You could write your poem in the shape of the character or a weapon (such as Thor’s Hammer). </a:t>
            </a:r>
          </a:p>
          <a:p>
            <a:endParaRPr lang="en-GB" sz="2000" b="1" dirty="0">
              <a:latin typeface="Comic Sans MS" panose="030F0702030302020204" pitchFamily="66" charset="0"/>
            </a:endParaRPr>
          </a:p>
          <a:p>
            <a:r>
              <a:rPr lang="en-GB" sz="2000" b="1" dirty="0">
                <a:latin typeface="Comic Sans MS" panose="030F0702030302020204" pitchFamily="66" charset="0"/>
              </a:rPr>
              <a:t>TIP: Start by writing your poem normally and then turn it into a calligram.</a:t>
            </a:r>
          </a:p>
        </p:txBody>
      </p:sp>
      <p:pic>
        <p:nvPicPr>
          <p:cNvPr id="3" name="Picture 2" descr="http://static.tumblr.com/4704b6670ea0938f9fd56519465aafde/7kin13r/7Okn8cxyb/tumblr_static_8ym1r6bh7b40kccgokoksk88s.png">
            <a:extLst>
              <a:ext uri="{FF2B5EF4-FFF2-40B4-BE49-F238E27FC236}">
                <a16:creationId xmlns:a16="http://schemas.microsoft.com/office/drawing/2014/main" id="{BEB97099-E227-4AAC-B0B4-11A89E5DD8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2096" y="208026"/>
            <a:ext cx="2534900" cy="35751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artoon-excellence.com/wp-content/uploads/2012/10/thor-variant-wallpaper.jpg">
            <a:extLst>
              <a:ext uri="{FF2B5EF4-FFF2-40B4-BE49-F238E27FC236}">
                <a16:creationId xmlns:a16="http://schemas.microsoft.com/office/drawing/2014/main" id="{5FA93DCE-F45F-40C1-B49D-186D1D6CEF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10" t="7012" r="13499" b="8184"/>
          <a:stretch/>
        </p:blipFill>
        <p:spPr bwMode="auto">
          <a:xfrm>
            <a:off x="9041928" y="278448"/>
            <a:ext cx="2845271" cy="3564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7BE2944-3779-4F8C-9C51-3F94C5F8B6FD}"/>
              </a:ext>
            </a:extLst>
          </p:cNvPr>
          <p:cNvPicPr>
            <a:picLocks noChangeAspect="1"/>
          </p:cNvPicPr>
          <p:nvPr/>
        </p:nvPicPr>
        <p:blipFill>
          <a:blip r:embed="rId4"/>
          <a:stretch>
            <a:fillRect/>
          </a:stretch>
        </p:blipFill>
        <p:spPr>
          <a:xfrm>
            <a:off x="5439969" y="3843029"/>
            <a:ext cx="3029117" cy="2960828"/>
          </a:xfrm>
          <a:prstGeom prst="rect">
            <a:avLst/>
          </a:prstGeom>
        </p:spPr>
      </p:pic>
      <p:pic>
        <p:nvPicPr>
          <p:cNvPr id="1026" name="Picture 2" descr="Viking longship (10th century) - 3D scene - Mozaik Digital Education and  Learning">
            <a:extLst>
              <a:ext uri="{FF2B5EF4-FFF2-40B4-BE49-F238E27FC236}">
                <a16:creationId xmlns:a16="http://schemas.microsoft.com/office/drawing/2014/main" id="{AFED6EC7-7693-4F9C-998A-23F93C3C95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6996" y="3843029"/>
            <a:ext cx="3340203" cy="29608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D5C0EAE-C50C-4155-BF4E-D8E4B4C3FC41}"/>
              </a:ext>
            </a:extLst>
          </p:cNvPr>
          <p:cNvSpPr/>
          <p:nvPr/>
        </p:nvSpPr>
        <p:spPr>
          <a:xfrm>
            <a:off x="161913" y="97093"/>
            <a:ext cx="285725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2/3</a:t>
            </a:r>
            <a:r>
              <a:rPr lang="en-US" sz="5400" b="0" cap="none" spc="0" dirty="0">
                <a:ln w="0"/>
                <a:solidFill>
                  <a:schemeClr val="tx1"/>
                </a:solidFill>
                <a:effectLst>
                  <a:outerShdw blurRad="38100" dist="19050" dir="2700000" algn="tl" rotWithShape="0">
                    <a:schemeClr val="dk1">
                      <a:alpha val="40000"/>
                    </a:schemeClr>
                  </a:outerShdw>
                </a:effectLst>
              </a:rPr>
              <a:t>* Task</a:t>
            </a:r>
          </a:p>
        </p:txBody>
      </p:sp>
    </p:spTree>
    <p:extLst>
      <p:ext uri="{BB962C8B-B14F-4D97-AF65-F5344CB8AC3E}">
        <p14:creationId xmlns:p14="http://schemas.microsoft.com/office/powerpoint/2010/main" val="381268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0" y="173671"/>
            <a:ext cx="1195387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Objective: To complete symmetrical figures and shapes.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2"/>
              </a:rPr>
              <a:t>Lines of symmetry in shapes</a:t>
            </a: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 name="TextBox 5">
            <a:extLst>
              <a:ext uri="{FF2B5EF4-FFF2-40B4-BE49-F238E27FC236}">
                <a16:creationId xmlns:a16="http://schemas.microsoft.com/office/drawing/2014/main" id="{CC5F122C-D3B9-4BA8-9BD4-0E21E45C9E85}"/>
              </a:ext>
            </a:extLst>
          </p:cNvPr>
          <p:cNvSpPr txBox="1"/>
          <p:nvPr/>
        </p:nvSpPr>
        <p:spPr>
          <a:xfrm>
            <a:off x="-9239" y="1927997"/>
            <a:ext cx="6123709"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Click on the link above to learn about lines of symmetry in shapes.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1* - Draw the lines in the new positions to complete the symmetrical patterns. Please remember to use a ruler to draw straight lines.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2*/3* - Today you will be focusing on completing symmetrical patterns in shapes. Have a go at reflecting patterns and rotating the shapes to make them symmetrical.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Extension: Focus on the symmetrical pattern. Would you need to add on only five more shaded squares to complete this symmetrical pattern?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Is the statement true </a:t>
            </a:r>
            <a:r>
              <a:rPr kumimoji="0" lang="en-GB" sz="2000" b="0" i="0" u="none" strike="noStrike" kern="1200" cap="none" spc="0" normalizeH="0" baseline="0" noProof="0">
                <a:ln>
                  <a:noFill/>
                </a:ln>
                <a:solidFill>
                  <a:srgbClr val="FF0000"/>
                </a:solidFill>
                <a:effectLst/>
                <a:uLnTx/>
                <a:uFillTx/>
                <a:latin typeface="Comic Sans MS" panose="030F0702030302020204" pitchFamily="66" charset="0"/>
                <a:ea typeface="+mn-ea"/>
                <a:cs typeface="+mn-cs"/>
              </a:rPr>
              <a:t>or false?</a:t>
            </a:r>
            <a:endPar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
        <p:nvSpPr>
          <p:cNvPr id="3" name="Rectangle 2"/>
          <p:cNvSpPr/>
          <p:nvPr/>
        </p:nvSpPr>
        <p:spPr>
          <a:xfrm>
            <a:off x="248804" y="93492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6673774" y="207765"/>
            <a:ext cx="51554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Today you will be learning all about completing symmetrical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endParaRPr>
          </a:p>
        </p:txBody>
      </p:sp>
      <p:pic>
        <p:nvPicPr>
          <p:cNvPr id="7" name="Picture 6"/>
          <p:cNvPicPr>
            <a:picLocks noChangeAspect="1"/>
          </p:cNvPicPr>
          <p:nvPr/>
        </p:nvPicPr>
        <p:blipFill>
          <a:blip r:embed="rId3"/>
          <a:stretch>
            <a:fillRect/>
          </a:stretch>
        </p:blipFill>
        <p:spPr>
          <a:xfrm>
            <a:off x="7372203" y="3066473"/>
            <a:ext cx="4025901" cy="3675450"/>
          </a:xfrm>
          <a:prstGeom prst="rect">
            <a:avLst/>
          </a:prstGeom>
        </p:spPr>
      </p:pic>
      <p:pic>
        <p:nvPicPr>
          <p:cNvPr id="9" name="Picture 8"/>
          <p:cNvPicPr>
            <a:picLocks noChangeAspect="1"/>
          </p:cNvPicPr>
          <p:nvPr/>
        </p:nvPicPr>
        <p:blipFill>
          <a:blip r:embed="rId4"/>
          <a:stretch>
            <a:fillRect/>
          </a:stretch>
        </p:blipFill>
        <p:spPr>
          <a:xfrm>
            <a:off x="6797964" y="796441"/>
            <a:ext cx="4895272" cy="2331299"/>
          </a:xfrm>
          <a:prstGeom prst="rect">
            <a:avLst/>
          </a:prstGeom>
        </p:spPr>
      </p:pic>
      <p:sp>
        <p:nvSpPr>
          <p:cNvPr id="10" name="Rectangle 9"/>
          <p:cNvSpPr/>
          <p:nvPr/>
        </p:nvSpPr>
        <p:spPr>
          <a:xfrm>
            <a:off x="10178473" y="1579418"/>
            <a:ext cx="748145" cy="7019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88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250" y="233280"/>
            <a:ext cx="184537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1 STAR TASK!</a:t>
            </a:r>
          </a:p>
        </p:txBody>
      </p:sp>
      <p:pic>
        <p:nvPicPr>
          <p:cNvPr id="2" name="Picture 1"/>
          <p:cNvPicPr>
            <a:picLocks noChangeAspect="1"/>
          </p:cNvPicPr>
          <p:nvPr/>
        </p:nvPicPr>
        <p:blipFill>
          <a:blip r:embed="rId2"/>
          <a:stretch>
            <a:fillRect/>
          </a:stretch>
        </p:blipFill>
        <p:spPr>
          <a:xfrm>
            <a:off x="0" y="602612"/>
            <a:ext cx="12006859" cy="6121461"/>
          </a:xfrm>
          <a:prstGeom prst="rect">
            <a:avLst/>
          </a:prstGeom>
        </p:spPr>
      </p:pic>
    </p:spTree>
    <p:extLst>
      <p:ext uri="{BB962C8B-B14F-4D97-AF65-F5344CB8AC3E}">
        <p14:creationId xmlns:p14="http://schemas.microsoft.com/office/powerpoint/2010/main" val="44892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7CBEA-B301-4B12-B730-0B18E049932A}"/>
              </a:ext>
            </a:extLst>
          </p:cNvPr>
          <p:cNvSpPr txBox="1"/>
          <p:nvPr/>
        </p:nvSpPr>
        <p:spPr>
          <a:xfrm>
            <a:off x="66675" y="85724"/>
            <a:ext cx="2247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2/3 STAR TASK!</a:t>
            </a:r>
          </a:p>
        </p:txBody>
      </p:sp>
      <p:pic>
        <p:nvPicPr>
          <p:cNvPr id="4" name="Picture 3"/>
          <p:cNvPicPr>
            <a:picLocks noChangeAspect="1"/>
          </p:cNvPicPr>
          <p:nvPr/>
        </p:nvPicPr>
        <p:blipFill>
          <a:blip r:embed="rId2"/>
          <a:stretch>
            <a:fillRect/>
          </a:stretch>
        </p:blipFill>
        <p:spPr>
          <a:xfrm>
            <a:off x="167409" y="455056"/>
            <a:ext cx="11784446" cy="6296025"/>
          </a:xfrm>
          <a:prstGeom prst="rect">
            <a:avLst/>
          </a:prstGeom>
        </p:spPr>
      </p:pic>
    </p:spTree>
    <p:extLst>
      <p:ext uri="{BB962C8B-B14F-4D97-AF65-F5344CB8AC3E}">
        <p14:creationId xmlns:p14="http://schemas.microsoft.com/office/powerpoint/2010/main" val="178421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7091" y="198726"/>
            <a:ext cx="11739417" cy="6543819"/>
          </a:xfrm>
          <a:prstGeom prst="rect">
            <a:avLst/>
          </a:prstGeom>
        </p:spPr>
      </p:pic>
    </p:spTree>
    <p:extLst>
      <p:ext uri="{BB962C8B-B14F-4D97-AF65-F5344CB8AC3E}">
        <p14:creationId xmlns:p14="http://schemas.microsoft.com/office/powerpoint/2010/main" val="2052629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2293</TotalTime>
  <Words>1065</Words>
  <Application>Microsoft Office PowerPoint</Application>
  <PresentationFormat>Widescreen</PresentationFormat>
  <Paragraphs>141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Comic Sans MS</vt:lpstr>
      <vt:lpstr>Sassoon Infant Rg</vt:lpstr>
      <vt:lpstr>XCCW Joined 1a</vt:lpstr>
      <vt:lpstr>Office Theme</vt:lpstr>
      <vt:lpstr>PowerPoint Presentation</vt:lpstr>
      <vt:lpstr>PowerPoint Presentation</vt:lpstr>
      <vt:lpstr>Calligram examples…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Eloise</dc:creator>
  <cp:lastModifiedBy>Jones, Eloise</cp:lastModifiedBy>
  <cp:revision>84</cp:revision>
  <dcterms:created xsi:type="dcterms:W3CDTF">2020-11-07T10:51:03Z</dcterms:created>
  <dcterms:modified xsi:type="dcterms:W3CDTF">2021-01-21T10:39:50Z</dcterms:modified>
</cp:coreProperties>
</file>