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1" r:id="rId6"/>
    <p:sldId id="279" r:id="rId7"/>
    <p:sldId id="280" r:id="rId8"/>
    <p:sldId id="259" r:id="rId9"/>
    <p:sldId id="269" r:id="rId10"/>
    <p:sldId id="270" r:id="rId11"/>
    <p:sldId id="271" r:id="rId12"/>
    <p:sldId id="272" r:id="rId13"/>
    <p:sldId id="273" r:id="rId14"/>
    <p:sldId id="274" r:id="rId15"/>
    <p:sldId id="275" r:id="rId16"/>
    <p:sldId id="276" r:id="rId17"/>
    <p:sldId id="277" r:id="rId18"/>
    <p:sldId id="278"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72" d="100"/>
          <a:sy n="72" d="100"/>
        </p:scale>
        <p:origin x="8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04186"/>
            <a:ext cx="9144000" cy="1830738"/>
          </a:xfrm>
        </p:spPr>
        <p:txBody>
          <a:bodyPr/>
          <a:lstStyle/>
          <a:p>
            <a:r>
              <a:rPr lang="en-GB" u="sng" dirty="0"/>
              <a:t>Year 3 Home School Provision Daily Pack</a:t>
            </a:r>
          </a:p>
        </p:txBody>
      </p:sp>
      <p:sp>
        <p:nvSpPr>
          <p:cNvPr id="4" name="Subtitle 5">
            <a:extLst>
              <a:ext uri="{FF2B5EF4-FFF2-40B4-BE49-F238E27FC236}">
                <a16:creationId xmlns:a16="http://schemas.microsoft.com/office/drawing/2014/main" id="{513C0E4C-609E-41A2-AF8B-0A831AFA63E5}"/>
              </a:ext>
            </a:extLst>
          </p:cNvPr>
          <p:cNvSpPr txBox="1">
            <a:spLocks/>
          </p:cNvSpPr>
          <p:nvPr/>
        </p:nvSpPr>
        <p:spPr>
          <a:xfrm>
            <a:off x="454337" y="2109019"/>
            <a:ext cx="11444749" cy="47489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6A0FD2-DD23-42D0-A1F9-8D933710FA21}"/>
              </a:ext>
            </a:extLst>
          </p:cNvPr>
          <p:cNvSpPr txBox="1"/>
          <p:nvPr/>
        </p:nvSpPr>
        <p:spPr>
          <a:xfrm>
            <a:off x="100361" y="189571"/>
            <a:ext cx="1282069" cy="707886"/>
          </a:xfrm>
          <a:prstGeom prst="rect">
            <a:avLst/>
          </a:prstGeom>
          <a:noFill/>
        </p:spPr>
        <p:txBody>
          <a:bodyPr wrap="square" rtlCol="0">
            <a:spAutoFit/>
          </a:bodyPr>
          <a:lstStyle/>
          <a:p>
            <a:r>
              <a:rPr lang="en-GB" sz="4000" dirty="0"/>
              <a:t>    1*</a:t>
            </a:r>
          </a:p>
        </p:txBody>
      </p:sp>
      <p:pic>
        <p:nvPicPr>
          <p:cNvPr id="4" name="Picture 3">
            <a:extLst>
              <a:ext uri="{FF2B5EF4-FFF2-40B4-BE49-F238E27FC236}">
                <a16:creationId xmlns:a16="http://schemas.microsoft.com/office/drawing/2014/main" id="{EAA9F6B7-C13F-48BB-8A04-F6BFC51F8849}"/>
              </a:ext>
            </a:extLst>
          </p:cNvPr>
          <p:cNvPicPr>
            <a:picLocks noChangeAspect="1"/>
          </p:cNvPicPr>
          <p:nvPr/>
        </p:nvPicPr>
        <p:blipFill>
          <a:blip r:embed="rId2"/>
          <a:stretch>
            <a:fillRect/>
          </a:stretch>
        </p:blipFill>
        <p:spPr>
          <a:xfrm>
            <a:off x="1382430" y="0"/>
            <a:ext cx="4719585" cy="6858000"/>
          </a:xfrm>
          <a:prstGeom prst="rect">
            <a:avLst/>
          </a:prstGeom>
        </p:spPr>
      </p:pic>
      <p:pic>
        <p:nvPicPr>
          <p:cNvPr id="6" name="Picture 5">
            <a:extLst>
              <a:ext uri="{FF2B5EF4-FFF2-40B4-BE49-F238E27FC236}">
                <a16:creationId xmlns:a16="http://schemas.microsoft.com/office/drawing/2014/main" id="{210B8FCF-2371-4EA9-AC95-630FCE2FD099}"/>
              </a:ext>
            </a:extLst>
          </p:cNvPr>
          <p:cNvPicPr>
            <a:picLocks noChangeAspect="1"/>
          </p:cNvPicPr>
          <p:nvPr/>
        </p:nvPicPr>
        <p:blipFill>
          <a:blip r:embed="rId3"/>
          <a:stretch>
            <a:fillRect/>
          </a:stretch>
        </p:blipFill>
        <p:spPr>
          <a:xfrm>
            <a:off x="6302181" y="0"/>
            <a:ext cx="4962525" cy="1590675"/>
          </a:xfrm>
          <a:prstGeom prst="rect">
            <a:avLst/>
          </a:prstGeom>
        </p:spPr>
      </p:pic>
    </p:spTree>
    <p:extLst>
      <p:ext uri="{BB962C8B-B14F-4D97-AF65-F5344CB8AC3E}">
        <p14:creationId xmlns:p14="http://schemas.microsoft.com/office/powerpoint/2010/main" val="169202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D00809-5FE7-446E-A0FB-1C4619C35B8A}"/>
              </a:ext>
            </a:extLst>
          </p:cNvPr>
          <p:cNvPicPr>
            <a:picLocks noChangeAspect="1"/>
          </p:cNvPicPr>
          <p:nvPr/>
        </p:nvPicPr>
        <p:blipFill>
          <a:blip r:embed="rId2"/>
          <a:stretch>
            <a:fillRect/>
          </a:stretch>
        </p:blipFill>
        <p:spPr>
          <a:xfrm>
            <a:off x="1248427" y="0"/>
            <a:ext cx="4847573" cy="6858000"/>
          </a:xfrm>
          <a:prstGeom prst="rect">
            <a:avLst/>
          </a:prstGeom>
        </p:spPr>
      </p:pic>
      <p:sp>
        <p:nvSpPr>
          <p:cNvPr id="4" name="TextBox 3">
            <a:extLst>
              <a:ext uri="{FF2B5EF4-FFF2-40B4-BE49-F238E27FC236}">
                <a16:creationId xmlns:a16="http://schemas.microsoft.com/office/drawing/2014/main" id="{5E4ECE73-20E4-4529-B486-64E7090788DE}"/>
              </a:ext>
            </a:extLst>
          </p:cNvPr>
          <p:cNvSpPr txBox="1"/>
          <p:nvPr/>
        </p:nvSpPr>
        <p:spPr>
          <a:xfrm>
            <a:off x="100361" y="189571"/>
            <a:ext cx="1282069" cy="707886"/>
          </a:xfrm>
          <a:prstGeom prst="rect">
            <a:avLst/>
          </a:prstGeom>
          <a:noFill/>
        </p:spPr>
        <p:txBody>
          <a:bodyPr wrap="square" rtlCol="0">
            <a:spAutoFit/>
          </a:bodyPr>
          <a:lstStyle/>
          <a:p>
            <a:r>
              <a:rPr lang="en-GB" sz="4000" dirty="0"/>
              <a:t>    1*</a:t>
            </a:r>
          </a:p>
        </p:txBody>
      </p:sp>
      <p:pic>
        <p:nvPicPr>
          <p:cNvPr id="6" name="Picture 5">
            <a:extLst>
              <a:ext uri="{FF2B5EF4-FFF2-40B4-BE49-F238E27FC236}">
                <a16:creationId xmlns:a16="http://schemas.microsoft.com/office/drawing/2014/main" id="{58C98326-3298-438E-A4EA-8524282B9B22}"/>
              </a:ext>
            </a:extLst>
          </p:cNvPr>
          <p:cNvPicPr>
            <a:picLocks noChangeAspect="1"/>
          </p:cNvPicPr>
          <p:nvPr/>
        </p:nvPicPr>
        <p:blipFill>
          <a:blip r:embed="rId3"/>
          <a:stretch>
            <a:fillRect/>
          </a:stretch>
        </p:blipFill>
        <p:spPr>
          <a:xfrm>
            <a:off x="6289902" y="40207"/>
            <a:ext cx="5534025" cy="1714500"/>
          </a:xfrm>
          <a:prstGeom prst="rect">
            <a:avLst/>
          </a:prstGeom>
        </p:spPr>
      </p:pic>
    </p:spTree>
    <p:extLst>
      <p:ext uri="{BB962C8B-B14F-4D97-AF65-F5344CB8AC3E}">
        <p14:creationId xmlns:p14="http://schemas.microsoft.com/office/powerpoint/2010/main" val="207057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78BB72-A890-4F8A-9F1C-C29526AB5FD0}"/>
              </a:ext>
            </a:extLst>
          </p:cNvPr>
          <p:cNvPicPr>
            <a:picLocks noChangeAspect="1"/>
          </p:cNvPicPr>
          <p:nvPr/>
        </p:nvPicPr>
        <p:blipFill rotWithShape="1">
          <a:blip r:embed="rId2"/>
          <a:srcRect b="26179"/>
          <a:stretch/>
        </p:blipFill>
        <p:spPr>
          <a:xfrm>
            <a:off x="2250561" y="0"/>
            <a:ext cx="6762674" cy="6858000"/>
          </a:xfrm>
          <a:prstGeom prst="rect">
            <a:avLst/>
          </a:prstGeom>
        </p:spPr>
      </p:pic>
      <p:sp>
        <p:nvSpPr>
          <p:cNvPr id="4" name="TextBox 3">
            <a:extLst>
              <a:ext uri="{FF2B5EF4-FFF2-40B4-BE49-F238E27FC236}">
                <a16:creationId xmlns:a16="http://schemas.microsoft.com/office/drawing/2014/main" id="{CAA43A6E-FFDF-4CAA-B978-C9E76D5339EC}"/>
              </a:ext>
            </a:extLst>
          </p:cNvPr>
          <p:cNvSpPr txBox="1"/>
          <p:nvPr/>
        </p:nvSpPr>
        <p:spPr>
          <a:xfrm>
            <a:off x="289933" y="223024"/>
            <a:ext cx="1471960" cy="707886"/>
          </a:xfrm>
          <a:prstGeom prst="rect">
            <a:avLst/>
          </a:prstGeom>
          <a:noFill/>
        </p:spPr>
        <p:txBody>
          <a:bodyPr wrap="square" rtlCol="0">
            <a:spAutoFit/>
          </a:bodyPr>
          <a:lstStyle/>
          <a:p>
            <a:r>
              <a:rPr lang="en-GB" sz="4000" dirty="0"/>
              <a:t>    2**</a:t>
            </a:r>
          </a:p>
        </p:txBody>
      </p:sp>
    </p:spTree>
    <p:extLst>
      <p:ext uri="{BB962C8B-B14F-4D97-AF65-F5344CB8AC3E}">
        <p14:creationId xmlns:p14="http://schemas.microsoft.com/office/powerpoint/2010/main" val="288717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79F18-BEEA-4D35-84AD-C1A0B71866B8}"/>
              </a:ext>
            </a:extLst>
          </p:cNvPr>
          <p:cNvSpPr txBox="1"/>
          <p:nvPr/>
        </p:nvSpPr>
        <p:spPr>
          <a:xfrm>
            <a:off x="289933" y="223024"/>
            <a:ext cx="1471960" cy="707886"/>
          </a:xfrm>
          <a:prstGeom prst="rect">
            <a:avLst/>
          </a:prstGeom>
          <a:noFill/>
        </p:spPr>
        <p:txBody>
          <a:bodyPr wrap="square" rtlCol="0">
            <a:spAutoFit/>
          </a:bodyPr>
          <a:lstStyle/>
          <a:p>
            <a:r>
              <a:rPr lang="en-GB" sz="4000" dirty="0"/>
              <a:t>    2**</a:t>
            </a:r>
          </a:p>
        </p:txBody>
      </p:sp>
      <p:pic>
        <p:nvPicPr>
          <p:cNvPr id="4" name="Picture 3">
            <a:extLst>
              <a:ext uri="{FF2B5EF4-FFF2-40B4-BE49-F238E27FC236}">
                <a16:creationId xmlns:a16="http://schemas.microsoft.com/office/drawing/2014/main" id="{C9679AA9-5642-488A-A190-400288D74D3B}"/>
              </a:ext>
            </a:extLst>
          </p:cNvPr>
          <p:cNvPicPr>
            <a:picLocks noChangeAspect="1"/>
          </p:cNvPicPr>
          <p:nvPr/>
        </p:nvPicPr>
        <p:blipFill rotWithShape="1">
          <a:blip r:embed="rId2"/>
          <a:srcRect b="11545"/>
          <a:stretch/>
        </p:blipFill>
        <p:spPr>
          <a:xfrm>
            <a:off x="2723615" y="0"/>
            <a:ext cx="5684405" cy="6858921"/>
          </a:xfrm>
          <a:prstGeom prst="rect">
            <a:avLst/>
          </a:prstGeom>
        </p:spPr>
      </p:pic>
    </p:spTree>
    <p:extLst>
      <p:ext uri="{BB962C8B-B14F-4D97-AF65-F5344CB8AC3E}">
        <p14:creationId xmlns:p14="http://schemas.microsoft.com/office/powerpoint/2010/main" val="242567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F42DE-AB45-40CB-BA26-31AFE60932EF}"/>
              </a:ext>
            </a:extLst>
          </p:cNvPr>
          <p:cNvSpPr txBox="1"/>
          <p:nvPr/>
        </p:nvSpPr>
        <p:spPr>
          <a:xfrm>
            <a:off x="-25212" y="179482"/>
            <a:ext cx="978121" cy="1323439"/>
          </a:xfrm>
          <a:prstGeom prst="rect">
            <a:avLst/>
          </a:prstGeom>
          <a:noFill/>
        </p:spPr>
        <p:txBody>
          <a:bodyPr wrap="square" rtlCol="0">
            <a:spAutoFit/>
          </a:bodyPr>
          <a:lstStyle/>
          <a:p>
            <a:r>
              <a:rPr lang="en-GB" sz="4000" dirty="0"/>
              <a:t>    2**</a:t>
            </a:r>
          </a:p>
        </p:txBody>
      </p:sp>
      <p:pic>
        <p:nvPicPr>
          <p:cNvPr id="4" name="Picture 3">
            <a:extLst>
              <a:ext uri="{FF2B5EF4-FFF2-40B4-BE49-F238E27FC236}">
                <a16:creationId xmlns:a16="http://schemas.microsoft.com/office/drawing/2014/main" id="{2AB1C06A-880C-4640-884C-C272F38E686D}"/>
              </a:ext>
            </a:extLst>
          </p:cNvPr>
          <p:cNvPicPr>
            <a:picLocks noChangeAspect="1"/>
          </p:cNvPicPr>
          <p:nvPr/>
        </p:nvPicPr>
        <p:blipFill>
          <a:blip r:embed="rId2"/>
          <a:stretch>
            <a:fillRect/>
          </a:stretch>
        </p:blipFill>
        <p:spPr>
          <a:xfrm>
            <a:off x="1036176" y="0"/>
            <a:ext cx="5417165" cy="6858000"/>
          </a:xfrm>
          <a:prstGeom prst="rect">
            <a:avLst/>
          </a:prstGeom>
        </p:spPr>
      </p:pic>
      <p:pic>
        <p:nvPicPr>
          <p:cNvPr id="6" name="Picture 5">
            <a:extLst>
              <a:ext uri="{FF2B5EF4-FFF2-40B4-BE49-F238E27FC236}">
                <a16:creationId xmlns:a16="http://schemas.microsoft.com/office/drawing/2014/main" id="{C6D1D43F-FC6D-431B-8AF8-728A0B6D72B3}"/>
              </a:ext>
            </a:extLst>
          </p:cNvPr>
          <p:cNvPicPr>
            <a:picLocks noChangeAspect="1"/>
          </p:cNvPicPr>
          <p:nvPr/>
        </p:nvPicPr>
        <p:blipFill>
          <a:blip r:embed="rId3"/>
          <a:stretch>
            <a:fillRect/>
          </a:stretch>
        </p:blipFill>
        <p:spPr>
          <a:xfrm>
            <a:off x="6619875" y="0"/>
            <a:ext cx="5572125" cy="4010025"/>
          </a:xfrm>
          <a:prstGeom prst="rect">
            <a:avLst/>
          </a:prstGeom>
        </p:spPr>
      </p:pic>
    </p:spTree>
    <p:extLst>
      <p:ext uri="{BB962C8B-B14F-4D97-AF65-F5344CB8AC3E}">
        <p14:creationId xmlns:p14="http://schemas.microsoft.com/office/powerpoint/2010/main" val="174422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48A431-D2D7-4147-8212-22BF6746E662}"/>
              </a:ext>
            </a:extLst>
          </p:cNvPr>
          <p:cNvSpPr txBox="1"/>
          <p:nvPr/>
        </p:nvSpPr>
        <p:spPr>
          <a:xfrm>
            <a:off x="0" y="109537"/>
            <a:ext cx="1065208" cy="1323439"/>
          </a:xfrm>
          <a:prstGeom prst="rect">
            <a:avLst/>
          </a:prstGeom>
          <a:noFill/>
        </p:spPr>
        <p:txBody>
          <a:bodyPr wrap="square" rtlCol="0">
            <a:spAutoFit/>
          </a:bodyPr>
          <a:lstStyle/>
          <a:p>
            <a:r>
              <a:rPr lang="en-GB" sz="4000" dirty="0"/>
              <a:t>    2**</a:t>
            </a:r>
          </a:p>
        </p:txBody>
      </p:sp>
      <p:pic>
        <p:nvPicPr>
          <p:cNvPr id="4" name="Picture 3">
            <a:extLst>
              <a:ext uri="{FF2B5EF4-FFF2-40B4-BE49-F238E27FC236}">
                <a16:creationId xmlns:a16="http://schemas.microsoft.com/office/drawing/2014/main" id="{C749CA3D-EA9B-49AD-B0EF-E37B17E660E7}"/>
              </a:ext>
            </a:extLst>
          </p:cNvPr>
          <p:cNvPicPr>
            <a:picLocks noChangeAspect="1"/>
          </p:cNvPicPr>
          <p:nvPr/>
        </p:nvPicPr>
        <p:blipFill>
          <a:blip r:embed="rId2"/>
          <a:stretch>
            <a:fillRect/>
          </a:stretch>
        </p:blipFill>
        <p:spPr>
          <a:xfrm>
            <a:off x="1065208" y="109537"/>
            <a:ext cx="5605969" cy="6748463"/>
          </a:xfrm>
          <a:prstGeom prst="rect">
            <a:avLst/>
          </a:prstGeom>
        </p:spPr>
      </p:pic>
      <p:pic>
        <p:nvPicPr>
          <p:cNvPr id="6" name="Picture 5">
            <a:extLst>
              <a:ext uri="{FF2B5EF4-FFF2-40B4-BE49-F238E27FC236}">
                <a16:creationId xmlns:a16="http://schemas.microsoft.com/office/drawing/2014/main" id="{2451DD9C-707C-42ED-87B6-C4E47194666C}"/>
              </a:ext>
            </a:extLst>
          </p:cNvPr>
          <p:cNvPicPr>
            <a:picLocks noChangeAspect="1"/>
          </p:cNvPicPr>
          <p:nvPr/>
        </p:nvPicPr>
        <p:blipFill>
          <a:blip r:embed="rId3"/>
          <a:stretch>
            <a:fillRect/>
          </a:stretch>
        </p:blipFill>
        <p:spPr>
          <a:xfrm>
            <a:off x="6800850" y="109537"/>
            <a:ext cx="5391150" cy="3762375"/>
          </a:xfrm>
          <a:prstGeom prst="rect">
            <a:avLst/>
          </a:prstGeom>
        </p:spPr>
      </p:pic>
    </p:spTree>
    <p:extLst>
      <p:ext uri="{BB962C8B-B14F-4D97-AF65-F5344CB8AC3E}">
        <p14:creationId xmlns:p14="http://schemas.microsoft.com/office/powerpoint/2010/main" val="124947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48A431-D2D7-4147-8212-22BF6746E662}"/>
              </a:ext>
            </a:extLst>
          </p:cNvPr>
          <p:cNvSpPr txBox="1"/>
          <p:nvPr/>
        </p:nvSpPr>
        <p:spPr>
          <a:xfrm>
            <a:off x="0" y="0"/>
            <a:ext cx="1471960" cy="1323439"/>
          </a:xfrm>
          <a:prstGeom prst="rect">
            <a:avLst/>
          </a:prstGeom>
          <a:noFill/>
        </p:spPr>
        <p:txBody>
          <a:bodyPr wrap="square" rtlCol="0">
            <a:spAutoFit/>
          </a:bodyPr>
          <a:lstStyle/>
          <a:p>
            <a:r>
              <a:rPr lang="en-GB" sz="4000" dirty="0"/>
              <a:t>    3***</a:t>
            </a:r>
          </a:p>
        </p:txBody>
      </p:sp>
      <p:pic>
        <p:nvPicPr>
          <p:cNvPr id="4" name="Picture 3">
            <a:extLst>
              <a:ext uri="{FF2B5EF4-FFF2-40B4-BE49-F238E27FC236}">
                <a16:creationId xmlns:a16="http://schemas.microsoft.com/office/drawing/2014/main" id="{1B41171F-6855-44DC-861F-7369AACCE4A2}"/>
              </a:ext>
            </a:extLst>
          </p:cNvPr>
          <p:cNvPicPr>
            <a:picLocks noChangeAspect="1"/>
          </p:cNvPicPr>
          <p:nvPr/>
        </p:nvPicPr>
        <p:blipFill>
          <a:blip r:embed="rId2"/>
          <a:stretch>
            <a:fillRect/>
          </a:stretch>
        </p:blipFill>
        <p:spPr>
          <a:xfrm>
            <a:off x="1215117" y="0"/>
            <a:ext cx="5581650" cy="6810375"/>
          </a:xfrm>
          <a:prstGeom prst="rect">
            <a:avLst/>
          </a:prstGeom>
        </p:spPr>
      </p:pic>
      <p:pic>
        <p:nvPicPr>
          <p:cNvPr id="6" name="Picture 5">
            <a:extLst>
              <a:ext uri="{FF2B5EF4-FFF2-40B4-BE49-F238E27FC236}">
                <a16:creationId xmlns:a16="http://schemas.microsoft.com/office/drawing/2014/main" id="{CD0DF6A8-D2D1-4F64-8DF5-72D111A7478D}"/>
              </a:ext>
            </a:extLst>
          </p:cNvPr>
          <p:cNvPicPr>
            <a:picLocks noChangeAspect="1"/>
          </p:cNvPicPr>
          <p:nvPr/>
        </p:nvPicPr>
        <p:blipFill>
          <a:blip r:embed="rId3"/>
          <a:stretch>
            <a:fillRect/>
          </a:stretch>
        </p:blipFill>
        <p:spPr>
          <a:xfrm>
            <a:off x="6796767" y="47625"/>
            <a:ext cx="5033789" cy="6858000"/>
          </a:xfrm>
          <a:prstGeom prst="rect">
            <a:avLst/>
          </a:prstGeom>
        </p:spPr>
      </p:pic>
    </p:spTree>
    <p:extLst>
      <p:ext uri="{BB962C8B-B14F-4D97-AF65-F5344CB8AC3E}">
        <p14:creationId xmlns:p14="http://schemas.microsoft.com/office/powerpoint/2010/main" val="271239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48A431-D2D7-4147-8212-22BF6746E662}"/>
              </a:ext>
            </a:extLst>
          </p:cNvPr>
          <p:cNvSpPr txBox="1"/>
          <p:nvPr/>
        </p:nvSpPr>
        <p:spPr>
          <a:xfrm>
            <a:off x="0" y="0"/>
            <a:ext cx="1471960" cy="1323439"/>
          </a:xfrm>
          <a:prstGeom prst="rect">
            <a:avLst/>
          </a:prstGeom>
          <a:noFill/>
        </p:spPr>
        <p:txBody>
          <a:bodyPr wrap="square" rtlCol="0">
            <a:spAutoFit/>
          </a:bodyPr>
          <a:lstStyle/>
          <a:p>
            <a:r>
              <a:rPr lang="en-GB" sz="4000" dirty="0"/>
              <a:t>    3***</a:t>
            </a:r>
          </a:p>
        </p:txBody>
      </p:sp>
      <p:pic>
        <p:nvPicPr>
          <p:cNvPr id="4" name="Picture 3">
            <a:extLst>
              <a:ext uri="{FF2B5EF4-FFF2-40B4-BE49-F238E27FC236}">
                <a16:creationId xmlns:a16="http://schemas.microsoft.com/office/drawing/2014/main" id="{CB04FB6E-8A01-4D0A-998C-592ACE735CFD}"/>
              </a:ext>
            </a:extLst>
          </p:cNvPr>
          <p:cNvPicPr>
            <a:picLocks noChangeAspect="1"/>
          </p:cNvPicPr>
          <p:nvPr/>
        </p:nvPicPr>
        <p:blipFill>
          <a:blip r:embed="rId2"/>
          <a:stretch>
            <a:fillRect/>
          </a:stretch>
        </p:blipFill>
        <p:spPr>
          <a:xfrm>
            <a:off x="1124112" y="0"/>
            <a:ext cx="5241147" cy="6858000"/>
          </a:xfrm>
          <a:prstGeom prst="rect">
            <a:avLst/>
          </a:prstGeom>
        </p:spPr>
      </p:pic>
      <p:pic>
        <p:nvPicPr>
          <p:cNvPr id="6" name="Picture 5">
            <a:extLst>
              <a:ext uri="{FF2B5EF4-FFF2-40B4-BE49-F238E27FC236}">
                <a16:creationId xmlns:a16="http://schemas.microsoft.com/office/drawing/2014/main" id="{93803072-E3D5-4D4B-95D3-E9C7145317A0}"/>
              </a:ext>
            </a:extLst>
          </p:cNvPr>
          <p:cNvPicPr>
            <a:picLocks noChangeAspect="1"/>
          </p:cNvPicPr>
          <p:nvPr/>
        </p:nvPicPr>
        <p:blipFill>
          <a:blip r:embed="rId3"/>
          <a:stretch>
            <a:fillRect/>
          </a:stretch>
        </p:blipFill>
        <p:spPr>
          <a:xfrm>
            <a:off x="6581775" y="213776"/>
            <a:ext cx="5610225" cy="2219325"/>
          </a:xfrm>
          <a:prstGeom prst="rect">
            <a:avLst/>
          </a:prstGeom>
        </p:spPr>
      </p:pic>
    </p:spTree>
    <p:extLst>
      <p:ext uri="{BB962C8B-B14F-4D97-AF65-F5344CB8AC3E}">
        <p14:creationId xmlns:p14="http://schemas.microsoft.com/office/powerpoint/2010/main" val="322418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48A431-D2D7-4147-8212-22BF6746E662}"/>
              </a:ext>
            </a:extLst>
          </p:cNvPr>
          <p:cNvSpPr txBox="1"/>
          <p:nvPr/>
        </p:nvSpPr>
        <p:spPr>
          <a:xfrm>
            <a:off x="0" y="0"/>
            <a:ext cx="1471960" cy="1323439"/>
          </a:xfrm>
          <a:prstGeom prst="rect">
            <a:avLst/>
          </a:prstGeom>
          <a:noFill/>
        </p:spPr>
        <p:txBody>
          <a:bodyPr wrap="square" rtlCol="0">
            <a:spAutoFit/>
          </a:bodyPr>
          <a:lstStyle/>
          <a:p>
            <a:r>
              <a:rPr lang="en-GB" sz="4000" dirty="0"/>
              <a:t>    3***</a:t>
            </a:r>
          </a:p>
        </p:txBody>
      </p:sp>
      <p:pic>
        <p:nvPicPr>
          <p:cNvPr id="4" name="Picture 3">
            <a:extLst>
              <a:ext uri="{FF2B5EF4-FFF2-40B4-BE49-F238E27FC236}">
                <a16:creationId xmlns:a16="http://schemas.microsoft.com/office/drawing/2014/main" id="{6F02B24D-A5D5-43A6-B0D5-8DBE0C653FDE}"/>
              </a:ext>
            </a:extLst>
          </p:cNvPr>
          <p:cNvPicPr>
            <a:picLocks noChangeAspect="1"/>
          </p:cNvPicPr>
          <p:nvPr/>
        </p:nvPicPr>
        <p:blipFill>
          <a:blip r:embed="rId2"/>
          <a:stretch>
            <a:fillRect/>
          </a:stretch>
        </p:blipFill>
        <p:spPr>
          <a:xfrm>
            <a:off x="1344857" y="0"/>
            <a:ext cx="5177030" cy="6858000"/>
          </a:xfrm>
          <a:prstGeom prst="rect">
            <a:avLst/>
          </a:prstGeom>
        </p:spPr>
      </p:pic>
      <p:pic>
        <p:nvPicPr>
          <p:cNvPr id="6" name="Picture 5">
            <a:extLst>
              <a:ext uri="{FF2B5EF4-FFF2-40B4-BE49-F238E27FC236}">
                <a16:creationId xmlns:a16="http://schemas.microsoft.com/office/drawing/2014/main" id="{912766A3-8D99-4F16-9808-F51FE698EBBE}"/>
              </a:ext>
            </a:extLst>
          </p:cNvPr>
          <p:cNvPicPr>
            <a:picLocks noChangeAspect="1"/>
          </p:cNvPicPr>
          <p:nvPr/>
        </p:nvPicPr>
        <p:blipFill>
          <a:blip r:embed="rId3"/>
          <a:stretch>
            <a:fillRect/>
          </a:stretch>
        </p:blipFill>
        <p:spPr>
          <a:xfrm>
            <a:off x="6676555" y="221343"/>
            <a:ext cx="5476875" cy="1828800"/>
          </a:xfrm>
          <a:prstGeom prst="rect">
            <a:avLst/>
          </a:prstGeom>
        </p:spPr>
      </p:pic>
    </p:spTree>
    <p:extLst>
      <p:ext uri="{BB962C8B-B14F-4D97-AF65-F5344CB8AC3E}">
        <p14:creationId xmlns:p14="http://schemas.microsoft.com/office/powerpoint/2010/main" val="423531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4C92F-AD81-4CE2-B9A8-ADAA6292284F}"/>
              </a:ext>
            </a:extLst>
          </p:cNvPr>
          <p:cNvSpPr>
            <a:spLocks noGrp="1"/>
          </p:cNvSpPr>
          <p:nvPr>
            <p:ph sz="half" idx="1"/>
          </p:nvPr>
        </p:nvSpPr>
        <p:spPr>
          <a:xfrm>
            <a:off x="0" y="0"/>
            <a:ext cx="6284422" cy="6858000"/>
          </a:xfrm>
        </p:spPr>
        <p:txBody>
          <a:bodyPr>
            <a:normAutofit fontScale="85000" lnSpcReduction="10000"/>
          </a:bodyPr>
          <a:lstStyle/>
          <a:p>
            <a:pPr marL="0" indent="0">
              <a:buNone/>
            </a:pPr>
            <a:r>
              <a:rPr lang="en-GB" u="sng" dirty="0"/>
              <a:t>PSHE</a:t>
            </a:r>
          </a:p>
          <a:p>
            <a:pPr marL="0" indent="0">
              <a:buNone/>
            </a:pPr>
            <a:r>
              <a:rPr lang="en-GB" dirty="0"/>
              <a:t>We are all missing different people. Today, we are going to write/draw people that we miss and decide what we will do together when we can see each other. Don’t worry if you can’t print the sheet you can draw it in your book!</a:t>
            </a:r>
          </a:p>
          <a:p>
            <a:pPr marL="0" indent="0">
              <a:buNone/>
            </a:pPr>
            <a:r>
              <a:rPr lang="en-GB" dirty="0"/>
              <a:t>It might be that you would like to go to the park with your cousins, or have a sleepover with your BFF, or even see your friends at an afterschool club! It could be anything! Anything that you are missing and who you are missing doing it with. </a:t>
            </a:r>
          </a:p>
          <a:p>
            <a:pPr marL="0" indent="0">
              <a:buNone/>
            </a:pPr>
            <a:r>
              <a:rPr lang="en-GB" dirty="0"/>
              <a:t>But remember the positives! How can you stay in touch now, you might walk past your neighbours house and wave to them on your daily exercise, you might wave over the fence if you live next to your friend, you might write a letter and post on your daily exercise, you might </a:t>
            </a:r>
            <a:r>
              <a:rPr lang="en-GB" dirty="0" err="1"/>
              <a:t>Facetime</a:t>
            </a:r>
            <a:r>
              <a:rPr lang="en-GB" dirty="0"/>
              <a:t> or you might phone them. </a:t>
            </a:r>
          </a:p>
          <a:p>
            <a:pPr marL="0" indent="0">
              <a:buNone/>
            </a:pPr>
            <a:r>
              <a:rPr lang="en-GB" dirty="0"/>
              <a:t>Remember if you would like to share your work please email; NJS.Year3@taw.org.uk</a:t>
            </a:r>
          </a:p>
        </p:txBody>
      </p:sp>
      <p:pic>
        <p:nvPicPr>
          <p:cNvPr id="5" name="Picture 4"/>
          <p:cNvPicPr>
            <a:picLocks noChangeAspect="1"/>
          </p:cNvPicPr>
          <p:nvPr/>
        </p:nvPicPr>
        <p:blipFill>
          <a:blip r:embed="rId2"/>
          <a:stretch>
            <a:fillRect/>
          </a:stretch>
        </p:blipFill>
        <p:spPr>
          <a:xfrm>
            <a:off x="6406515" y="0"/>
            <a:ext cx="5580438" cy="6909849"/>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703621"/>
            <a:ext cx="12192000" cy="1325563"/>
          </a:xfrm>
        </p:spPr>
        <p:txBody>
          <a:bodyPr>
            <a:normAutofit fontScale="90000"/>
          </a:bodyPr>
          <a:lstStyle/>
          <a:p>
            <a:r>
              <a:rPr lang="en-GB" u="sng" dirty="0"/>
              <a:t>Maths</a:t>
            </a:r>
            <a:br>
              <a:rPr lang="en-GB" u="sng" dirty="0"/>
            </a:br>
            <a:r>
              <a:rPr lang="en-GB" dirty="0"/>
              <a:t>To divide 2-digit numbers by 1- digit numbers (TU / U) using sharing or grouping</a:t>
            </a:r>
            <a:br>
              <a:rPr lang="en-GB" dirty="0"/>
            </a:br>
            <a:br>
              <a:rPr lang="en-GB" dirty="0"/>
            </a:br>
            <a:r>
              <a:rPr lang="en-GB" dirty="0"/>
              <a:t>Introduction </a:t>
            </a:r>
          </a:p>
        </p:txBody>
      </p:sp>
      <p:pic>
        <p:nvPicPr>
          <p:cNvPr id="3" name="Picture 2"/>
          <p:cNvPicPr>
            <a:picLocks noChangeAspect="1"/>
          </p:cNvPicPr>
          <p:nvPr/>
        </p:nvPicPr>
        <p:blipFill>
          <a:blip r:embed="rId2"/>
          <a:stretch>
            <a:fillRect/>
          </a:stretch>
        </p:blipFill>
        <p:spPr>
          <a:xfrm>
            <a:off x="0" y="2702949"/>
            <a:ext cx="6231548" cy="3098237"/>
          </a:xfrm>
          <a:prstGeom prst="rect">
            <a:avLst/>
          </a:prstGeom>
        </p:spPr>
      </p:pic>
      <p:pic>
        <p:nvPicPr>
          <p:cNvPr id="4" name="Picture 3"/>
          <p:cNvPicPr>
            <a:picLocks noChangeAspect="1"/>
          </p:cNvPicPr>
          <p:nvPr/>
        </p:nvPicPr>
        <p:blipFill>
          <a:blip r:embed="rId3"/>
          <a:stretch>
            <a:fillRect/>
          </a:stretch>
        </p:blipFill>
        <p:spPr>
          <a:xfrm>
            <a:off x="6534150" y="2702949"/>
            <a:ext cx="5657850" cy="3619500"/>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44" y="790814"/>
            <a:ext cx="4011561" cy="2990303"/>
          </a:xfrm>
          <a:prstGeom prst="rect">
            <a:avLst/>
          </a:prstGeom>
        </p:spPr>
      </p:pic>
      <p:pic>
        <p:nvPicPr>
          <p:cNvPr id="3" name="Picture 2"/>
          <p:cNvPicPr>
            <a:picLocks noChangeAspect="1"/>
          </p:cNvPicPr>
          <p:nvPr/>
        </p:nvPicPr>
        <p:blipFill>
          <a:blip r:embed="rId3"/>
          <a:stretch>
            <a:fillRect/>
          </a:stretch>
        </p:blipFill>
        <p:spPr>
          <a:xfrm>
            <a:off x="10922" y="3884356"/>
            <a:ext cx="4022483" cy="2855656"/>
          </a:xfrm>
          <a:prstGeom prst="rect">
            <a:avLst/>
          </a:prstGeom>
        </p:spPr>
      </p:pic>
      <p:sp>
        <p:nvSpPr>
          <p:cNvPr id="4" name="TextBox 3"/>
          <p:cNvSpPr txBox="1"/>
          <p:nvPr/>
        </p:nvSpPr>
        <p:spPr>
          <a:xfrm>
            <a:off x="0" y="0"/>
            <a:ext cx="3834581" cy="584775"/>
          </a:xfrm>
          <a:prstGeom prst="rect">
            <a:avLst/>
          </a:prstGeom>
          <a:noFill/>
        </p:spPr>
        <p:txBody>
          <a:bodyPr wrap="square" rtlCol="0">
            <a:spAutoFit/>
          </a:bodyPr>
          <a:lstStyle/>
          <a:p>
            <a:r>
              <a:rPr lang="en-GB" sz="3200" u="sng" dirty="0"/>
              <a:t>Grouping</a:t>
            </a:r>
          </a:p>
        </p:txBody>
      </p:sp>
      <p:pic>
        <p:nvPicPr>
          <p:cNvPr id="5" name="Picture 4"/>
          <p:cNvPicPr>
            <a:picLocks noChangeAspect="1"/>
          </p:cNvPicPr>
          <p:nvPr/>
        </p:nvPicPr>
        <p:blipFill>
          <a:blip r:embed="rId4"/>
          <a:stretch>
            <a:fillRect/>
          </a:stretch>
        </p:blipFill>
        <p:spPr>
          <a:xfrm>
            <a:off x="5622054" y="790814"/>
            <a:ext cx="4752975" cy="3438525"/>
          </a:xfrm>
          <a:prstGeom prst="rect">
            <a:avLst/>
          </a:prstGeom>
        </p:spPr>
      </p:pic>
      <p:sp>
        <p:nvSpPr>
          <p:cNvPr id="6" name="TextBox 5"/>
          <p:cNvSpPr txBox="1"/>
          <p:nvPr/>
        </p:nvSpPr>
        <p:spPr>
          <a:xfrm>
            <a:off x="5622054" y="0"/>
            <a:ext cx="3834581" cy="584775"/>
          </a:xfrm>
          <a:prstGeom prst="rect">
            <a:avLst/>
          </a:prstGeom>
          <a:noFill/>
        </p:spPr>
        <p:txBody>
          <a:bodyPr wrap="square" rtlCol="0">
            <a:spAutoFit/>
          </a:bodyPr>
          <a:lstStyle/>
          <a:p>
            <a:r>
              <a:rPr lang="en-GB" sz="3200" u="sng" dirty="0"/>
              <a:t>Sharing</a:t>
            </a:r>
          </a:p>
        </p:txBody>
      </p:sp>
    </p:spTree>
    <p:extLst>
      <p:ext uri="{BB962C8B-B14F-4D97-AF65-F5344CB8AC3E}">
        <p14:creationId xmlns:p14="http://schemas.microsoft.com/office/powerpoint/2010/main" val="84063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910" y="449077"/>
            <a:ext cx="5428484" cy="3709969"/>
          </a:xfrm>
          <a:prstGeom prst="rect">
            <a:avLst/>
          </a:prstGeom>
        </p:spPr>
      </p:pic>
      <p:pic>
        <p:nvPicPr>
          <p:cNvPr id="3" name="Picture 2"/>
          <p:cNvPicPr>
            <a:picLocks noChangeAspect="1"/>
          </p:cNvPicPr>
          <p:nvPr/>
        </p:nvPicPr>
        <p:blipFill>
          <a:blip r:embed="rId3"/>
          <a:stretch>
            <a:fillRect/>
          </a:stretch>
        </p:blipFill>
        <p:spPr>
          <a:xfrm>
            <a:off x="6528005" y="117833"/>
            <a:ext cx="4960989" cy="3417185"/>
          </a:xfrm>
          <a:prstGeom prst="rect">
            <a:avLst/>
          </a:prstGeom>
        </p:spPr>
      </p:pic>
      <p:sp>
        <p:nvSpPr>
          <p:cNvPr id="4" name="TextBox 3"/>
          <p:cNvSpPr txBox="1"/>
          <p:nvPr/>
        </p:nvSpPr>
        <p:spPr>
          <a:xfrm>
            <a:off x="6528005" y="3512715"/>
            <a:ext cx="4513007" cy="646331"/>
          </a:xfrm>
          <a:prstGeom prst="rect">
            <a:avLst/>
          </a:prstGeom>
          <a:noFill/>
        </p:spPr>
        <p:txBody>
          <a:bodyPr wrap="square" rtlCol="0">
            <a:spAutoFit/>
          </a:bodyPr>
          <a:lstStyle/>
          <a:p>
            <a:r>
              <a:rPr lang="en-GB" dirty="0"/>
              <a:t>An example of how you could represent the division facts in your book.</a:t>
            </a:r>
          </a:p>
        </p:txBody>
      </p:sp>
      <p:pic>
        <p:nvPicPr>
          <p:cNvPr id="5" name="Picture 4"/>
          <p:cNvPicPr>
            <a:picLocks noChangeAspect="1"/>
          </p:cNvPicPr>
          <p:nvPr/>
        </p:nvPicPr>
        <p:blipFill>
          <a:blip r:embed="rId4"/>
          <a:stretch>
            <a:fillRect/>
          </a:stretch>
        </p:blipFill>
        <p:spPr>
          <a:xfrm>
            <a:off x="116910" y="4383036"/>
            <a:ext cx="7959407" cy="2327480"/>
          </a:xfrm>
          <a:prstGeom prst="rect">
            <a:avLst/>
          </a:prstGeom>
        </p:spPr>
      </p:pic>
      <p:sp>
        <p:nvSpPr>
          <p:cNvPr id="6" name="TextBox 5"/>
          <p:cNvSpPr txBox="1"/>
          <p:nvPr/>
        </p:nvSpPr>
        <p:spPr>
          <a:xfrm>
            <a:off x="116910" y="0"/>
            <a:ext cx="3979703" cy="383458"/>
          </a:xfrm>
          <a:prstGeom prst="rect">
            <a:avLst/>
          </a:prstGeom>
          <a:noFill/>
        </p:spPr>
        <p:txBody>
          <a:bodyPr wrap="square" rtlCol="0">
            <a:spAutoFit/>
          </a:bodyPr>
          <a:lstStyle/>
          <a:p>
            <a:r>
              <a:rPr lang="en-GB" dirty="0"/>
              <a:t>Activity all</a:t>
            </a:r>
          </a:p>
        </p:txBody>
      </p:sp>
    </p:spTree>
    <p:extLst>
      <p:ext uri="{BB962C8B-B14F-4D97-AF65-F5344CB8AC3E}">
        <p14:creationId xmlns:p14="http://schemas.microsoft.com/office/powerpoint/2010/main" val="278690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645B0-CEFA-42D5-9C10-F6EF224AD990}"/>
              </a:ext>
            </a:extLst>
          </p:cNvPr>
          <p:cNvPicPr>
            <a:picLocks noChangeAspect="1"/>
          </p:cNvPicPr>
          <p:nvPr/>
        </p:nvPicPr>
        <p:blipFill rotWithShape="1">
          <a:blip r:embed="rId2"/>
          <a:srcRect l="9970" r="3363" b="-1"/>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English</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9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B0EA2F2-553C-4B43-BBD0-F650FAAFEA2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Today, you are going to be doing research about the Gladiators!</a:t>
            </a:r>
          </a:p>
        </p:txBody>
      </p:sp>
    </p:spTree>
    <p:extLst>
      <p:ext uri="{BB962C8B-B14F-4D97-AF65-F5344CB8AC3E}">
        <p14:creationId xmlns:p14="http://schemas.microsoft.com/office/powerpoint/2010/main" val="401134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88E5BE-57E2-45F0-B0E8-A38FAF271EFF}"/>
              </a:ext>
            </a:extLst>
          </p:cNvPr>
          <p:cNvSpPr>
            <a:spLocks noGrp="1"/>
          </p:cNvSpPr>
          <p:nvPr>
            <p:ph type="title"/>
          </p:nvPr>
        </p:nvSpPr>
        <p:spPr>
          <a:xfrm>
            <a:off x="8797481" y="378861"/>
            <a:ext cx="3435667" cy="4974860"/>
          </a:xfrm>
        </p:spPr>
        <p:txBody>
          <a:bodyPr vert="horz" lIns="91440" tIns="45720" rIns="91440" bIns="45720" rtlCol="0" anchor="b">
            <a:normAutofit fontScale="90000"/>
          </a:bodyPr>
          <a:lstStyle/>
          <a:p>
            <a:pPr algn="r"/>
            <a:r>
              <a:rPr lang="en-US" sz="4000" dirty="0"/>
              <a:t>Once you have found and gathered enough research, to create a poster about 1  type of Gladiator and facts about them.</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a:extLst>
              <a:ext uri="{FF2B5EF4-FFF2-40B4-BE49-F238E27FC236}">
                <a16:creationId xmlns:a16="http://schemas.microsoft.com/office/drawing/2014/main" id="{8CCC3DED-74D6-40C6-9E1A-0C3B8A69944E}"/>
              </a:ext>
            </a:extLst>
          </p:cNvPr>
          <p:cNvPicPr>
            <a:picLocks noGrp="1" noChangeAspect="1"/>
          </p:cNvPicPr>
          <p:nvPr>
            <p:ph idx="1"/>
          </p:nvPr>
        </p:nvPicPr>
        <p:blipFill rotWithShape="1">
          <a:blip r:embed="rId2"/>
          <a:srcRect l="-4040" t="3301" r="5261" b="-5532"/>
          <a:stretch/>
        </p:blipFill>
        <p:spPr>
          <a:xfrm>
            <a:off x="230704" y="584826"/>
            <a:ext cx="8582044" cy="546228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1" name="TextBox 20">
            <a:extLst>
              <a:ext uri="{FF2B5EF4-FFF2-40B4-BE49-F238E27FC236}">
                <a16:creationId xmlns:a16="http://schemas.microsoft.com/office/drawing/2014/main" id="{850DED79-F3D9-43F1-9607-21B1753E98BC}"/>
              </a:ext>
            </a:extLst>
          </p:cNvPr>
          <p:cNvSpPr txBox="1"/>
          <p:nvPr/>
        </p:nvSpPr>
        <p:spPr>
          <a:xfrm>
            <a:off x="2514757" y="178866"/>
            <a:ext cx="7747011" cy="769441"/>
          </a:xfrm>
          <a:prstGeom prst="rect">
            <a:avLst/>
          </a:prstGeom>
          <a:noFill/>
        </p:spPr>
        <p:txBody>
          <a:bodyPr wrap="square">
            <a:spAutoFit/>
          </a:bodyPr>
          <a:lstStyle/>
          <a:p>
            <a:pPr algn="ctr"/>
            <a:r>
              <a:rPr lang="en-US" sz="4400" u="sng" dirty="0"/>
              <a:t>Your task</a:t>
            </a:r>
            <a:r>
              <a:rPr lang="en-US" sz="4400" dirty="0"/>
              <a:t>:</a:t>
            </a:r>
            <a:endParaRPr lang="en-GB" sz="4400" dirty="0"/>
          </a:p>
        </p:txBody>
      </p:sp>
      <p:sp>
        <p:nvSpPr>
          <p:cNvPr id="7" name="Rectangle 6">
            <a:extLst>
              <a:ext uri="{FF2B5EF4-FFF2-40B4-BE49-F238E27FC236}">
                <a16:creationId xmlns:a16="http://schemas.microsoft.com/office/drawing/2014/main" id="{F2D7CB1F-822E-44B6-8AC1-C094CBF39148}"/>
              </a:ext>
            </a:extLst>
          </p:cNvPr>
          <p:cNvSpPr/>
          <p:nvPr/>
        </p:nvSpPr>
        <p:spPr>
          <a:xfrm>
            <a:off x="10162429" y="5498686"/>
            <a:ext cx="15760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2+3*</a:t>
            </a:r>
          </a:p>
        </p:txBody>
      </p:sp>
      <p:sp>
        <p:nvSpPr>
          <p:cNvPr id="23" name="Rectangle 22">
            <a:extLst>
              <a:ext uri="{FF2B5EF4-FFF2-40B4-BE49-F238E27FC236}">
                <a16:creationId xmlns:a16="http://schemas.microsoft.com/office/drawing/2014/main" id="{2790B94F-9B78-478F-A7A9-CC34B8BCF850}"/>
              </a:ext>
            </a:extLst>
          </p:cNvPr>
          <p:cNvSpPr/>
          <p:nvPr/>
        </p:nvSpPr>
        <p:spPr>
          <a:xfrm>
            <a:off x="3371354" y="5068375"/>
            <a:ext cx="8803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a:t>
            </a:r>
          </a:p>
        </p:txBody>
      </p:sp>
    </p:spTree>
    <p:extLst>
      <p:ext uri="{BB962C8B-B14F-4D97-AF65-F5344CB8AC3E}">
        <p14:creationId xmlns:p14="http://schemas.microsoft.com/office/powerpoint/2010/main" val="406793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8B0A-A8E9-44B8-9324-90AEE86BE206}"/>
              </a:ext>
            </a:extLst>
          </p:cNvPr>
          <p:cNvSpPr>
            <a:spLocks noGrp="1"/>
          </p:cNvSpPr>
          <p:nvPr>
            <p:ph type="title"/>
          </p:nvPr>
        </p:nvSpPr>
        <p:spPr/>
        <p:txBody>
          <a:bodyPr>
            <a:normAutofit fontScale="90000"/>
          </a:bodyPr>
          <a:lstStyle/>
          <a:p>
            <a:pPr algn="ctr"/>
            <a:r>
              <a:rPr lang="en-GB" sz="6000" b="1" u="sng" dirty="0"/>
              <a:t>Reading</a:t>
            </a:r>
            <a:r>
              <a:rPr lang="en-GB" sz="6000" dirty="0"/>
              <a:t> – </a:t>
            </a:r>
            <a:br>
              <a:rPr lang="en-GB" dirty="0"/>
            </a:br>
            <a:r>
              <a:rPr lang="en-GB" dirty="0"/>
              <a:t>Courageous Advocate:</a:t>
            </a:r>
            <a:br>
              <a:rPr lang="en-GB" dirty="0"/>
            </a:br>
            <a:r>
              <a:rPr lang="en-GB" dirty="0"/>
              <a:t>Martin Luthor King Jr</a:t>
            </a:r>
          </a:p>
        </p:txBody>
      </p:sp>
      <p:sp>
        <p:nvSpPr>
          <p:cNvPr id="3" name="Content Placeholder 2">
            <a:extLst>
              <a:ext uri="{FF2B5EF4-FFF2-40B4-BE49-F238E27FC236}">
                <a16:creationId xmlns:a16="http://schemas.microsoft.com/office/drawing/2014/main" id="{1D1137A8-0638-4170-94A6-02B28EC29764}"/>
              </a:ext>
            </a:extLst>
          </p:cNvPr>
          <p:cNvSpPr>
            <a:spLocks noGrp="1"/>
          </p:cNvSpPr>
          <p:nvPr>
            <p:ph sz="half" idx="1"/>
          </p:nvPr>
        </p:nvSpPr>
        <p:spPr>
          <a:xfrm>
            <a:off x="838200" y="2141537"/>
            <a:ext cx="10926337" cy="4351338"/>
          </a:xfrm>
        </p:spPr>
        <p:txBody>
          <a:bodyPr>
            <a:normAutofit fontScale="85000" lnSpcReduction="20000"/>
          </a:bodyPr>
          <a:lstStyle/>
          <a:p>
            <a:pPr marL="0" indent="0">
              <a:buNone/>
            </a:pPr>
            <a:r>
              <a:rPr lang="en-GB" dirty="0"/>
              <a:t>The following slides are about Martin Luthor King Jr – a courageous man and an advocate (supporter/believer) in equal rights for black and white people. </a:t>
            </a:r>
          </a:p>
          <a:p>
            <a:pPr marL="0" indent="0">
              <a:buNone/>
            </a:pPr>
            <a:r>
              <a:rPr lang="en-GB" dirty="0"/>
              <a:t>Whilst this work is for everyone, he is Class 3B’s Courageous Advocate for this half term.</a:t>
            </a:r>
          </a:p>
          <a:p>
            <a:pPr marL="0" indent="0">
              <a:buNone/>
            </a:pPr>
            <a:r>
              <a:rPr lang="en-GB" b="1" dirty="0"/>
              <a:t>Please select your level of challenge by choosing 1*/2**/3*** for the comprehension activity. YOU DO NOT NEED TO DO ALL THREE LEVELS OF CHALLENGE!</a:t>
            </a:r>
          </a:p>
          <a:p>
            <a:pPr marL="0" indent="0">
              <a:buNone/>
            </a:pPr>
            <a:r>
              <a:rPr lang="en-GB" dirty="0"/>
              <a:t>Read your chosen passage carefully, out  loud, to an adult listener if possible. Then try to answer the questions fully. Remember that the answers are in the text, so go back and re-read to find them. Adults may need to support with this, and even can do this as a verbal activity instead with their child, to assist understanding.</a:t>
            </a:r>
          </a:p>
          <a:p>
            <a:pPr marL="0" indent="0">
              <a:buNone/>
            </a:pPr>
            <a:r>
              <a:rPr lang="en-GB" dirty="0"/>
              <a:t>Answer sheets are provided towards the end of the </a:t>
            </a:r>
            <a:r>
              <a:rPr lang="en-GB" dirty="0" err="1"/>
              <a:t>powerpoint</a:t>
            </a:r>
            <a:r>
              <a:rPr lang="en-GB" dirty="0"/>
              <a:t>. Check your answers and self mark. Remember, you can do this as a written or verbal task.</a:t>
            </a:r>
          </a:p>
        </p:txBody>
      </p:sp>
    </p:spTree>
    <p:extLst>
      <p:ext uri="{BB962C8B-B14F-4D97-AF65-F5344CB8AC3E}">
        <p14:creationId xmlns:p14="http://schemas.microsoft.com/office/powerpoint/2010/main" val="182589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7AD340-83BB-456D-BE81-C3A825397A41}"/>
              </a:ext>
            </a:extLst>
          </p:cNvPr>
          <p:cNvPicPr>
            <a:picLocks noChangeAspect="1"/>
          </p:cNvPicPr>
          <p:nvPr/>
        </p:nvPicPr>
        <p:blipFill>
          <a:blip r:embed="rId2"/>
          <a:stretch>
            <a:fillRect/>
          </a:stretch>
        </p:blipFill>
        <p:spPr>
          <a:xfrm>
            <a:off x="1382431" y="0"/>
            <a:ext cx="4895850" cy="6772275"/>
          </a:xfrm>
          <a:prstGeom prst="rect">
            <a:avLst/>
          </a:prstGeom>
        </p:spPr>
      </p:pic>
      <p:pic>
        <p:nvPicPr>
          <p:cNvPr id="10" name="Picture 9">
            <a:extLst>
              <a:ext uri="{FF2B5EF4-FFF2-40B4-BE49-F238E27FC236}">
                <a16:creationId xmlns:a16="http://schemas.microsoft.com/office/drawing/2014/main" id="{8E2DC363-2FCC-4AAE-845A-F892D4C8AF91}"/>
              </a:ext>
            </a:extLst>
          </p:cNvPr>
          <p:cNvPicPr>
            <a:picLocks noChangeAspect="1"/>
          </p:cNvPicPr>
          <p:nvPr/>
        </p:nvPicPr>
        <p:blipFill>
          <a:blip r:embed="rId3"/>
          <a:stretch>
            <a:fillRect/>
          </a:stretch>
        </p:blipFill>
        <p:spPr>
          <a:xfrm>
            <a:off x="6278282" y="57149"/>
            <a:ext cx="4895850" cy="6645047"/>
          </a:xfrm>
          <a:prstGeom prst="rect">
            <a:avLst/>
          </a:prstGeom>
        </p:spPr>
      </p:pic>
      <p:sp>
        <p:nvSpPr>
          <p:cNvPr id="11" name="TextBox 10">
            <a:extLst>
              <a:ext uri="{FF2B5EF4-FFF2-40B4-BE49-F238E27FC236}">
                <a16:creationId xmlns:a16="http://schemas.microsoft.com/office/drawing/2014/main" id="{FEB68BD0-717A-4ED8-9C32-BBAEDE7D163A}"/>
              </a:ext>
            </a:extLst>
          </p:cNvPr>
          <p:cNvSpPr txBox="1"/>
          <p:nvPr/>
        </p:nvSpPr>
        <p:spPr>
          <a:xfrm>
            <a:off x="100361" y="189571"/>
            <a:ext cx="1282069" cy="707886"/>
          </a:xfrm>
          <a:prstGeom prst="rect">
            <a:avLst/>
          </a:prstGeom>
          <a:noFill/>
        </p:spPr>
        <p:txBody>
          <a:bodyPr wrap="square" rtlCol="0">
            <a:spAutoFit/>
          </a:bodyPr>
          <a:lstStyle/>
          <a:p>
            <a:r>
              <a:rPr lang="en-GB" sz="4000" dirty="0"/>
              <a:t>    1*</a:t>
            </a:r>
          </a:p>
        </p:txBody>
      </p:sp>
    </p:spTree>
    <p:extLst>
      <p:ext uri="{BB962C8B-B14F-4D97-AF65-F5344CB8AC3E}">
        <p14:creationId xmlns:p14="http://schemas.microsoft.com/office/powerpoint/2010/main" val="50794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610</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Rockwell</vt:lpstr>
      <vt:lpstr>Office Theme</vt:lpstr>
      <vt:lpstr>Year 3 Home School Provision Daily Pack</vt:lpstr>
      <vt:lpstr>Maths To divide 2-digit numbers by 1- digit numbers (TU / U) using sharing or grouping  Introduction </vt:lpstr>
      <vt:lpstr>PowerPoint Presentation</vt:lpstr>
      <vt:lpstr>PowerPoint Presentation</vt:lpstr>
      <vt:lpstr>English</vt:lpstr>
      <vt:lpstr>Today, you are going to be doing research about the Gladiators!</vt:lpstr>
      <vt:lpstr>Once you have found and gathered enough research, to create a poster about 1  type of Gladiator and facts about them.</vt:lpstr>
      <vt:lpstr>Reading –  Courageous Advocate: Martin Luthor King Jr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Parker4, Nicholas</cp:lastModifiedBy>
  <cp:revision>2</cp:revision>
  <dcterms:created xsi:type="dcterms:W3CDTF">2021-01-07T13:13:39Z</dcterms:created>
  <dcterms:modified xsi:type="dcterms:W3CDTF">2021-01-07T13:24:51Z</dcterms:modified>
</cp:coreProperties>
</file>