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61" r:id="rId4"/>
    <p:sldId id="262" r:id="rId5"/>
    <p:sldId id="258" r:id="rId6"/>
    <p:sldId id="259" r:id="rId7"/>
    <p:sldId id="260"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188" autoAdjust="0"/>
    <p:restoredTop sz="94660"/>
  </p:normalViewPr>
  <p:slideViewPr>
    <p:cSldViewPr snapToGrid="0">
      <p:cViewPr varScale="1">
        <p:scale>
          <a:sx n="64" d="100"/>
          <a:sy n="64" d="100"/>
        </p:scale>
        <p:origin x="102" y="9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D575A6-913B-4E04-BBA7-D8B17C0AF6CD}" type="datetimeFigureOut">
              <a:rPr lang="en-GB" smtClean="0"/>
              <a:t>08/01/2021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53F354-A96B-4823-852D-3CC002631F14}" type="slidenum">
              <a:rPr lang="en-GB" smtClean="0"/>
              <a:t>‹#›</a:t>
            </a:fld>
            <a:endParaRPr lang="en-GB"/>
          </a:p>
        </p:txBody>
      </p:sp>
    </p:spTree>
    <p:extLst>
      <p:ext uri="{BB962C8B-B14F-4D97-AF65-F5344CB8AC3E}">
        <p14:creationId xmlns:p14="http://schemas.microsoft.com/office/powerpoint/2010/main" val="1860082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46F34D9-3A59-4368-BC8F-359DC0CA700A}" type="datetimeFigureOut">
              <a:rPr lang="en-GB" smtClean="0"/>
              <a:t>08/01/2021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276405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6F34D9-3A59-4368-BC8F-359DC0CA700A}" type="datetimeFigureOut">
              <a:rPr lang="en-GB" smtClean="0"/>
              <a:t>08/01/2021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1399446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6F34D9-3A59-4368-BC8F-359DC0CA700A}" type="datetimeFigureOut">
              <a:rPr lang="en-GB" smtClean="0"/>
              <a:t>08/01/2021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3386456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6F34D9-3A59-4368-BC8F-359DC0CA700A}" type="datetimeFigureOut">
              <a:rPr lang="en-GB" smtClean="0"/>
              <a:t>08/01/2021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2955442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6F34D9-3A59-4368-BC8F-359DC0CA700A}" type="datetimeFigureOut">
              <a:rPr lang="en-GB" smtClean="0"/>
              <a:t>08/01/2021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2500254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46F34D9-3A59-4368-BC8F-359DC0CA700A}" type="datetimeFigureOut">
              <a:rPr lang="en-GB" smtClean="0"/>
              <a:t>08/01/2021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1898495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46F34D9-3A59-4368-BC8F-359DC0CA700A}" type="datetimeFigureOut">
              <a:rPr lang="en-GB" smtClean="0"/>
              <a:t>08/01/2021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2111186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46F34D9-3A59-4368-BC8F-359DC0CA700A}" type="datetimeFigureOut">
              <a:rPr lang="en-GB" smtClean="0"/>
              <a:t>08/01/2021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3420194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6F34D9-3A59-4368-BC8F-359DC0CA700A}" type="datetimeFigureOut">
              <a:rPr lang="en-GB" smtClean="0"/>
              <a:t>08/01/2021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3379988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F34D9-3A59-4368-BC8F-359DC0CA700A}" type="datetimeFigureOut">
              <a:rPr lang="en-GB" smtClean="0"/>
              <a:t>08/01/2021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1054872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F34D9-3A59-4368-BC8F-359DC0CA700A}" type="datetimeFigureOut">
              <a:rPr lang="en-GB" smtClean="0"/>
              <a:t>08/01/2021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1567678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6F34D9-3A59-4368-BC8F-359DC0CA700A}" type="datetimeFigureOut">
              <a:rPr lang="en-GB" smtClean="0"/>
              <a:t>08/01/2021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C7B9A2-C376-4ED2-8C20-6C53801845ED}" type="slidenum">
              <a:rPr lang="en-GB" smtClean="0"/>
              <a:t>‹#›</a:t>
            </a:fld>
            <a:endParaRPr lang="en-GB"/>
          </a:p>
        </p:txBody>
      </p:sp>
    </p:spTree>
    <p:extLst>
      <p:ext uri="{BB962C8B-B14F-4D97-AF65-F5344CB8AC3E}">
        <p14:creationId xmlns:p14="http://schemas.microsoft.com/office/powerpoint/2010/main" val="20412054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NJS.Year3@taw.org.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bbc.co.uk/bitesize/articles/zjsnm39"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bbc.co.uk/bitesize/articles/zjsnm39"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524000" y="186431"/>
            <a:ext cx="9144000" cy="1812982"/>
          </a:xfrm>
        </p:spPr>
        <p:txBody>
          <a:bodyPr/>
          <a:lstStyle/>
          <a:p>
            <a:r>
              <a:rPr lang="en-GB" u="sng" dirty="0"/>
              <a:t>Year 3 Home School Provision Daily Pack</a:t>
            </a:r>
          </a:p>
        </p:txBody>
      </p:sp>
      <p:sp>
        <p:nvSpPr>
          <p:cNvPr id="7" name="Subtitle 5">
            <a:extLst>
              <a:ext uri="{FF2B5EF4-FFF2-40B4-BE49-F238E27FC236}">
                <a16:creationId xmlns:a16="http://schemas.microsoft.com/office/drawing/2014/main" id="{6C42C349-C9D6-4B5B-8C5E-0A0DBDF38901}"/>
              </a:ext>
            </a:extLst>
          </p:cNvPr>
          <p:cNvSpPr>
            <a:spLocks noGrp="1"/>
          </p:cNvSpPr>
          <p:nvPr>
            <p:ph type="subTitle" idx="1"/>
          </p:nvPr>
        </p:nvSpPr>
        <p:spPr>
          <a:xfrm>
            <a:off x="427703" y="2109019"/>
            <a:ext cx="11444749" cy="4748981"/>
          </a:xfrm>
        </p:spPr>
        <p:txBody>
          <a:bodyPr>
            <a:normAutofit/>
          </a:bodyPr>
          <a:lstStyle/>
          <a:p>
            <a:r>
              <a:rPr lang="en-GB" dirty="0"/>
              <a:t>The following slides will be split into 4 separate activities. </a:t>
            </a:r>
          </a:p>
          <a:p>
            <a:r>
              <a:rPr lang="en-GB" dirty="0"/>
              <a:t>They will consist of Maths, English, Reading and one other subject.</a:t>
            </a:r>
          </a:p>
          <a:p>
            <a:endParaRPr lang="en-GB" dirty="0"/>
          </a:p>
          <a:p>
            <a:r>
              <a:rPr lang="en-GB" dirty="0"/>
              <a:t>Each slide will be daily activities for you and your child to do at home. </a:t>
            </a:r>
          </a:p>
          <a:p>
            <a:r>
              <a:rPr lang="en-GB" dirty="0"/>
              <a:t>We as a Year 3 team, will update these slides daily to the website – please keep an eye out!</a:t>
            </a:r>
          </a:p>
          <a:p>
            <a:endParaRPr lang="en-GB" dirty="0"/>
          </a:p>
          <a:p>
            <a:r>
              <a:rPr lang="en-GB" dirty="0"/>
              <a:t>Please email </a:t>
            </a:r>
            <a:r>
              <a:rPr lang="en-GB" dirty="0">
                <a:hlinkClick r:id="rId2"/>
              </a:rPr>
              <a:t>NJS.Year3@taw.org.uk</a:t>
            </a:r>
            <a:r>
              <a:rPr lang="en-GB" dirty="0"/>
              <a:t> with any queries to share any work and one of the Year 3 teachers will get back to you as soon as possible! </a:t>
            </a:r>
          </a:p>
          <a:p>
            <a:endParaRPr lang="en-GB" dirty="0"/>
          </a:p>
          <a:p>
            <a:r>
              <a:rPr lang="en-GB" dirty="0"/>
              <a:t>Thank you for your understanding and on going support during these times.</a:t>
            </a:r>
          </a:p>
          <a:p>
            <a:endParaRPr lang="en-GB" dirty="0"/>
          </a:p>
        </p:txBody>
      </p:sp>
    </p:spTree>
    <p:extLst>
      <p:ext uri="{BB962C8B-B14F-4D97-AF65-F5344CB8AC3E}">
        <p14:creationId xmlns:p14="http://schemas.microsoft.com/office/powerpoint/2010/main" val="1774299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CAD66-6F1A-4DA7-8DC0-5F415130164F}"/>
              </a:ext>
            </a:extLst>
          </p:cNvPr>
          <p:cNvSpPr>
            <a:spLocks noGrp="1"/>
          </p:cNvSpPr>
          <p:nvPr>
            <p:ph type="title"/>
          </p:nvPr>
        </p:nvSpPr>
        <p:spPr/>
        <p:txBody>
          <a:bodyPr/>
          <a:lstStyle/>
          <a:p>
            <a:r>
              <a:rPr lang="en-GB" u="sng" dirty="0"/>
              <a:t>Plenary: </a:t>
            </a:r>
            <a:r>
              <a:rPr lang="en-GB" dirty="0"/>
              <a:t>Pronoun quiz </a:t>
            </a:r>
            <a:br>
              <a:rPr lang="en-GB" dirty="0"/>
            </a:br>
            <a:r>
              <a:rPr lang="en-GB" dirty="0"/>
              <a:t>(click the image or the link to play)</a:t>
            </a:r>
          </a:p>
        </p:txBody>
      </p:sp>
      <p:pic>
        <p:nvPicPr>
          <p:cNvPr id="5" name="Content Placeholder 4">
            <a:hlinkClick r:id="rId2"/>
            <a:extLst>
              <a:ext uri="{FF2B5EF4-FFF2-40B4-BE49-F238E27FC236}">
                <a16:creationId xmlns:a16="http://schemas.microsoft.com/office/drawing/2014/main" id="{DF86E47F-A059-42C7-87CB-2E27CDA4D933}"/>
              </a:ext>
            </a:extLst>
          </p:cNvPr>
          <p:cNvPicPr>
            <a:picLocks noGrp="1" noChangeAspect="1"/>
          </p:cNvPicPr>
          <p:nvPr>
            <p:ph idx="1"/>
          </p:nvPr>
        </p:nvPicPr>
        <p:blipFill>
          <a:blip r:embed="rId3"/>
          <a:stretch>
            <a:fillRect/>
          </a:stretch>
        </p:blipFill>
        <p:spPr>
          <a:xfrm>
            <a:off x="2557670" y="1756949"/>
            <a:ext cx="6553343" cy="4728970"/>
          </a:xfrm>
        </p:spPr>
      </p:pic>
      <p:sp>
        <p:nvSpPr>
          <p:cNvPr id="7" name="TextBox 6">
            <a:extLst>
              <a:ext uri="{FF2B5EF4-FFF2-40B4-BE49-F238E27FC236}">
                <a16:creationId xmlns:a16="http://schemas.microsoft.com/office/drawing/2014/main" id="{3DEDEE70-407E-4CB8-8B93-753A83453CC5}"/>
              </a:ext>
            </a:extLst>
          </p:cNvPr>
          <p:cNvSpPr txBox="1"/>
          <p:nvPr/>
        </p:nvSpPr>
        <p:spPr>
          <a:xfrm>
            <a:off x="9250017" y="4121434"/>
            <a:ext cx="2372139" cy="923330"/>
          </a:xfrm>
          <a:prstGeom prst="rect">
            <a:avLst/>
          </a:prstGeom>
          <a:noFill/>
        </p:spPr>
        <p:txBody>
          <a:bodyPr wrap="square">
            <a:spAutoFit/>
          </a:bodyPr>
          <a:lstStyle/>
          <a:p>
            <a:r>
              <a:rPr lang="en-GB" dirty="0">
                <a:hlinkClick r:id="rId2"/>
              </a:rPr>
              <a:t>https://www.bbc.co.uk/bitesize/articles/zjsnm39</a:t>
            </a:r>
            <a:r>
              <a:rPr lang="en-GB" dirty="0"/>
              <a:t> </a:t>
            </a:r>
          </a:p>
        </p:txBody>
      </p:sp>
    </p:spTree>
    <p:extLst>
      <p:ext uri="{BB962C8B-B14F-4D97-AF65-F5344CB8AC3E}">
        <p14:creationId xmlns:p14="http://schemas.microsoft.com/office/powerpoint/2010/main" val="3230422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7CC4553-2F61-43C7-AFA0-DABE08D9EFFB}"/>
              </a:ext>
            </a:extLst>
          </p:cNvPr>
          <p:cNvSpPr txBox="1"/>
          <p:nvPr/>
        </p:nvSpPr>
        <p:spPr>
          <a:xfrm>
            <a:off x="4949283" y="50970"/>
            <a:ext cx="2293434" cy="769441"/>
          </a:xfrm>
          <a:prstGeom prst="rect">
            <a:avLst/>
          </a:prstGeom>
          <a:noFill/>
        </p:spPr>
        <p:txBody>
          <a:bodyPr wrap="square" rtlCol="0">
            <a:spAutoFit/>
          </a:bodyPr>
          <a:lstStyle/>
          <a:p>
            <a:r>
              <a:rPr lang="en-GB" sz="4400" u="sng" dirty="0"/>
              <a:t>READING</a:t>
            </a:r>
          </a:p>
        </p:txBody>
      </p:sp>
      <p:sp>
        <p:nvSpPr>
          <p:cNvPr id="7" name="TextBox 6">
            <a:extLst>
              <a:ext uri="{FF2B5EF4-FFF2-40B4-BE49-F238E27FC236}">
                <a16:creationId xmlns:a16="http://schemas.microsoft.com/office/drawing/2014/main" id="{2D0928FA-4DF6-498A-86BD-4BFF63885E58}"/>
              </a:ext>
            </a:extLst>
          </p:cNvPr>
          <p:cNvSpPr txBox="1"/>
          <p:nvPr/>
        </p:nvSpPr>
        <p:spPr>
          <a:xfrm>
            <a:off x="892098" y="959005"/>
            <a:ext cx="10582507" cy="3970318"/>
          </a:xfrm>
          <a:prstGeom prst="rect">
            <a:avLst/>
          </a:prstGeom>
          <a:noFill/>
        </p:spPr>
        <p:txBody>
          <a:bodyPr wrap="square" rtlCol="0">
            <a:spAutoFit/>
          </a:bodyPr>
          <a:lstStyle/>
          <a:p>
            <a:pPr marL="571500" indent="-571500">
              <a:buFont typeface="Arial" panose="020B0604020202020204" pitchFamily="34" charset="0"/>
              <a:buChar char="•"/>
            </a:pPr>
            <a:r>
              <a:rPr lang="en-GB" sz="3600" dirty="0"/>
              <a:t>The following pages contain two texts, each of which should contain a level of challenge for the reader, with questions on each one. </a:t>
            </a:r>
          </a:p>
          <a:p>
            <a:pPr marL="571500" indent="-571500">
              <a:buFont typeface="Arial" panose="020B0604020202020204" pitchFamily="34" charset="0"/>
              <a:buChar char="•"/>
            </a:pPr>
            <a:r>
              <a:rPr lang="en-GB" sz="3600" dirty="0"/>
              <a:t>Record your answers in your book, using complete sentences, with the correct punctuation. </a:t>
            </a:r>
          </a:p>
          <a:p>
            <a:pPr marL="571500" indent="-571500">
              <a:buFont typeface="Arial" panose="020B0604020202020204" pitchFamily="34" charset="0"/>
              <a:buChar char="•"/>
            </a:pPr>
            <a:r>
              <a:rPr lang="en-GB" sz="3600" dirty="0"/>
              <a:t>One word answers are not allowed, unless specifically asked for!</a:t>
            </a:r>
          </a:p>
        </p:txBody>
      </p:sp>
    </p:spTree>
    <p:extLst>
      <p:ext uri="{BB962C8B-B14F-4D97-AF65-F5344CB8AC3E}">
        <p14:creationId xmlns:p14="http://schemas.microsoft.com/office/powerpoint/2010/main" val="3814098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6CBE5B7-184D-44D2-9831-25C1FEF7B21E}"/>
              </a:ext>
            </a:extLst>
          </p:cNvPr>
          <p:cNvSpPr txBox="1"/>
          <p:nvPr/>
        </p:nvSpPr>
        <p:spPr>
          <a:xfrm>
            <a:off x="79771" y="1395673"/>
            <a:ext cx="12032458" cy="2862322"/>
          </a:xfrm>
          <a:prstGeom prst="rect">
            <a:avLst/>
          </a:prstGeom>
          <a:noFill/>
        </p:spPr>
        <p:txBody>
          <a:bodyPr wrap="square" rtlCol="0">
            <a:spAutoFit/>
          </a:bodyPr>
          <a:lstStyle/>
          <a:p>
            <a:pPr algn="ctr"/>
            <a:r>
              <a:rPr lang="en-GB" sz="6000" u="sng" dirty="0"/>
              <a:t>Monday </a:t>
            </a:r>
            <a:r>
              <a:rPr lang="en-GB" sz="6000" u="sng" dirty="0" smtClean="0"/>
              <a:t>11th </a:t>
            </a:r>
            <a:r>
              <a:rPr lang="en-GB" sz="6000" u="sng" dirty="0"/>
              <a:t>January</a:t>
            </a:r>
          </a:p>
          <a:p>
            <a:pPr algn="ctr"/>
            <a:r>
              <a:rPr lang="en-GB" sz="6000" u="sng" dirty="0"/>
              <a:t>To find and record information and summarise a text.</a:t>
            </a:r>
          </a:p>
        </p:txBody>
      </p:sp>
    </p:spTree>
    <p:extLst>
      <p:ext uri="{BB962C8B-B14F-4D97-AF65-F5344CB8AC3E}">
        <p14:creationId xmlns:p14="http://schemas.microsoft.com/office/powerpoint/2010/main" val="1307543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4071ABC-6A9C-40CA-BE63-5FFFA4E1EC2D}"/>
              </a:ext>
            </a:extLst>
          </p:cNvPr>
          <p:cNvGrpSpPr/>
          <p:nvPr/>
        </p:nvGrpSpPr>
        <p:grpSpPr>
          <a:xfrm>
            <a:off x="2634382" y="0"/>
            <a:ext cx="8364437" cy="6858000"/>
            <a:chOff x="3827562" y="0"/>
            <a:chExt cx="8364437" cy="6858000"/>
          </a:xfrm>
        </p:grpSpPr>
        <p:pic>
          <p:nvPicPr>
            <p:cNvPr id="2" name="Picture 1">
              <a:extLst>
                <a:ext uri="{FF2B5EF4-FFF2-40B4-BE49-F238E27FC236}">
                  <a16:creationId xmlns:a16="http://schemas.microsoft.com/office/drawing/2014/main" id="{15CEFABA-E62E-4EF9-9CD4-94DC520E1F15}"/>
                </a:ext>
              </a:extLst>
            </p:cNvPr>
            <p:cNvPicPr>
              <a:picLocks noChangeAspect="1"/>
            </p:cNvPicPr>
            <p:nvPr/>
          </p:nvPicPr>
          <p:blipFill>
            <a:blip r:embed="rId2"/>
            <a:stretch>
              <a:fillRect/>
            </a:stretch>
          </p:blipFill>
          <p:spPr>
            <a:xfrm>
              <a:off x="4233234" y="736252"/>
              <a:ext cx="7553091" cy="6121748"/>
            </a:xfrm>
            <a:prstGeom prst="rect">
              <a:avLst/>
            </a:prstGeom>
          </p:spPr>
        </p:pic>
        <p:pic>
          <p:nvPicPr>
            <p:cNvPr id="4" name="Picture 3">
              <a:extLst>
                <a:ext uri="{FF2B5EF4-FFF2-40B4-BE49-F238E27FC236}">
                  <a16:creationId xmlns:a16="http://schemas.microsoft.com/office/drawing/2014/main" id="{FF667748-21C8-441B-BB18-47F4663463D6}"/>
                </a:ext>
              </a:extLst>
            </p:cNvPr>
            <p:cNvPicPr>
              <a:picLocks noChangeAspect="1"/>
            </p:cNvPicPr>
            <p:nvPr/>
          </p:nvPicPr>
          <p:blipFill>
            <a:blip r:embed="rId3"/>
            <a:stretch>
              <a:fillRect/>
            </a:stretch>
          </p:blipFill>
          <p:spPr>
            <a:xfrm>
              <a:off x="3827562" y="0"/>
              <a:ext cx="8364437" cy="749338"/>
            </a:xfrm>
            <a:prstGeom prst="rect">
              <a:avLst/>
            </a:prstGeom>
          </p:spPr>
        </p:pic>
      </p:grpSp>
      <p:sp>
        <p:nvSpPr>
          <p:cNvPr id="6" name="TextBox 5">
            <a:extLst>
              <a:ext uri="{FF2B5EF4-FFF2-40B4-BE49-F238E27FC236}">
                <a16:creationId xmlns:a16="http://schemas.microsoft.com/office/drawing/2014/main" id="{17A06620-7136-48A3-A994-9266CEFB835A}"/>
              </a:ext>
            </a:extLst>
          </p:cNvPr>
          <p:cNvSpPr txBox="1"/>
          <p:nvPr/>
        </p:nvSpPr>
        <p:spPr>
          <a:xfrm>
            <a:off x="100361" y="646771"/>
            <a:ext cx="2128347" cy="923330"/>
          </a:xfrm>
          <a:prstGeom prst="rect">
            <a:avLst/>
          </a:prstGeom>
          <a:noFill/>
        </p:spPr>
        <p:txBody>
          <a:bodyPr wrap="square" rtlCol="0">
            <a:spAutoFit/>
          </a:bodyPr>
          <a:lstStyle/>
          <a:p>
            <a:r>
              <a:rPr lang="en-GB" dirty="0"/>
              <a:t>Read the passage with an adult to help you.</a:t>
            </a:r>
          </a:p>
        </p:txBody>
      </p:sp>
      <p:sp>
        <p:nvSpPr>
          <p:cNvPr id="7" name="TextBox 6">
            <a:extLst>
              <a:ext uri="{FF2B5EF4-FFF2-40B4-BE49-F238E27FC236}">
                <a16:creationId xmlns:a16="http://schemas.microsoft.com/office/drawing/2014/main" id="{B1D796E4-973D-4569-8CB4-DBB9C6A522F2}"/>
              </a:ext>
            </a:extLst>
          </p:cNvPr>
          <p:cNvSpPr txBox="1"/>
          <p:nvPr/>
        </p:nvSpPr>
        <p:spPr>
          <a:xfrm>
            <a:off x="267629" y="133815"/>
            <a:ext cx="1961079" cy="523220"/>
          </a:xfrm>
          <a:prstGeom prst="rect">
            <a:avLst/>
          </a:prstGeom>
          <a:noFill/>
        </p:spPr>
        <p:txBody>
          <a:bodyPr wrap="square" rtlCol="0">
            <a:spAutoFit/>
          </a:bodyPr>
          <a:lstStyle/>
          <a:p>
            <a:r>
              <a:rPr lang="en-GB" sz="2800" dirty="0"/>
              <a:t>Text 1:</a:t>
            </a:r>
          </a:p>
        </p:txBody>
      </p:sp>
    </p:spTree>
    <p:extLst>
      <p:ext uri="{BB962C8B-B14F-4D97-AF65-F5344CB8AC3E}">
        <p14:creationId xmlns:p14="http://schemas.microsoft.com/office/powerpoint/2010/main" val="372922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B11286E-F553-4A13-B12E-0CE663F14E5D}"/>
              </a:ext>
            </a:extLst>
          </p:cNvPr>
          <p:cNvGrpSpPr/>
          <p:nvPr/>
        </p:nvGrpSpPr>
        <p:grpSpPr>
          <a:xfrm>
            <a:off x="115149" y="602166"/>
            <a:ext cx="11961702" cy="4482789"/>
            <a:chOff x="0" y="0"/>
            <a:chExt cx="11961702" cy="4482789"/>
          </a:xfrm>
        </p:grpSpPr>
        <p:pic>
          <p:nvPicPr>
            <p:cNvPr id="5" name="Picture 4">
              <a:extLst>
                <a:ext uri="{FF2B5EF4-FFF2-40B4-BE49-F238E27FC236}">
                  <a16:creationId xmlns:a16="http://schemas.microsoft.com/office/drawing/2014/main" id="{1E19E0DA-3D26-4D53-86EB-44A83292D80E}"/>
                </a:ext>
              </a:extLst>
            </p:cNvPr>
            <p:cNvPicPr>
              <a:picLocks noChangeAspect="1"/>
            </p:cNvPicPr>
            <p:nvPr/>
          </p:nvPicPr>
          <p:blipFill>
            <a:blip r:embed="rId2"/>
            <a:stretch>
              <a:fillRect/>
            </a:stretch>
          </p:blipFill>
          <p:spPr>
            <a:xfrm>
              <a:off x="0" y="85492"/>
              <a:ext cx="6089678" cy="4397297"/>
            </a:xfrm>
            <a:prstGeom prst="rect">
              <a:avLst/>
            </a:prstGeom>
          </p:spPr>
        </p:pic>
        <p:pic>
          <p:nvPicPr>
            <p:cNvPr id="7" name="Picture 6">
              <a:extLst>
                <a:ext uri="{FF2B5EF4-FFF2-40B4-BE49-F238E27FC236}">
                  <a16:creationId xmlns:a16="http://schemas.microsoft.com/office/drawing/2014/main" id="{AC1643C2-6D76-4792-B8F0-703ACC20A2E5}"/>
                </a:ext>
              </a:extLst>
            </p:cNvPr>
            <p:cNvPicPr>
              <a:picLocks noChangeAspect="1"/>
            </p:cNvPicPr>
            <p:nvPr/>
          </p:nvPicPr>
          <p:blipFill>
            <a:blip r:embed="rId3"/>
            <a:stretch>
              <a:fillRect/>
            </a:stretch>
          </p:blipFill>
          <p:spPr>
            <a:xfrm>
              <a:off x="6089678" y="0"/>
              <a:ext cx="5872024" cy="4482789"/>
            </a:xfrm>
            <a:prstGeom prst="rect">
              <a:avLst/>
            </a:prstGeom>
          </p:spPr>
        </p:pic>
      </p:grpSp>
      <p:sp>
        <p:nvSpPr>
          <p:cNvPr id="8" name="TextBox 7">
            <a:extLst>
              <a:ext uri="{FF2B5EF4-FFF2-40B4-BE49-F238E27FC236}">
                <a16:creationId xmlns:a16="http://schemas.microsoft.com/office/drawing/2014/main" id="{EE7FB72D-933A-439E-9D41-83C8A0F6F268}"/>
              </a:ext>
            </a:extLst>
          </p:cNvPr>
          <p:cNvSpPr txBox="1"/>
          <p:nvPr/>
        </p:nvSpPr>
        <p:spPr>
          <a:xfrm>
            <a:off x="501805" y="5285679"/>
            <a:ext cx="10905893" cy="646331"/>
          </a:xfrm>
          <a:prstGeom prst="rect">
            <a:avLst/>
          </a:prstGeom>
          <a:noFill/>
        </p:spPr>
        <p:txBody>
          <a:bodyPr wrap="square" rtlCol="0">
            <a:spAutoFit/>
          </a:bodyPr>
          <a:lstStyle/>
          <a:p>
            <a:r>
              <a:rPr lang="en-GB" dirty="0"/>
              <a:t>Hint: ‘Summarise’ means find the key or main ideas in a text or paragraph, and write them as simply as you can, so you just keep the main ideas.  </a:t>
            </a:r>
          </a:p>
        </p:txBody>
      </p:sp>
      <p:sp>
        <p:nvSpPr>
          <p:cNvPr id="10" name="TextBox 9">
            <a:extLst>
              <a:ext uri="{FF2B5EF4-FFF2-40B4-BE49-F238E27FC236}">
                <a16:creationId xmlns:a16="http://schemas.microsoft.com/office/drawing/2014/main" id="{0F728443-C5B8-4E57-8C95-30CD6F0BBB7D}"/>
              </a:ext>
            </a:extLst>
          </p:cNvPr>
          <p:cNvSpPr txBox="1"/>
          <p:nvPr/>
        </p:nvSpPr>
        <p:spPr>
          <a:xfrm>
            <a:off x="115149" y="156117"/>
            <a:ext cx="3129856" cy="369332"/>
          </a:xfrm>
          <a:prstGeom prst="rect">
            <a:avLst/>
          </a:prstGeom>
          <a:noFill/>
        </p:spPr>
        <p:txBody>
          <a:bodyPr wrap="square" rtlCol="0">
            <a:spAutoFit/>
          </a:bodyPr>
          <a:lstStyle/>
          <a:p>
            <a:r>
              <a:rPr lang="en-GB" dirty="0"/>
              <a:t>Text 1 questions:</a:t>
            </a:r>
          </a:p>
        </p:txBody>
      </p:sp>
    </p:spTree>
    <p:extLst>
      <p:ext uri="{BB962C8B-B14F-4D97-AF65-F5344CB8AC3E}">
        <p14:creationId xmlns:p14="http://schemas.microsoft.com/office/powerpoint/2010/main" val="1200484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81379AA-B3E4-42FF-9651-A9FB7F92D966}"/>
              </a:ext>
            </a:extLst>
          </p:cNvPr>
          <p:cNvSpPr txBox="1"/>
          <p:nvPr/>
        </p:nvSpPr>
        <p:spPr>
          <a:xfrm>
            <a:off x="1298071" y="60884"/>
            <a:ext cx="10722944" cy="646331"/>
          </a:xfrm>
          <a:prstGeom prst="rect">
            <a:avLst/>
          </a:prstGeom>
          <a:noFill/>
        </p:spPr>
        <p:txBody>
          <a:bodyPr wrap="square" rtlCol="0">
            <a:spAutoFit/>
          </a:bodyPr>
          <a:lstStyle/>
          <a:p>
            <a:r>
              <a:rPr lang="en-GB" sz="3600" u="sng" dirty="0"/>
              <a:t>Text 2:  To find, record and explain my ideas. </a:t>
            </a:r>
          </a:p>
        </p:txBody>
      </p:sp>
      <p:grpSp>
        <p:nvGrpSpPr>
          <p:cNvPr id="7" name="Group 6">
            <a:extLst>
              <a:ext uri="{FF2B5EF4-FFF2-40B4-BE49-F238E27FC236}">
                <a16:creationId xmlns:a16="http://schemas.microsoft.com/office/drawing/2014/main" id="{D2B24089-A3A5-4B52-92E2-4DF8E2C8925C}"/>
              </a:ext>
            </a:extLst>
          </p:cNvPr>
          <p:cNvGrpSpPr/>
          <p:nvPr/>
        </p:nvGrpSpPr>
        <p:grpSpPr>
          <a:xfrm>
            <a:off x="-1" y="707215"/>
            <a:ext cx="7103327" cy="6150785"/>
            <a:chOff x="631320" y="1059205"/>
            <a:chExt cx="4238626" cy="3571281"/>
          </a:xfrm>
        </p:grpSpPr>
        <p:pic>
          <p:nvPicPr>
            <p:cNvPr id="3" name="Picture 2">
              <a:extLst>
                <a:ext uri="{FF2B5EF4-FFF2-40B4-BE49-F238E27FC236}">
                  <a16:creationId xmlns:a16="http://schemas.microsoft.com/office/drawing/2014/main" id="{5E762595-06EE-479F-9BF9-5E1FE6939A84}"/>
                </a:ext>
              </a:extLst>
            </p:cNvPr>
            <p:cNvPicPr>
              <a:picLocks noChangeAspect="1"/>
            </p:cNvPicPr>
            <p:nvPr/>
          </p:nvPicPr>
          <p:blipFill>
            <a:blip r:embed="rId2"/>
            <a:stretch>
              <a:fillRect/>
            </a:stretch>
          </p:blipFill>
          <p:spPr>
            <a:xfrm>
              <a:off x="631320" y="1059205"/>
              <a:ext cx="4238625" cy="475656"/>
            </a:xfrm>
            <a:prstGeom prst="rect">
              <a:avLst/>
            </a:prstGeom>
          </p:spPr>
        </p:pic>
        <p:pic>
          <p:nvPicPr>
            <p:cNvPr id="6" name="Picture 5">
              <a:extLst>
                <a:ext uri="{FF2B5EF4-FFF2-40B4-BE49-F238E27FC236}">
                  <a16:creationId xmlns:a16="http://schemas.microsoft.com/office/drawing/2014/main" id="{50E1B038-BC32-4E56-96CF-9ED55FD8F028}"/>
                </a:ext>
              </a:extLst>
            </p:cNvPr>
            <p:cNvPicPr>
              <a:picLocks noChangeAspect="1"/>
            </p:cNvPicPr>
            <p:nvPr/>
          </p:nvPicPr>
          <p:blipFill>
            <a:blip r:embed="rId3"/>
            <a:stretch>
              <a:fillRect/>
            </a:stretch>
          </p:blipFill>
          <p:spPr>
            <a:xfrm>
              <a:off x="631321" y="1534861"/>
              <a:ext cx="4238625" cy="3095625"/>
            </a:xfrm>
            <a:prstGeom prst="rect">
              <a:avLst/>
            </a:prstGeom>
          </p:spPr>
        </p:pic>
      </p:grpSp>
      <p:pic>
        <p:nvPicPr>
          <p:cNvPr id="9" name="Picture 8">
            <a:extLst>
              <a:ext uri="{FF2B5EF4-FFF2-40B4-BE49-F238E27FC236}">
                <a16:creationId xmlns:a16="http://schemas.microsoft.com/office/drawing/2014/main" id="{6993B6E8-3FE6-434A-957D-F2AB8B8A92E2}"/>
              </a:ext>
            </a:extLst>
          </p:cNvPr>
          <p:cNvPicPr>
            <a:picLocks noChangeAspect="1"/>
          </p:cNvPicPr>
          <p:nvPr/>
        </p:nvPicPr>
        <p:blipFill>
          <a:blip r:embed="rId4"/>
          <a:stretch>
            <a:fillRect/>
          </a:stretch>
        </p:blipFill>
        <p:spPr>
          <a:xfrm>
            <a:off x="7094719" y="2237910"/>
            <a:ext cx="5097280" cy="2947407"/>
          </a:xfrm>
          <a:prstGeom prst="rect">
            <a:avLst/>
          </a:prstGeom>
        </p:spPr>
      </p:pic>
    </p:spTree>
    <p:extLst>
      <p:ext uri="{BB962C8B-B14F-4D97-AF65-F5344CB8AC3E}">
        <p14:creationId xmlns:p14="http://schemas.microsoft.com/office/powerpoint/2010/main" val="1575045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CC7477-6C31-4E86-B46F-0ECE75D279A0}"/>
              </a:ext>
            </a:extLst>
          </p:cNvPr>
          <p:cNvSpPr txBox="1"/>
          <p:nvPr/>
        </p:nvSpPr>
        <p:spPr>
          <a:xfrm>
            <a:off x="283310" y="144966"/>
            <a:ext cx="3184719" cy="523220"/>
          </a:xfrm>
          <a:prstGeom prst="rect">
            <a:avLst/>
          </a:prstGeom>
          <a:noFill/>
        </p:spPr>
        <p:txBody>
          <a:bodyPr wrap="square" rtlCol="0">
            <a:spAutoFit/>
          </a:bodyPr>
          <a:lstStyle/>
          <a:p>
            <a:r>
              <a:rPr lang="en-GB" sz="2800" dirty="0"/>
              <a:t>Text 2: Questions</a:t>
            </a:r>
          </a:p>
        </p:txBody>
      </p:sp>
      <p:pic>
        <p:nvPicPr>
          <p:cNvPr id="4" name="Picture 3">
            <a:extLst>
              <a:ext uri="{FF2B5EF4-FFF2-40B4-BE49-F238E27FC236}">
                <a16:creationId xmlns:a16="http://schemas.microsoft.com/office/drawing/2014/main" id="{A6119C87-35F8-4115-9E99-66B5BF8A0349}"/>
              </a:ext>
            </a:extLst>
          </p:cNvPr>
          <p:cNvPicPr>
            <a:picLocks noChangeAspect="1"/>
          </p:cNvPicPr>
          <p:nvPr/>
        </p:nvPicPr>
        <p:blipFill>
          <a:blip r:embed="rId2"/>
          <a:stretch>
            <a:fillRect/>
          </a:stretch>
        </p:blipFill>
        <p:spPr>
          <a:xfrm>
            <a:off x="0" y="723900"/>
            <a:ext cx="6096000" cy="4191923"/>
          </a:xfrm>
          <a:prstGeom prst="rect">
            <a:avLst/>
          </a:prstGeom>
        </p:spPr>
      </p:pic>
      <p:pic>
        <p:nvPicPr>
          <p:cNvPr id="6" name="Picture 5">
            <a:extLst>
              <a:ext uri="{FF2B5EF4-FFF2-40B4-BE49-F238E27FC236}">
                <a16:creationId xmlns:a16="http://schemas.microsoft.com/office/drawing/2014/main" id="{073F4DC5-AF30-498C-BE9F-12C8DE98F629}"/>
              </a:ext>
            </a:extLst>
          </p:cNvPr>
          <p:cNvPicPr>
            <a:picLocks noChangeAspect="1"/>
          </p:cNvPicPr>
          <p:nvPr/>
        </p:nvPicPr>
        <p:blipFill>
          <a:blip r:embed="rId3"/>
          <a:stretch>
            <a:fillRect/>
          </a:stretch>
        </p:blipFill>
        <p:spPr>
          <a:xfrm>
            <a:off x="6096000" y="723900"/>
            <a:ext cx="5472414" cy="4191923"/>
          </a:xfrm>
          <a:prstGeom prst="rect">
            <a:avLst/>
          </a:prstGeom>
        </p:spPr>
      </p:pic>
    </p:spTree>
    <p:extLst>
      <p:ext uri="{BB962C8B-B14F-4D97-AF65-F5344CB8AC3E}">
        <p14:creationId xmlns:p14="http://schemas.microsoft.com/office/powerpoint/2010/main" val="2977258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B93D2B-ADC2-4BEB-A626-478C09AAA50F}"/>
              </a:ext>
            </a:extLst>
          </p:cNvPr>
          <p:cNvSpPr txBox="1"/>
          <p:nvPr/>
        </p:nvSpPr>
        <p:spPr>
          <a:xfrm>
            <a:off x="3614854" y="-72468"/>
            <a:ext cx="4962292" cy="646331"/>
          </a:xfrm>
          <a:prstGeom prst="rect">
            <a:avLst/>
          </a:prstGeom>
          <a:noFill/>
        </p:spPr>
        <p:txBody>
          <a:bodyPr wrap="square" rtlCol="0">
            <a:spAutoFit/>
          </a:bodyPr>
          <a:lstStyle/>
          <a:p>
            <a:r>
              <a:rPr lang="en-GB" sz="3600" u="sng" dirty="0"/>
              <a:t>Topic work: The Romans</a:t>
            </a:r>
          </a:p>
        </p:txBody>
      </p:sp>
      <p:sp>
        <p:nvSpPr>
          <p:cNvPr id="3" name="TextBox 2">
            <a:extLst>
              <a:ext uri="{FF2B5EF4-FFF2-40B4-BE49-F238E27FC236}">
                <a16:creationId xmlns:a16="http://schemas.microsoft.com/office/drawing/2014/main" id="{D35D1A86-4793-45C0-8126-A8854FA37DC1}"/>
              </a:ext>
            </a:extLst>
          </p:cNvPr>
          <p:cNvSpPr txBox="1"/>
          <p:nvPr/>
        </p:nvSpPr>
        <p:spPr>
          <a:xfrm>
            <a:off x="137532" y="2941495"/>
            <a:ext cx="11916936" cy="1200329"/>
          </a:xfrm>
          <a:prstGeom prst="rect">
            <a:avLst/>
          </a:prstGeom>
          <a:noFill/>
        </p:spPr>
        <p:txBody>
          <a:bodyPr wrap="square" rtlCol="0">
            <a:spAutoFit/>
          </a:bodyPr>
          <a:lstStyle/>
          <a:p>
            <a:r>
              <a:rPr lang="en-GB" sz="3600" u="sng" dirty="0">
                <a:solidFill>
                  <a:srgbClr val="0000FF"/>
                </a:solidFill>
              </a:rPr>
              <a:t>To record what I know and what I would like to find out about the Romans</a:t>
            </a:r>
          </a:p>
        </p:txBody>
      </p:sp>
      <p:sp>
        <p:nvSpPr>
          <p:cNvPr id="4" name="TextBox 3">
            <a:extLst>
              <a:ext uri="{FF2B5EF4-FFF2-40B4-BE49-F238E27FC236}">
                <a16:creationId xmlns:a16="http://schemas.microsoft.com/office/drawing/2014/main" id="{F8EEC3AB-96AA-4337-A0D7-469AF6C99E2A}"/>
              </a:ext>
            </a:extLst>
          </p:cNvPr>
          <p:cNvSpPr txBox="1"/>
          <p:nvPr/>
        </p:nvSpPr>
        <p:spPr>
          <a:xfrm>
            <a:off x="570570" y="573863"/>
            <a:ext cx="10939347" cy="2862322"/>
          </a:xfrm>
          <a:prstGeom prst="rect">
            <a:avLst/>
          </a:prstGeom>
          <a:noFill/>
        </p:spPr>
        <p:txBody>
          <a:bodyPr wrap="square" rtlCol="0">
            <a:spAutoFit/>
          </a:bodyPr>
          <a:lstStyle/>
          <a:p>
            <a:r>
              <a:rPr lang="en-GB" dirty="0"/>
              <a:t>The year 3 topic this term is, yes, you’ve guessed it, the Romans! Copy the objective and the chart. Then try to fill it up. Take at least ½ a page to complete it. </a:t>
            </a:r>
          </a:p>
          <a:p>
            <a:r>
              <a:rPr lang="en-GB" b="1" dirty="0"/>
              <a:t>1* - find at least 5 facts that you already know about the Romans and 5 things you would like to know about them.</a:t>
            </a:r>
          </a:p>
          <a:p>
            <a:r>
              <a:rPr lang="en-GB" b="1" dirty="0"/>
              <a:t>2** - find at least 7 facts you know already and 7 things you’d like to know.</a:t>
            </a:r>
          </a:p>
          <a:p>
            <a:r>
              <a:rPr lang="en-GB" b="1" dirty="0"/>
              <a:t>3*** - record 10 things you already know and 10 things you would like to know about the Romans.</a:t>
            </a:r>
          </a:p>
          <a:p>
            <a:r>
              <a:rPr lang="en-GB" dirty="0"/>
              <a:t>You need to think about Roman baths, the Colosseum, Roman armies, Roman food and drink, Roman Schools, Women in Roman society, What the Romans did for us, how they lived, Rich and poor Romans etc.</a:t>
            </a:r>
          </a:p>
          <a:p>
            <a:endParaRPr lang="en-GB" dirty="0"/>
          </a:p>
          <a:p>
            <a:endParaRPr lang="en-GB" dirty="0"/>
          </a:p>
        </p:txBody>
      </p:sp>
      <p:graphicFrame>
        <p:nvGraphicFramePr>
          <p:cNvPr id="5" name="Table 5">
            <a:extLst>
              <a:ext uri="{FF2B5EF4-FFF2-40B4-BE49-F238E27FC236}">
                <a16:creationId xmlns:a16="http://schemas.microsoft.com/office/drawing/2014/main" id="{1816CCB0-54ED-46D2-89E5-4C83FA20E51B}"/>
              </a:ext>
            </a:extLst>
          </p:cNvPr>
          <p:cNvGraphicFramePr>
            <a:graphicFrameLocks noGrp="1"/>
          </p:cNvGraphicFramePr>
          <p:nvPr>
            <p:extLst>
              <p:ext uri="{D42A27DB-BD31-4B8C-83A1-F6EECF244321}">
                <p14:modId xmlns:p14="http://schemas.microsoft.com/office/powerpoint/2010/main" val="1596381373"/>
              </p:ext>
            </p:extLst>
          </p:nvPr>
        </p:nvGraphicFramePr>
        <p:xfrm>
          <a:off x="137532" y="4121939"/>
          <a:ext cx="11805424" cy="2580129"/>
        </p:xfrm>
        <a:graphic>
          <a:graphicData uri="http://schemas.openxmlformats.org/drawingml/2006/table">
            <a:tbl>
              <a:tblPr firstRow="1" bandRow="1">
                <a:tableStyleId>{5940675A-B579-460E-94D1-54222C63F5DA}</a:tableStyleId>
              </a:tblPr>
              <a:tblGrid>
                <a:gridCol w="5902712">
                  <a:extLst>
                    <a:ext uri="{9D8B030D-6E8A-4147-A177-3AD203B41FA5}">
                      <a16:colId xmlns:a16="http://schemas.microsoft.com/office/drawing/2014/main" val="2618826002"/>
                    </a:ext>
                  </a:extLst>
                </a:gridCol>
                <a:gridCol w="5902712">
                  <a:extLst>
                    <a:ext uri="{9D8B030D-6E8A-4147-A177-3AD203B41FA5}">
                      <a16:colId xmlns:a16="http://schemas.microsoft.com/office/drawing/2014/main" val="1384668731"/>
                    </a:ext>
                  </a:extLst>
                </a:gridCol>
              </a:tblGrid>
              <a:tr h="866636">
                <a:tc>
                  <a:txBody>
                    <a:bodyPr/>
                    <a:lstStyle/>
                    <a:p>
                      <a:r>
                        <a:rPr lang="en-GB" sz="2800" dirty="0"/>
                        <a:t>What I already know about the Romans: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t>What I want to find out about the Romans:</a:t>
                      </a:r>
                    </a:p>
                  </a:txBody>
                  <a:tcPr/>
                </a:tc>
                <a:extLst>
                  <a:ext uri="{0D108BD9-81ED-4DB2-BD59-A6C34878D82A}">
                    <a16:rowId xmlns:a16="http://schemas.microsoft.com/office/drawing/2014/main" val="2112856417"/>
                  </a:ext>
                </a:extLst>
              </a:tr>
              <a:tr h="1635249">
                <a:tc>
                  <a:txBody>
                    <a:bodyPr/>
                    <a:lstStyle/>
                    <a:p>
                      <a:r>
                        <a:rPr lang="en-GB" dirty="0"/>
                        <a:t>They fought in organised armies.</a:t>
                      </a:r>
                    </a:p>
                    <a:p>
                      <a:r>
                        <a:rPr lang="en-GB" dirty="0"/>
                        <a:t>The Colosseum is an amphitheatre, used for…?</a:t>
                      </a:r>
                    </a:p>
                  </a:txBody>
                  <a:tcPr/>
                </a:tc>
                <a:tc>
                  <a:txBody>
                    <a:bodyPr/>
                    <a:lstStyle/>
                    <a:p>
                      <a:r>
                        <a:rPr lang="en-GB" dirty="0"/>
                        <a:t>How did they keep clean?</a:t>
                      </a:r>
                    </a:p>
                    <a:p>
                      <a:r>
                        <a:rPr lang="en-GB" dirty="0"/>
                        <a:t>Did all children go to school?</a:t>
                      </a:r>
                    </a:p>
                  </a:txBody>
                  <a:tcPr/>
                </a:tc>
                <a:extLst>
                  <a:ext uri="{0D108BD9-81ED-4DB2-BD59-A6C34878D82A}">
                    <a16:rowId xmlns:a16="http://schemas.microsoft.com/office/drawing/2014/main" val="2668185845"/>
                  </a:ext>
                </a:extLst>
              </a:tr>
            </a:tbl>
          </a:graphicData>
        </a:graphic>
      </p:graphicFrame>
    </p:spTree>
    <p:extLst>
      <p:ext uri="{BB962C8B-B14F-4D97-AF65-F5344CB8AC3E}">
        <p14:creationId xmlns:p14="http://schemas.microsoft.com/office/powerpoint/2010/main" val="332488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30276" y="0"/>
            <a:ext cx="12061723" cy="6858000"/>
          </a:xfrm>
        </p:spPr>
        <p:txBody>
          <a:bodyPr/>
          <a:lstStyle/>
          <a:p>
            <a:pPr marL="0" indent="0">
              <a:buNone/>
            </a:pPr>
            <a:r>
              <a:rPr lang="en-GB" u="sng" dirty="0"/>
              <a:t>Maths</a:t>
            </a:r>
          </a:p>
          <a:p>
            <a:pPr marL="0" indent="0">
              <a:buNone/>
            </a:pPr>
            <a:r>
              <a:rPr lang="en-GB" dirty="0"/>
              <a:t>To use number line for division, without remainders </a:t>
            </a:r>
          </a:p>
          <a:p>
            <a:pPr marL="0" indent="0">
              <a:buNone/>
            </a:pPr>
            <a:endParaRPr lang="en-GB" dirty="0"/>
          </a:p>
          <a:p>
            <a:pPr marL="0" indent="0">
              <a:buNone/>
            </a:pPr>
            <a:r>
              <a:rPr lang="en-GB" dirty="0"/>
              <a:t>Introduction</a:t>
            </a:r>
          </a:p>
          <a:p>
            <a:pPr marL="0" indent="0">
              <a:buNone/>
            </a:pPr>
            <a:endParaRPr lang="en-GB" dirty="0"/>
          </a:p>
        </p:txBody>
      </p:sp>
      <p:pic>
        <p:nvPicPr>
          <p:cNvPr id="4" name="Picture 3"/>
          <p:cNvPicPr>
            <a:picLocks noChangeAspect="1"/>
          </p:cNvPicPr>
          <p:nvPr/>
        </p:nvPicPr>
        <p:blipFill>
          <a:blip r:embed="rId2"/>
          <a:stretch>
            <a:fillRect/>
          </a:stretch>
        </p:blipFill>
        <p:spPr>
          <a:xfrm>
            <a:off x="130276" y="1953861"/>
            <a:ext cx="5444614" cy="3419931"/>
          </a:xfrm>
          <a:prstGeom prst="rect">
            <a:avLst/>
          </a:prstGeom>
        </p:spPr>
      </p:pic>
      <p:pic>
        <p:nvPicPr>
          <p:cNvPr id="7" name="Picture 6"/>
          <p:cNvPicPr>
            <a:picLocks noChangeAspect="1"/>
          </p:cNvPicPr>
          <p:nvPr/>
        </p:nvPicPr>
        <p:blipFill>
          <a:blip r:embed="rId3"/>
          <a:stretch>
            <a:fillRect/>
          </a:stretch>
        </p:blipFill>
        <p:spPr>
          <a:xfrm>
            <a:off x="5823769" y="1953861"/>
            <a:ext cx="5502991" cy="3973160"/>
          </a:xfrm>
          <a:prstGeom prst="rect">
            <a:avLst/>
          </a:prstGeom>
        </p:spPr>
      </p:pic>
    </p:spTree>
    <p:extLst>
      <p:ext uri="{BB962C8B-B14F-4D97-AF65-F5344CB8AC3E}">
        <p14:creationId xmlns:p14="http://schemas.microsoft.com/office/powerpoint/2010/main" val="3643227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13237"/>
            <a:ext cx="4305454" cy="6013041"/>
          </a:xfrm>
          <a:prstGeom prst="rect">
            <a:avLst/>
          </a:prstGeom>
        </p:spPr>
      </p:pic>
      <p:pic>
        <p:nvPicPr>
          <p:cNvPr id="3" name="Picture 2"/>
          <p:cNvPicPr>
            <a:picLocks noChangeAspect="1"/>
          </p:cNvPicPr>
          <p:nvPr/>
        </p:nvPicPr>
        <p:blipFill>
          <a:blip r:embed="rId3"/>
          <a:stretch>
            <a:fillRect/>
          </a:stretch>
        </p:blipFill>
        <p:spPr>
          <a:xfrm>
            <a:off x="4744832" y="213237"/>
            <a:ext cx="4145461" cy="6013041"/>
          </a:xfrm>
          <a:prstGeom prst="rect">
            <a:avLst/>
          </a:prstGeom>
        </p:spPr>
      </p:pic>
    </p:spTree>
    <p:extLst>
      <p:ext uri="{BB962C8B-B14F-4D97-AF65-F5344CB8AC3E}">
        <p14:creationId xmlns:p14="http://schemas.microsoft.com/office/powerpoint/2010/main" val="3774944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2735" y="0"/>
            <a:ext cx="3274142" cy="584775"/>
          </a:xfrm>
          <a:prstGeom prst="rect">
            <a:avLst/>
          </a:prstGeom>
          <a:noFill/>
        </p:spPr>
        <p:txBody>
          <a:bodyPr wrap="square" rtlCol="0">
            <a:spAutoFit/>
          </a:bodyPr>
          <a:lstStyle/>
          <a:p>
            <a:r>
              <a:rPr lang="en-GB" sz="3200" dirty="0"/>
              <a:t>EXT:</a:t>
            </a:r>
          </a:p>
        </p:txBody>
      </p:sp>
      <p:pic>
        <p:nvPicPr>
          <p:cNvPr id="3" name="Picture 2"/>
          <p:cNvPicPr>
            <a:picLocks noChangeAspect="1"/>
          </p:cNvPicPr>
          <p:nvPr/>
        </p:nvPicPr>
        <p:blipFill>
          <a:blip r:embed="rId2"/>
          <a:stretch>
            <a:fillRect/>
          </a:stretch>
        </p:blipFill>
        <p:spPr>
          <a:xfrm>
            <a:off x="132735" y="584774"/>
            <a:ext cx="6690351" cy="3530025"/>
          </a:xfrm>
          <a:prstGeom prst="rect">
            <a:avLst/>
          </a:prstGeom>
        </p:spPr>
      </p:pic>
      <p:sp>
        <p:nvSpPr>
          <p:cNvPr id="4" name="TextBox 3"/>
          <p:cNvSpPr txBox="1"/>
          <p:nvPr/>
        </p:nvSpPr>
        <p:spPr>
          <a:xfrm>
            <a:off x="132735" y="4114799"/>
            <a:ext cx="5309420" cy="954107"/>
          </a:xfrm>
          <a:prstGeom prst="rect">
            <a:avLst/>
          </a:prstGeom>
          <a:noFill/>
        </p:spPr>
        <p:txBody>
          <a:bodyPr wrap="square" rtlCol="0">
            <a:spAutoFit/>
          </a:bodyPr>
          <a:lstStyle/>
          <a:p>
            <a:r>
              <a:rPr lang="en-GB" sz="2800" dirty="0"/>
              <a:t>Show at least 6 different ways to prove always, sometimes or never.</a:t>
            </a:r>
          </a:p>
        </p:txBody>
      </p:sp>
      <p:pic>
        <p:nvPicPr>
          <p:cNvPr id="5" name="Picture 4"/>
          <p:cNvPicPr>
            <a:picLocks noChangeAspect="1"/>
          </p:cNvPicPr>
          <p:nvPr/>
        </p:nvPicPr>
        <p:blipFill>
          <a:blip r:embed="rId3"/>
          <a:stretch>
            <a:fillRect/>
          </a:stretch>
        </p:blipFill>
        <p:spPr>
          <a:xfrm>
            <a:off x="7017005" y="584774"/>
            <a:ext cx="5233188" cy="1715974"/>
          </a:xfrm>
          <a:prstGeom prst="rect">
            <a:avLst/>
          </a:prstGeom>
        </p:spPr>
      </p:pic>
    </p:spTree>
    <p:extLst>
      <p:ext uri="{BB962C8B-B14F-4D97-AF65-F5344CB8AC3E}">
        <p14:creationId xmlns:p14="http://schemas.microsoft.com/office/powerpoint/2010/main" val="4101731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9">
            <a:extLst>
              <a:ext uri="{FF2B5EF4-FFF2-40B4-BE49-F238E27FC236}">
                <a16:creationId xmlns:a16="http://schemas.microsoft.com/office/drawing/2014/main" id="{1FBD4BA0-5E13-4403-B4A7-40DF3A0185D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11">
            <a:extLst>
              <a:ext uri="{FF2B5EF4-FFF2-40B4-BE49-F238E27FC236}">
                <a16:creationId xmlns:a16="http://schemas.microsoft.com/office/drawing/2014/main" id="{622F0806-F5D8-4CCD-A924-6CC3D7BB26F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3" name="Freeform 5">
              <a:extLst>
                <a:ext uri="{FF2B5EF4-FFF2-40B4-BE49-F238E27FC236}">
                  <a16:creationId xmlns:a16="http://schemas.microsoft.com/office/drawing/2014/main" id="{C48C9CA8-31F2-4E7F-B5F8-52BB1996DCF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6">
              <a:extLst>
                <a:ext uri="{FF2B5EF4-FFF2-40B4-BE49-F238E27FC236}">
                  <a16:creationId xmlns:a16="http://schemas.microsoft.com/office/drawing/2014/main" id="{C590ED89-E9C6-402B-8700-DCDA6695226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7">
              <a:extLst>
                <a:ext uri="{FF2B5EF4-FFF2-40B4-BE49-F238E27FC236}">
                  <a16:creationId xmlns:a16="http://schemas.microsoft.com/office/drawing/2014/main" id="{1A6861F9-7385-40F8-BA83-B8DFF7F33EE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1" name="Freeform 8">
              <a:extLst>
                <a:ext uri="{FF2B5EF4-FFF2-40B4-BE49-F238E27FC236}">
                  <a16:creationId xmlns:a16="http://schemas.microsoft.com/office/drawing/2014/main" id="{D41F8744-72EA-46E8-ABFE-852031D4A88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9">
              <a:extLst>
                <a:ext uri="{FF2B5EF4-FFF2-40B4-BE49-F238E27FC236}">
                  <a16:creationId xmlns:a16="http://schemas.microsoft.com/office/drawing/2014/main" id="{9F0E0968-3DB0-43C4-8318-A6D9119D4A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10">
              <a:extLst>
                <a:ext uri="{FF2B5EF4-FFF2-40B4-BE49-F238E27FC236}">
                  <a16:creationId xmlns:a16="http://schemas.microsoft.com/office/drawing/2014/main" id="{33CE9E31-D43C-454C-BFBE-C030D98E2A6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1">
              <a:extLst>
                <a:ext uri="{FF2B5EF4-FFF2-40B4-BE49-F238E27FC236}">
                  <a16:creationId xmlns:a16="http://schemas.microsoft.com/office/drawing/2014/main" id="{3927A156-CD49-44E3-BA78-CE0AA02505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12">
              <a:extLst>
                <a:ext uri="{FF2B5EF4-FFF2-40B4-BE49-F238E27FC236}">
                  <a16:creationId xmlns:a16="http://schemas.microsoft.com/office/drawing/2014/main" id="{2B83C26B-3353-4E6D-86D4-9461A7A864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3">
              <a:extLst>
                <a:ext uri="{FF2B5EF4-FFF2-40B4-BE49-F238E27FC236}">
                  <a16:creationId xmlns:a16="http://schemas.microsoft.com/office/drawing/2014/main" id="{2FB70090-1FB7-4335-9B1E-1E7EC6A2FB0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4">
              <a:extLst>
                <a:ext uri="{FF2B5EF4-FFF2-40B4-BE49-F238E27FC236}">
                  <a16:creationId xmlns:a16="http://schemas.microsoft.com/office/drawing/2014/main" id="{B862257F-455F-4E18-A480-B22E8EFE14A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3" name="Freeform 15">
              <a:extLst>
                <a:ext uri="{FF2B5EF4-FFF2-40B4-BE49-F238E27FC236}">
                  <a16:creationId xmlns:a16="http://schemas.microsoft.com/office/drawing/2014/main" id="{3C9DF0C4-8430-481B-B3E7-B8F79BC0F4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5" name="Freeform 16">
              <a:extLst>
                <a:ext uri="{FF2B5EF4-FFF2-40B4-BE49-F238E27FC236}">
                  <a16:creationId xmlns:a16="http://schemas.microsoft.com/office/drawing/2014/main" id="{91D50B8E-D94F-4944-9FD2-08DD35E29B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5" name="Freeform 17">
              <a:extLst>
                <a:ext uri="{FF2B5EF4-FFF2-40B4-BE49-F238E27FC236}">
                  <a16:creationId xmlns:a16="http://schemas.microsoft.com/office/drawing/2014/main" id="{9B0A066C-DC3D-4E53-AC63-00DF45416C1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8">
              <a:extLst>
                <a:ext uri="{FF2B5EF4-FFF2-40B4-BE49-F238E27FC236}">
                  <a16:creationId xmlns:a16="http://schemas.microsoft.com/office/drawing/2014/main" id="{D2D040EF-76C0-496D-8C72-9DB143C3AD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9">
              <a:extLst>
                <a:ext uri="{FF2B5EF4-FFF2-40B4-BE49-F238E27FC236}">
                  <a16:creationId xmlns:a16="http://schemas.microsoft.com/office/drawing/2014/main" id="{15FC8221-21EA-4D83-809B-108B7E0C5B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20">
              <a:extLst>
                <a:ext uri="{FF2B5EF4-FFF2-40B4-BE49-F238E27FC236}">
                  <a16:creationId xmlns:a16="http://schemas.microsoft.com/office/drawing/2014/main" id="{5A181F7D-35FA-49F3-8BCB-5D7250BA42E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1">
              <a:extLst>
                <a:ext uri="{FF2B5EF4-FFF2-40B4-BE49-F238E27FC236}">
                  <a16:creationId xmlns:a16="http://schemas.microsoft.com/office/drawing/2014/main" id="{188DFD0A-AECC-43FC-B06B-D2A8A2EB9FC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22">
              <a:extLst>
                <a:ext uri="{FF2B5EF4-FFF2-40B4-BE49-F238E27FC236}">
                  <a16:creationId xmlns:a16="http://schemas.microsoft.com/office/drawing/2014/main" id="{1769DE60-D3FA-40D0-96A4-6BEAD0C386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1" name="Freeform 23">
              <a:extLst>
                <a:ext uri="{FF2B5EF4-FFF2-40B4-BE49-F238E27FC236}">
                  <a16:creationId xmlns:a16="http://schemas.microsoft.com/office/drawing/2014/main" id="{18E5EA87-065F-44FB-B99A-484483E31A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pic>
        <p:nvPicPr>
          <p:cNvPr id="5" name="Picture 4">
            <a:extLst>
              <a:ext uri="{FF2B5EF4-FFF2-40B4-BE49-F238E27FC236}">
                <a16:creationId xmlns:a16="http://schemas.microsoft.com/office/drawing/2014/main" id="{26F0761F-4D4D-4456-A6F2-4B9006938003}"/>
              </a:ext>
            </a:extLst>
          </p:cNvPr>
          <p:cNvPicPr>
            <a:picLocks noChangeAspect="1"/>
          </p:cNvPicPr>
          <p:nvPr/>
        </p:nvPicPr>
        <p:blipFill rotWithShape="1">
          <a:blip r:embed="rId2"/>
          <a:srcRect t="18636" r="-1" b="19055"/>
          <a:stretch/>
        </p:blipFill>
        <p:spPr>
          <a:xfrm>
            <a:off x="20" y="10"/>
            <a:ext cx="12188932" cy="5696067"/>
          </a:xfrm>
          <a:custGeom>
            <a:avLst/>
            <a:gdLst/>
            <a:ahLst/>
            <a:cxnLst/>
            <a:rect l="l" t="t" r="r" b="b"/>
            <a:pathLst>
              <a:path w="12188952" h="5696077">
                <a:moveTo>
                  <a:pt x="0" y="0"/>
                </a:moveTo>
                <a:lnTo>
                  <a:pt x="12188952" y="0"/>
                </a:lnTo>
                <a:lnTo>
                  <a:pt x="12188952" y="4710335"/>
                </a:lnTo>
                <a:lnTo>
                  <a:pt x="12113803" y="4718295"/>
                </a:lnTo>
                <a:cubicBezTo>
                  <a:pt x="10139508" y="4916244"/>
                  <a:pt x="8237152" y="5009247"/>
                  <a:pt x="6753597" y="5041852"/>
                </a:cubicBezTo>
                <a:cubicBezTo>
                  <a:pt x="4940362" y="5081701"/>
                  <a:pt x="2657278" y="5062371"/>
                  <a:pt x="400746" y="4870509"/>
                </a:cubicBezTo>
                <a:lnTo>
                  <a:pt x="3700" y="4833875"/>
                </a:lnTo>
                <a:lnTo>
                  <a:pt x="3700" y="5696077"/>
                </a:lnTo>
                <a:lnTo>
                  <a:pt x="0" y="5696077"/>
                </a:lnTo>
                <a:close/>
              </a:path>
            </a:pathLst>
          </a:custGeom>
        </p:spPr>
      </p:pic>
      <p:sp>
        <p:nvSpPr>
          <p:cNvPr id="2" name="Title 1">
            <a:extLst>
              <a:ext uri="{FF2B5EF4-FFF2-40B4-BE49-F238E27FC236}">
                <a16:creationId xmlns:a16="http://schemas.microsoft.com/office/drawing/2014/main" id="{5CD7D48C-0B62-422E-B39C-C45FC3A7D796}"/>
              </a:ext>
            </a:extLst>
          </p:cNvPr>
          <p:cNvSpPr>
            <a:spLocks noGrp="1"/>
          </p:cNvSpPr>
          <p:nvPr>
            <p:ph type="title"/>
          </p:nvPr>
        </p:nvSpPr>
        <p:spPr>
          <a:xfrm>
            <a:off x="1380744" y="5202936"/>
            <a:ext cx="9436608" cy="786384"/>
          </a:xfrm>
        </p:spPr>
        <p:txBody>
          <a:bodyPr vert="horz" lIns="91440" tIns="45720" rIns="91440" bIns="45720" rtlCol="0" anchor="ctr">
            <a:normAutofit/>
          </a:bodyPr>
          <a:lstStyle/>
          <a:p>
            <a:pPr algn="ctr"/>
            <a:r>
              <a:rPr lang="en-US" sz="4000">
                <a:solidFill>
                  <a:schemeClr val="bg1"/>
                </a:solidFill>
              </a:rPr>
              <a:t>English</a:t>
            </a:r>
          </a:p>
        </p:txBody>
      </p:sp>
      <p:sp>
        <p:nvSpPr>
          <p:cNvPr id="4" name="TextBox 3">
            <a:extLst>
              <a:ext uri="{FF2B5EF4-FFF2-40B4-BE49-F238E27FC236}">
                <a16:creationId xmlns:a16="http://schemas.microsoft.com/office/drawing/2014/main" id="{24DE4D99-FB2C-4D2C-8C6A-85B89955C031}"/>
              </a:ext>
            </a:extLst>
          </p:cNvPr>
          <p:cNvSpPr txBox="1"/>
          <p:nvPr/>
        </p:nvSpPr>
        <p:spPr>
          <a:xfrm>
            <a:off x="1755648" y="6007608"/>
            <a:ext cx="8677656" cy="402336"/>
          </a:xfrm>
          <a:prstGeom prst="rect">
            <a:avLst/>
          </a:prstGeom>
        </p:spPr>
        <p:txBody>
          <a:bodyPr vert="horz" lIns="91440" tIns="45720" rIns="91440" bIns="45720" rtlCol="0">
            <a:normAutofit/>
          </a:bodyPr>
          <a:lstStyle/>
          <a:p>
            <a:pPr algn="ctr">
              <a:lnSpc>
                <a:spcPct val="90000"/>
              </a:lnSpc>
              <a:spcBef>
                <a:spcPts val="1000"/>
              </a:spcBef>
            </a:pPr>
            <a:r>
              <a:rPr lang="en-US" sz="2000">
                <a:solidFill>
                  <a:schemeClr val="bg1"/>
                </a:solidFill>
              </a:rPr>
              <a:t>LO: To understand what pronouns are and how to use them in your writing.</a:t>
            </a:r>
          </a:p>
        </p:txBody>
      </p:sp>
    </p:spTree>
    <p:extLst>
      <p:ext uri="{BB962C8B-B14F-4D97-AF65-F5344CB8AC3E}">
        <p14:creationId xmlns:p14="http://schemas.microsoft.com/office/powerpoint/2010/main" val="1182313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2211797-0561-40EB-A4A7-81DC62AE86CA}"/>
              </a:ext>
            </a:extLst>
          </p:cNvPr>
          <p:cNvSpPr>
            <a:spLocks noGrp="1"/>
          </p:cNvSpPr>
          <p:nvPr>
            <p:ph type="title"/>
          </p:nvPr>
        </p:nvSpPr>
        <p:spPr/>
        <p:txBody>
          <a:bodyPr/>
          <a:lstStyle/>
          <a:p>
            <a:r>
              <a:rPr lang="en-GB" u="sng" dirty="0"/>
              <a:t>What are pronouns</a:t>
            </a:r>
            <a:r>
              <a:rPr lang="en-GB" dirty="0"/>
              <a:t>? </a:t>
            </a:r>
          </a:p>
        </p:txBody>
      </p:sp>
      <p:sp>
        <p:nvSpPr>
          <p:cNvPr id="6" name="Content Placeholder 5">
            <a:extLst>
              <a:ext uri="{FF2B5EF4-FFF2-40B4-BE49-F238E27FC236}">
                <a16:creationId xmlns:a16="http://schemas.microsoft.com/office/drawing/2014/main" id="{4F327827-CBCE-47BB-B05B-2B1DCA52783A}"/>
              </a:ext>
            </a:extLst>
          </p:cNvPr>
          <p:cNvSpPr>
            <a:spLocks noGrp="1"/>
          </p:cNvSpPr>
          <p:nvPr>
            <p:ph idx="1"/>
          </p:nvPr>
        </p:nvSpPr>
        <p:spPr/>
        <p:txBody>
          <a:bodyPr>
            <a:normAutofit fontScale="92500" lnSpcReduction="20000"/>
          </a:bodyPr>
          <a:lstStyle/>
          <a:p>
            <a:r>
              <a:rPr lang="en-GB" dirty="0"/>
              <a:t>Pronouns replace nouns. </a:t>
            </a:r>
          </a:p>
          <a:p>
            <a:r>
              <a:rPr lang="en-GB" dirty="0"/>
              <a:t>They are short words like: </a:t>
            </a:r>
          </a:p>
          <a:p>
            <a:r>
              <a:rPr lang="en-GB" dirty="0"/>
              <a:t>It</a:t>
            </a:r>
          </a:p>
          <a:p>
            <a:r>
              <a:rPr lang="en-GB" dirty="0"/>
              <a:t>She</a:t>
            </a:r>
          </a:p>
          <a:p>
            <a:r>
              <a:rPr lang="en-GB" dirty="0"/>
              <a:t>He</a:t>
            </a:r>
          </a:p>
          <a:p>
            <a:r>
              <a:rPr lang="en-GB" dirty="0"/>
              <a:t>You</a:t>
            </a:r>
          </a:p>
          <a:p>
            <a:r>
              <a:rPr lang="en-GB" dirty="0"/>
              <a:t>We</a:t>
            </a:r>
          </a:p>
          <a:p>
            <a:r>
              <a:rPr lang="en-GB" dirty="0"/>
              <a:t>They</a:t>
            </a:r>
          </a:p>
          <a:p>
            <a:r>
              <a:rPr lang="en-GB" dirty="0"/>
              <a:t>Us</a:t>
            </a:r>
          </a:p>
          <a:p>
            <a:r>
              <a:rPr lang="en-GB" dirty="0"/>
              <a:t>them.</a:t>
            </a:r>
          </a:p>
        </p:txBody>
      </p:sp>
      <p:pic>
        <p:nvPicPr>
          <p:cNvPr id="8" name="Picture 7">
            <a:extLst>
              <a:ext uri="{FF2B5EF4-FFF2-40B4-BE49-F238E27FC236}">
                <a16:creationId xmlns:a16="http://schemas.microsoft.com/office/drawing/2014/main" id="{7FEA7A25-620F-4BD9-85BF-00D32304D24A}"/>
              </a:ext>
            </a:extLst>
          </p:cNvPr>
          <p:cNvPicPr>
            <a:picLocks noChangeAspect="1"/>
          </p:cNvPicPr>
          <p:nvPr/>
        </p:nvPicPr>
        <p:blipFill>
          <a:blip r:embed="rId2"/>
          <a:stretch>
            <a:fillRect/>
          </a:stretch>
        </p:blipFill>
        <p:spPr>
          <a:xfrm>
            <a:off x="5671932" y="170623"/>
            <a:ext cx="3048000" cy="2258729"/>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5709473C-A320-4B8D-8454-EEFD419D84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8471" y="170623"/>
            <a:ext cx="3048000" cy="2247900"/>
          </a:xfrm>
          <a:prstGeom prst="rect">
            <a:avLst/>
          </a:prstGeom>
        </p:spPr>
      </p:pic>
      <p:sp>
        <p:nvSpPr>
          <p:cNvPr id="13" name="TextBox 12">
            <a:extLst>
              <a:ext uri="{FF2B5EF4-FFF2-40B4-BE49-F238E27FC236}">
                <a16:creationId xmlns:a16="http://schemas.microsoft.com/office/drawing/2014/main" id="{D100C102-7CEA-48BC-B22A-9A90F58FECBF}"/>
              </a:ext>
            </a:extLst>
          </p:cNvPr>
          <p:cNvSpPr txBox="1"/>
          <p:nvPr/>
        </p:nvSpPr>
        <p:spPr>
          <a:xfrm>
            <a:off x="5670276" y="4287367"/>
            <a:ext cx="6336195" cy="1200329"/>
          </a:xfrm>
          <a:prstGeom prst="rect">
            <a:avLst/>
          </a:prstGeom>
          <a:noFill/>
        </p:spPr>
        <p:txBody>
          <a:bodyPr wrap="square">
            <a:spAutoFit/>
          </a:bodyPr>
          <a:lstStyle/>
          <a:p>
            <a:pPr algn="ctr"/>
            <a:r>
              <a:rPr lang="en-GB" sz="2400" dirty="0"/>
              <a:t>If we didn't have pronouns, we'd have to keep repeating our nouns and that would make our sentences awkward and repetitive.</a:t>
            </a:r>
          </a:p>
        </p:txBody>
      </p:sp>
    </p:spTree>
    <p:extLst>
      <p:ext uri="{BB962C8B-B14F-4D97-AF65-F5344CB8AC3E}">
        <p14:creationId xmlns:p14="http://schemas.microsoft.com/office/powerpoint/2010/main" val="1825899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1000"/>
                                        <p:tgtEl>
                                          <p:spTgt spid="6">
                                            <p:txEl>
                                              <p:pRg st="5" end="5"/>
                                            </p:txEl>
                                          </p:spTgt>
                                        </p:tgtEl>
                                      </p:cBhvr>
                                    </p:animEffect>
                                    <p:anim calcmode="lin" valueType="num">
                                      <p:cBhvr>
                                        <p:cTn id="4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Effect transition="in" filter="fade">
                                      <p:cBhvr>
                                        <p:cTn id="49" dur="1000"/>
                                        <p:tgtEl>
                                          <p:spTgt spid="6">
                                            <p:txEl>
                                              <p:pRg st="6" end="6"/>
                                            </p:txEl>
                                          </p:spTgt>
                                        </p:tgtEl>
                                      </p:cBhvr>
                                    </p:animEffect>
                                    <p:anim calcmode="lin" valueType="num">
                                      <p:cBhvr>
                                        <p:cTn id="50"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6">
                                            <p:txEl>
                                              <p:pRg st="7" end="7"/>
                                            </p:txEl>
                                          </p:spTgt>
                                        </p:tgtEl>
                                        <p:attrNameLst>
                                          <p:attrName>style.visibility</p:attrName>
                                        </p:attrNameLst>
                                      </p:cBhvr>
                                      <p:to>
                                        <p:strVal val="visible"/>
                                      </p:to>
                                    </p:set>
                                    <p:animEffect transition="in" filter="fade">
                                      <p:cBhvr>
                                        <p:cTn id="56" dur="1000"/>
                                        <p:tgtEl>
                                          <p:spTgt spid="6">
                                            <p:txEl>
                                              <p:pRg st="7" end="7"/>
                                            </p:txEl>
                                          </p:spTgt>
                                        </p:tgtEl>
                                      </p:cBhvr>
                                    </p:animEffect>
                                    <p:anim calcmode="lin" valueType="num">
                                      <p:cBhvr>
                                        <p:cTn id="57"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6">
                                            <p:txEl>
                                              <p:pRg st="8" end="8"/>
                                            </p:txEl>
                                          </p:spTgt>
                                        </p:tgtEl>
                                        <p:attrNameLst>
                                          <p:attrName>style.visibility</p:attrName>
                                        </p:attrNameLst>
                                      </p:cBhvr>
                                      <p:to>
                                        <p:strVal val="visible"/>
                                      </p:to>
                                    </p:set>
                                    <p:animEffect transition="in" filter="fade">
                                      <p:cBhvr>
                                        <p:cTn id="63" dur="1000"/>
                                        <p:tgtEl>
                                          <p:spTgt spid="6">
                                            <p:txEl>
                                              <p:pRg st="8" end="8"/>
                                            </p:txEl>
                                          </p:spTgt>
                                        </p:tgtEl>
                                      </p:cBhvr>
                                    </p:animEffect>
                                    <p:anim calcmode="lin" valueType="num">
                                      <p:cBhvr>
                                        <p:cTn id="64"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6">
                                            <p:txEl>
                                              <p:pRg st="9" end="9"/>
                                            </p:txEl>
                                          </p:spTgt>
                                        </p:tgtEl>
                                        <p:attrNameLst>
                                          <p:attrName>style.visibility</p:attrName>
                                        </p:attrNameLst>
                                      </p:cBhvr>
                                      <p:to>
                                        <p:strVal val="visible"/>
                                      </p:to>
                                    </p:set>
                                    <p:animEffect transition="in" filter="fade">
                                      <p:cBhvr>
                                        <p:cTn id="70" dur="1000"/>
                                        <p:tgtEl>
                                          <p:spTgt spid="6">
                                            <p:txEl>
                                              <p:pRg st="9" end="9"/>
                                            </p:txEl>
                                          </p:spTgt>
                                        </p:tgtEl>
                                      </p:cBhvr>
                                    </p:animEffect>
                                    <p:anim calcmode="lin" valueType="num">
                                      <p:cBhvr>
                                        <p:cTn id="71"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fade">
                                      <p:cBhvr>
                                        <p:cTn id="77" dur="1000"/>
                                        <p:tgtEl>
                                          <p:spTgt spid="10"/>
                                        </p:tgtEl>
                                      </p:cBhvr>
                                    </p:animEffect>
                                    <p:anim calcmode="lin" valueType="num">
                                      <p:cBhvr>
                                        <p:cTn id="78" dur="1000" fill="hold"/>
                                        <p:tgtEl>
                                          <p:spTgt spid="10"/>
                                        </p:tgtEl>
                                        <p:attrNameLst>
                                          <p:attrName>ppt_x</p:attrName>
                                        </p:attrNameLst>
                                      </p:cBhvr>
                                      <p:tavLst>
                                        <p:tav tm="0">
                                          <p:val>
                                            <p:strVal val="#ppt_x"/>
                                          </p:val>
                                        </p:tav>
                                        <p:tav tm="100000">
                                          <p:val>
                                            <p:strVal val="#ppt_x"/>
                                          </p:val>
                                        </p:tav>
                                      </p:tavLst>
                                    </p:anim>
                                    <p:anim calcmode="lin" valueType="num">
                                      <p:cBhvr>
                                        <p:cTn id="7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3"/>
                                        </p:tgtEl>
                                        <p:attrNameLst>
                                          <p:attrName>style.visibility</p:attrName>
                                        </p:attrNameLst>
                                      </p:cBhvr>
                                      <p:to>
                                        <p:strVal val="visible"/>
                                      </p:to>
                                    </p:set>
                                    <p:animEffect transition="in" filter="fade">
                                      <p:cBhvr>
                                        <p:cTn id="84" dur="1000"/>
                                        <p:tgtEl>
                                          <p:spTgt spid="13"/>
                                        </p:tgtEl>
                                      </p:cBhvr>
                                    </p:animEffect>
                                    <p:anim calcmode="lin" valueType="num">
                                      <p:cBhvr>
                                        <p:cTn id="85" dur="1000" fill="hold"/>
                                        <p:tgtEl>
                                          <p:spTgt spid="13"/>
                                        </p:tgtEl>
                                        <p:attrNameLst>
                                          <p:attrName>ppt_x</p:attrName>
                                        </p:attrNameLst>
                                      </p:cBhvr>
                                      <p:tavLst>
                                        <p:tav tm="0">
                                          <p:val>
                                            <p:strVal val="#ppt_x"/>
                                          </p:val>
                                        </p:tav>
                                        <p:tav tm="100000">
                                          <p:val>
                                            <p:strVal val="#ppt_x"/>
                                          </p:val>
                                        </p:tav>
                                      </p:tavLst>
                                    </p:anim>
                                    <p:anim calcmode="lin" valueType="num">
                                      <p:cBhvr>
                                        <p:cTn id="8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91E703-5589-4EE4-966C-44D4494CF7B3}"/>
              </a:ext>
            </a:extLst>
          </p:cNvPr>
          <p:cNvSpPr>
            <a:spLocks noGrp="1"/>
          </p:cNvSpPr>
          <p:nvPr>
            <p:ph type="title"/>
          </p:nvPr>
        </p:nvSpPr>
        <p:spPr/>
        <p:txBody>
          <a:bodyPr/>
          <a:lstStyle/>
          <a:p>
            <a:r>
              <a:rPr lang="en-GB" dirty="0"/>
              <a:t>Watch the video clip from bitesize </a:t>
            </a:r>
          </a:p>
        </p:txBody>
      </p:sp>
      <p:pic>
        <p:nvPicPr>
          <p:cNvPr id="8" name="Content Placeholder 7">
            <a:hlinkClick r:id="rId2"/>
            <a:extLst>
              <a:ext uri="{FF2B5EF4-FFF2-40B4-BE49-F238E27FC236}">
                <a16:creationId xmlns:a16="http://schemas.microsoft.com/office/drawing/2014/main" id="{B20D424B-20D5-4086-B8E9-C173E504536B}"/>
              </a:ext>
            </a:extLst>
          </p:cNvPr>
          <p:cNvPicPr>
            <a:picLocks noGrp="1" noChangeAspect="1"/>
          </p:cNvPicPr>
          <p:nvPr>
            <p:ph idx="1"/>
          </p:nvPr>
        </p:nvPicPr>
        <p:blipFill>
          <a:blip r:embed="rId3"/>
          <a:stretch>
            <a:fillRect/>
          </a:stretch>
        </p:blipFill>
        <p:spPr>
          <a:xfrm>
            <a:off x="668290" y="1634366"/>
            <a:ext cx="7621889" cy="4351338"/>
          </a:xfrm>
        </p:spPr>
      </p:pic>
      <p:sp>
        <p:nvSpPr>
          <p:cNvPr id="10" name="TextBox 9">
            <a:extLst>
              <a:ext uri="{FF2B5EF4-FFF2-40B4-BE49-F238E27FC236}">
                <a16:creationId xmlns:a16="http://schemas.microsoft.com/office/drawing/2014/main" id="{C3422D3E-458A-45BD-B7AF-DB2A3D5B5940}"/>
              </a:ext>
            </a:extLst>
          </p:cNvPr>
          <p:cNvSpPr txBox="1"/>
          <p:nvPr/>
        </p:nvSpPr>
        <p:spPr>
          <a:xfrm>
            <a:off x="4479234" y="5985704"/>
            <a:ext cx="6096000" cy="369332"/>
          </a:xfrm>
          <a:prstGeom prst="rect">
            <a:avLst/>
          </a:prstGeom>
          <a:noFill/>
        </p:spPr>
        <p:txBody>
          <a:bodyPr wrap="square">
            <a:spAutoFit/>
          </a:bodyPr>
          <a:lstStyle/>
          <a:p>
            <a:r>
              <a:rPr lang="en-GB" dirty="0">
                <a:hlinkClick r:id="rId2"/>
              </a:rPr>
              <a:t>https://www.bbc.co.uk/bitesize/articles/zjsnm39</a:t>
            </a:r>
            <a:r>
              <a:rPr lang="en-GB" dirty="0"/>
              <a:t> </a:t>
            </a:r>
          </a:p>
        </p:txBody>
      </p:sp>
      <p:sp>
        <p:nvSpPr>
          <p:cNvPr id="11" name="TextBox 10">
            <a:extLst>
              <a:ext uri="{FF2B5EF4-FFF2-40B4-BE49-F238E27FC236}">
                <a16:creationId xmlns:a16="http://schemas.microsoft.com/office/drawing/2014/main" id="{642057AE-EC71-4AA3-AD11-E9A96C333697}"/>
              </a:ext>
            </a:extLst>
          </p:cNvPr>
          <p:cNvSpPr txBox="1"/>
          <p:nvPr/>
        </p:nvSpPr>
        <p:spPr>
          <a:xfrm>
            <a:off x="10296939" y="1921565"/>
            <a:ext cx="1056861" cy="2031325"/>
          </a:xfrm>
          <a:prstGeom prst="rect">
            <a:avLst/>
          </a:prstGeom>
          <a:noFill/>
        </p:spPr>
        <p:txBody>
          <a:bodyPr wrap="square" rtlCol="0">
            <a:spAutoFit/>
          </a:bodyPr>
          <a:lstStyle/>
          <a:p>
            <a:r>
              <a:rPr lang="en-GB" dirty="0"/>
              <a:t>Click the picture or the link below to see the video.</a:t>
            </a:r>
          </a:p>
        </p:txBody>
      </p:sp>
    </p:spTree>
    <p:extLst>
      <p:ext uri="{BB962C8B-B14F-4D97-AF65-F5344CB8AC3E}">
        <p14:creationId xmlns:p14="http://schemas.microsoft.com/office/powerpoint/2010/main" val="3529679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0AC60-7249-474A-9AF2-581F7766A0AF}"/>
              </a:ext>
            </a:extLst>
          </p:cNvPr>
          <p:cNvSpPr>
            <a:spLocks noGrp="1"/>
          </p:cNvSpPr>
          <p:nvPr>
            <p:ph type="title"/>
          </p:nvPr>
        </p:nvSpPr>
        <p:spPr/>
        <p:txBody>
          <a:bodyPr/>
          <a:lstStyle/>
          <a:p>
            <a:r>
              <a:rPr lang="en-GB" u="sng" dirty="0"/>
              <a:t>Look at my example</a:t>
            </a:r>
            <a:r>
              <a:rPr lang="en-GB" dirty="0"/>
              <a:t>:</a:t>
            </a:r>
          </a:p>
        </p:txBody>
      </p:sp>
      <p:sp>
        <p:nvSpPr>
          <p:cNvPr id="3" name="Content Placeholder 2">
            <a:extLst>
              <a:ext uri="{FF2B5EF4-FFF2-40B4-BE49-F238E27FC236}">
                <a16:creationId xmlns:a16="http://schemas.microsoft.com/office/drawing/2014/main" id="{F9B3B4D5-0172-42E8-B35C-9BCE89A647C7}"/>
              </a:ext>
            </a:extLst>
          </p:cNvPr>
          <p:cNvSpPr>
            <a:spLocks noGrp="1"/>
          </p:cNvSpPr>
          <p:nvPr>
            <p:ph idx="1"/>
          </p:nvPr>
        </p:nvSpPr>
        <p:spPr/>
        <p:txBody>
          <a:bodyPr/>
          <a:lstStyle/>
          <a:p>
            <a:r>
              <a:rPr lang="en-GB" dirty="0"/>
              <a:t>Remember, we use pronouns to avoid using the same word OVER and OVER.</a:t>
            </a:r>
          </a:p>
          <a:p>
            <a:pPr algn="l"/>
            <a:r>
              <a:rPr lang="en-GB" b="0" i="1" u="sng" dirty="0">
                <a:solidFill>
                  <a:srgbClr val="FF0000"/>
                </a:solidFill>
                <a:effectLst/>
                <a:latin typeface="ReithSans"/>
              </a:rPr>
              <a:t>Tom</a:t>
            </a:r>
            <a:r>
              <a:rPr lang="en-GB" b="0" i="0" dirty="0">
                <a:solidFill>
                  <a:srgbClr val="FF0000"/>
                </a:solidFill>
                <a:effectLst/>
                <a:latin typeface="ReithSans"/>
              </a:rPr>
              <a:t> went upstairs to the bedroom. </a:t>
            </a:r>
            <a:r>
              <a:rPr lang="en-GB" b="0" i="1" u="sng" dirty="0">
                <a:solidFill>
                  <a:srgbClr val="FF0000"/>
                </a:solidFill>
                <a:effectLst/>
                <a:latin typeface="ReithSans"/>
              </a:rPr>
              <a:t>Tom</a:t>
            </a:r>
            <a:r>
              <a:rPr lang="en-GB" b="0" i="0" dirty="0">
                <a:solidFill>
                  <a:srgbClr val="FF0000"/>
                </a:solidFill>
                <a:effectLst/>
                <a:latin typeface="ReithSans"/>
              </a:rPr>
              <a:t> opened the door and </a:t>
            </a:r>
            <a:r>
              <a:rPr lang="en-GB" b="0" i="1" u="sng" dirty="0">
                <a:solidFill>
                  <a:srgbClr val="FF0000"/>
                </a:solidFill>
                <a:effectLst/>
                <a:latin typeface="ReithSans"/>
              </a:rPr>
              <a:t>Tom</a:t>
            </a:r>
            <a:r>
              <a:rPr lang="en-GB" b="0" i="0" dirty="0">
                <a:solidFill>
                  <a:srgbClr val="FF0000"/>
                </a:solidFill>
                <a:effectLst/>
                <a:latin typeface="ReithSans"/>
              </a:rPr>
              <a:t> sat on the bed.</a:t>
            </a:r>
          </a:p>
          <a:p>
            <a:pPr algn="l"/>
            <a:r>
              <a:rPr lang="en-GB" b="0" i="0" dirty="0">
                <a:solidFill>
                  <a:srgbClr val="231F20"/>
                </a:solidFill>
                <a:effectLst/>
                <a:latin typeface="ReithSans"/>
              </a:rPr>
              <a:t>We have to keep the first 'Tom' so that the reader knows who we are talking about, but we can replace the second two with pronouns. Like this:</a:t>
            </a:r>
          </a:p>
          <a:p>
            <a:pPr algn="l"/>
            <a:r>
              <a:rPr lang="en-GB" b="0" i="0" dirty="0">
                <a:solidFill>
                  <a:srgbClr val="FF0000"/>
                </a:solidFill>
                <a:effectLst/>
                <a:latin typeface="ReithSans"/>
              </a:rPr>
              <a:t>Tom went upstairs to the bedroom. </a:t>
            </a:r>
            <a:r>
              <a:rPr lang="en-GB" b="0" i="1" u="sng" dirty="0">
                <a:solidFill>
                  <a:srgbClr val="FF0000"/>
                </a:solidFill>
                <a:effectLst/>
                <a:latin typeface="ReithSans"/>
              </a:rPr>
              <a:t>He</a:t>
            </a:r>
            <a:r>
              <a:rPr lang="en-GB" b="0" i="0" dirty="0">
                <a:solidFill>
                  <a:srgbClr val="FF0000"/>
                </a:solidFill>
                <a:effectLst/>
                <a:latin typeface="ReithSans"/>
              </a:rPr>
              <a:t> opened the door and </a:t>
            </a:r>
            <a:r>
              <a:rPr lang="en-GB" b="0" i="1" u="sng" dirty="0">
                <a:solidFill>
                  <a:srgbClr val="FF0000"/>
                </a:solidFill>
                <a:effectLst/>
                <a:latin typeface="ReithSans"/>
              </a:rPr>
              <a:t>he</a:t>
            </a:r>
            <a:r>
              <a:rPr lang="en-GB" b="0" i="0" dirty="0">
                <a:solidFill>
                  <a:srgbClr val="FF0000"/>
                </a:solidFill>
                <a:effectLst/>
                <a:latin typeface="ReithSans"/>
              </a:rPr>
              <a:t> sat on the bed.</a:t>
            </a:r>
          </a:p>
          <a:p>
            <a:endParaRPr lang="en-GB" dirty="0"/>
          </a:p>
        </p:txBody>
      </p:sp>
    </p:spTree>
    <p:extLst>
      <p:ext uri="{BB962C8B-B14F-4D97-AF65-F5344CB8AC3E}">
        <p14:creationId xmlns:p14="http://schemas.microsoft.com/office/powerpoint/2010/main" val="219829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B60C8-4C0E-4493-A79A-C7A662E42775}"/>
              </a:ext>
            </a:extLst>
          </p:cNvPr>
          <p:cNvSpPr>
            <a:spLocks noGrp="1"/>
          </p:cNvSpPr>
          <p:nvPr>
            <p:ph type="title"/>
          </p:nvPr>
        </p:nvSpPr>
        <p:spPr/>
        <p:txBody>
          <a:bodyPr/>
          <a:lstStyle/>
          <a:p>
            <a:r>
              <a:rPr lang="en-GB" b="1" u="sng" dirty="0"/>
              <a:t>Practice</a:t>
            </a:r>
            <a:r>
              <a:rPr lang="en-GB" b="1" dirty="0"/>
              <a:t>: </a:t>
            </a:r>
          </a:p>
        </p:txBody>
      </p:sp>
      <p:sp>
        <p:nvSpPr>
          <p:cNvPr id="8" name="Text Placeholder 7">
            <a:extLst>
              <a:ext uri="{FF2B5EF4-FFF2-40B4-BE49-F238E27FC236}">
                <a16:creationId xmlns:a16="http://schemas.microsoft.com/office/drawing/2014/main" id="{ADD68084-BC87-497E-979F-1A477ED0E26B}"/>
              </a:ext>
            </a:extLst>
          </p:cNvPr>
          <p:cNvSpPr>
            <a:spLocks noGrp="1"/>
          </p:cNvSpPr>
          <p:nvPr>
            <p:ph type="body" idx="1"/>
          </p:nvPr>
        </p:nvSpPr>
        <p:spPr>
          <a:xfrm>
            <a:off x="442223" y="1681163"/>
            <a:ext cx="5577578" cy="823912"/>
          </a:xfrm>
          <a:ln>
            <a:solidFill>
              <a:schemeClr val="tx1"/>
            </a:solidFill>
          </a:ln>
        </p:spPr>
        <p:txBody>
          <a:bodyPr>
            <a:normAutofit/>
          </a:bodyPr>
          <a:lstStyle/>
          <a:p>
            <a:pPr algn="ctr"/>
            <a:r>
              <a:rPr lang="en-GB" sz="4800" dirty="0"/>
              <a:t>1*</a:t>
            </a:r>
          </a:p>
        </p:txBody>
      </p:sp>
      <p:sp>
        <p:nvSpPr>
          <p:cNvPr id="10" name="Text Placeholder 9">
            <a:extLst>
              <a:ext uri="{FF2B5EF4-FFF2-40B4-BE49-F238E27FC236}">
                <a16:creationId xmlns:a16="http://schemas.microsoft.com/office/drawing/2014/main" id="{85A8BB38-A8D6-46F3-A808-E2AA51E6F091}"/>
              </a:ext>
            </a:extLst>
          </p:cNvPr>
          <p:cNvSpPr>
            <a:spLocks noGrp="1"/>
          </p:cNvSpPr>
          <p:nvPr>
            <p:ph type="body" sz="quarter" idx="3"/>
          </p:nvPr>
        </p:nvSpPr>
        <p:spPr>
          <a:ln>
            <a:solidFill>
              <a:schemeClr val="tx1"/>
            </a:solidFill>
          </a:ln>
        </p:spPr>
        <p:txBody>
          <a:bodyPr>
            <a:normAutofit/>
          </a:bodyPr>
          <a:lstStyle/>
          <a:p>
            <a:pPr algn="ctr"/>
            <a:r>
              <a:rPr lang="en-GB" sz="4000" dirty="0"/>
              <a:t>2/3*</a:t>
            </a:r>
          </a:p>
        </p:txBody>
      </p:sp>
      <p:pic>
        <p:nvPicPr>
          <p:cNvPr id="5" name="Picture 4">
            <a:extLst>
              <a:ext uri="{FF2B5EF4-FFF2-40B4-BE49-F238E27FC236}">
                <a16:creationId xmlns:a16="http://schemas.microsoft.com/office/drawing/2014/main" id="{12D9B9D9-A141-45E6-95D3-3B9E6EE47F25}"/>
              </a:ext>
            </a:extLst>
          </p:cNvPr>
          <p:cNvPicPr>
            <a:picLocks noChangeAspect="1"/>
          </p:cNvPicPr>
          <p:nvPr/>
        </p:nvPicPr>
        <p:blipFill>
          <a:blip r:embed="rId2"/>
          <a:stretch>
            <a:fillRect/>
          </a:stretch>
        </p:blipFill>
        <p:spPr>
          <a:xfrm>
            <a:off x="4709600" y="203994"/>
            <a:ext cx="5952036" cy="1325563"/>
          </a:xfrm>
          <a:prstGeom prst="rect">
            <a:avLst/>
          </a:prstGeom>
        </p:spPr>
      </p:pic>
      <p:pic>
        <p:nvPicPr>
          <p:cNvPr id="15" name="Content Placeholder 14">
            <a:extLst>
              <a:ext uri="{FF2B5EF4-FFF2-40B4-BE49-F238E27FC236}">
                <a16:creationId xmlns:a16="http://schemas.microsoft.com/office/drawing/2014/main" id="{D33AA117-51DA-4762-A3C6-97B7EFF3B400}"/>
              </a:ext>
            </a:extLst>
          </p:cNvPr>
          <p:cNvPicPr>
            <a:picLocks noGrp="1" noChangeAspect="1"/>
          </p:cNvPicPr>
          <p:nvPr>
            <p:ph sz="half" idx="2"/>
          </p:nvPr>
        </p:nvPicPr>
        <p:blipFill>
          <a:blip r:embed="rId3"/>
          <a:stretch>
            <a:fillRect/>
          </a:stretch>
        </p:blipFill>
        <p:spPr>
          <a:xfrm>
            <a:off x="442222" y="2505075"/>
            <a:ext cx="5562660" cy="3253788"/>
          </a:xfrm>
          <a:ln>
            <a:solidFill>
              <a:schemeClr val="tx1"/>
            </a:solidFill>
          </a:ln>
        </p:spPr>
      </p:pic>
      <p:pic>
        <p:nvPicPr>
          <p:cNvPr id="17" name="Picture 16">
            <a:extLst>
              <a:ext uri="{FF2B5EF4-FFF2-40B4-BE49-F238E27FC236}">
                <a16:creationId xmlns:a16="http://schemas.microsoft.com/office/drawing/2014/main" id="{E05C9222-5981-434A-8C47-08E5A66C54A0}"/>
              </a:ext>
            </a:extLst>
          </p:cNvPr>
          <p:cNvPicPr>
            <a:picLocks noChangeAspect="1"/>
          </p:cNvPicPr>
          <p:nvPr/>
        </p:nvPicPr>
        <p:blipFill>
          <a:blip r:embed="rId4"/>
          <a:stretch>
            <a:fillRect/>
          </a:stretch>
        </p:blipFill>
        <p:spPr>
          <a:xfrm>
            <a:off x="6187119" y="2505075"/>
            <a:ext cx="5166016" cy="3253789"/>
          </a:xfrm>
          <a:prstGeom prst="rect">
            <a:avLst/>
          </a:prstGeom>
          <a:ln>
            <a:solidFill>
              <a:schemeClr val="tx1"/>
            </a:solidFill>
          </a:ln>
        </p:spPr>
      </p:pic>
      <p:sp>
        <p:nvSpPr>
          <p:cNvPr id="18" name="TextBox 17">
            <a:extLst>
              <a:ext uri="{FF2B5EF4-FFF2-40B4-BE49-F238E27FC236}">
                <a16:creationId xmlns:a16="http://schemas.microsoft.com/office/drawing/2014/main" id="{8B2BAD21-E655-48E8-8622-96FD73EB7075}"/>
              </a:ext>
            </a:extLst>
          </p:cNvPr>
          <p:cNvSpPr txBox="1"/>
          <p:nvPr/>
        </p:nvSpPr>
        <p:spPr>
          <a:xfrm>
            <a:off x="442222" y="6003235"/>
            <a:ext cx="10910913" cy="646331"/>
          </a:xfrm>
          <a:prstGeom prst="rect">
            <a:avLst/>
          </a:prstGeom>
          <a:noFill/>
        </p:spPr>
        <p:txBody>
          <a:bodyPr wrap="square" rtlCol="0">
            <a:spAutoFit/>
          </a:bodyPr>
          <a:lstStyle/>
          <a:p>
            <a:pPr algn="ctr"/>
            <a:r>
              <a:rPr lang="en-GB" dirty="0"/>
              <a:t>You must use the word bank to fill the gaps shown above.  </a:t>
            </a:r>
            <a:br>
              <a:rPr lang="en-GB" dirty="0"/>
            </a:br>
            <a:r>
              <a:rPr lang="en-GB" dirty="0"/>
              <a:t>(You can use the words as many times as you like just make sure you proof read it so that it makes sense!)</a:t>
            </a:r>
          </a:p>
        </p:txBody>
      </p:sp>
    </p:spTree>
    <p:extLst>
      <p:ext uri="{BB962C8B-B14F-4D97-AF65-F5344CB8AC3E}">
        <p14:creationId xmlns:p14="http://schemas.microsoft.com/office/powerpoint/2010/main" val="6739343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TotalTime>
  <Words>735</Words>
  <Application>Microsoft Office PowerPoint</Application>
  <PresentationFormat>Widescreen</PresentationFormat>
  <Paragraphs>69</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ReithSans</vt:lpstr>
      <vt:lpstr>Office Theme</vt:lpstr>
      <vt:lpstr>Year 3 Home School Provision Daily Pack</vt:lpstr>
      <vt:lpstr>PowerPoint Presentation</vt:lpstr>
      <vt:lpstr>PowerPoint Presentation</vt:lpstr>
      <vt:lpstr>PowerPoint Presentation</vt:lpstr>
      <vt:lpstr>English</vt:lpstr>
      <vt:lpstr>What are pronouns? </vt:lpstr>
      <vt:lpstr>Watch the video clip from bitesize </vt:lpstr>
      <vt:lpstr>Look at my example:</vt:lpstr>
      <vt:lpstr>Practice: </vt:lpstr>
      <vt:lpstr>Plenary: Pronoun quiz  (click the image or the link to play)</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3 Home School Provision Daily Pack</dc:title>
  <dc:creator>Parker4, Nicholas</dc:creator>
  <cp:lastModifiedBy>Watson, Chloe</cp:lastModifiedBy>
  <cp:revision>13</cp:revision>
  <dcterms:created xsi:type="dcterms:W3CDTF">2021-01-07T17:08:20Z</dcterms:created>
  <dcterms:modified xsi:type="dcterms:W3CDTF">2021-01-08T15:16:30Z</dcterms:modified>
</cp:coreProperties>
</file>