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58" r:id="rId6"/>
    <p:sldId id="259" r:id="rId7"/>
    <p:sldId id="264" r:id="rId8"/>
    <p:sldId id="267" r:id="rId9"/>
    <p:sldId id="268" r:id="rId10"/>
    <p:sldId id="273" r:id="rId11"/>
    <p:sldId id="274" r:id="rId12"/>
    <p:sldId id="272" r:id="rId13"/>
    <p:sldId id="278" r:id="rId14"/>
    <p:sldId id="276" r:id="rId15"/>
    <p:sldId id="277" r:id="rId16"/>
    <p:sldId id="279" r:id="rId17"/>
    <p:sldId id="286" r:id="rId18"/>
    <p:sldId id="281"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86" d="100"/>
          <a:sy n="86" d="100"/>
        </p:scale>
        <p:origin x="37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12/01/2021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12/01/2021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12/01/2021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12/01/2021</a:t>
            </a:fld>
            <a:endParaRPr lang="en-GB"/>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twinkl.co.uk/teaching-wiki/inferenc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nglishclub.com/esl-games/grammar/adjectives-synonyms-1.ht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29372"/>
            <a:ext cx="9144000" cy="1653184"/>
          </a:xfrm>
        </p:spPr>
        <p:txBody>
          <a:bodyPr>
            <a:normAutofit fontScale="90000"/>
          </a:bodyPr>
          <a:lstStyle/>
          <a:p>
            <a:r>
              <a:rPr lang="en-GB" u="sng" dirty="0"/>
              <a:t>Year 3 Home School Provision Daily Pack</a:t>
            </a:r>
          </a:p>
        </p:txBody>
      </p:sp>
      <p:sp>
        <p:nvSpPr>
          <p:cNvPr id="7" name="Subtitle 5">
            <a:extLst>
              <a:ext uri="{FF2B5EF4-FFF2-40B4-BE49-F238E27FC236}">
                <a16:creationId xmlns:a16="http://schemas.microsoft.com/office/drawing/2014/main" id="{9F3B0F7C-97A5-4A3F-996E-5E6BD27DFD8B}"/>
              </a:ext>
            </a:extLst>
          </p:cNvPr>
          <p:cNvSpPr>
            <a:spLocks noGrp="1"/>
          </p:cNvSpPr>
          <p:nvPr>
            <p:ph type="subTitle" idx="1"/>
          </p:nvPr>
        </p:nvSpPr>
        <p:spPr>
          <a:xfrm>
            <a:off x="427704" y="2109020"/>
            <a:ext cx="11444748"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018BC5-27E3-4FCF-9090-5CD3C7AA594A}"/>
              </a:ext>
            </a:extLst>
          </p:cNvPr>
          <p:cNvPicPr>
            <a:picLocks noChangeAspect="1"/>
          </p:cNvPicPr>
          <p:nvPr/>
        </p:nvPicPr>
        <p:blipFill rotWithShape="1">
          <a:blip r:embed="rId2"/>
          <a:srcRect l="732" t="6642" r="51892" b="27325"/>
          <a:stretch/>
        </p:blipFill>
        <p:spPr>
          <a:xfrm>
            <a:off x="1" y="680227"/>
            <a:ext cx="7485991" cy="5029200"/>
          </a:xfrm>
          <a:prstGeom prst="rect">
            <a:avLst/>
          </a:prstGeom>
        </p:spPr>
      </p:pic>
      <p:pic>
        <p:nvPicPr>
          <p:cNvPr id="4" name="Picture 3">
            <a:extLst>
              <a:ext uri="{FF2B5EF4-FFF2-40B4-BE49-F238E27FC236}">
                <a16:creationId xmlns:a16="http://schemas.microsoft.com/office/drawing/2014/main" id="{02E675F1-9107-4FBF-B7F5-40FDFCAD1647}"/>
              </a:ext>
            </a:extLst>
          </p:cNvPr>
          <p:cNvPicPr>
            <a:picLocks noChangeAspect="1"/>
          </p:cNvPicPr>
          <p:nvPr/>
        </p:nvPicPr>
        <p:blipFill rotWithShape="1">
          <a:blip r:embed="rId2"/>
          <a:srcRect l="49693" t="2909"/>
          <a:stretch/>
        </p:blipFill>
        <p:spPr>
          <a:xfrm>
            <a:off x="7485992" y="1031490"/>
            <a:ext cx="4651163" cy="4326674"/>
          </a:xfrm>
          <a:prstGeom prst="rect">
            <a:avLst/>
          </a:prstGeom>
        </p:spPr>
      </p:pic>
      <p:sp>
        <p:nvSpPr>
          <p:cNvPr id="2" name="TextBox 1">
            <a:extLst>
              <a:ext uri="{FF2B5EF4-FFF2-40B4-BE49-F238E27FC236}">
                <a16:creationId xmlns:a16="http://schemas.microsoft.com/office/drawing/2014/main" id="{A7FAAEB7-2AE5-4A5A-8C50-0B81A7517ADF}"/>
              </a:ext>
            </a:extLst>
          </p:cNvPr>
          <p:cNvSpPr txBox="1"/>
          <p:nvPr/>
        </p:nvSpPr>
        <p:spPr>
          <a:xfrm>
            <a:off x="223024" y="111512"/>
            <a:ext cx="2207942" cy="369332"/>
          </a:xfrm>
          <a:prstGeom prst="rect">
            <a:avLst/>
          </a:prstGeom>
          <a:noFill/>
        </p:spPr>
        <p:txBody>
          <a:bodyPr wrap="square" rtlCol="0">
            <a:spAutoFit/>
          </a:bodyPr>
          <a:lstStyle/>
          <a:p>
            <a:r>
              <a:rPr lang="en-GB" dirty="0">
                <a:solidFill>
                  <a:srgbClr val="0000FF"/>
                </a:solidFill>
              </a:rPr>
              <a:t>Try this:</a:t>
            </a:r>
          </a:p>
        </p:txBody>
      </p:sp>
      <p:sp>
        <p:nvSpPr>
          <p:cNvPr id="5" name="TextBox 4">
            <a:extLst>
              <a:ext uri="{FF2B5EF4-FFF2-40B4-BE49-F238E27FC236}">
                <a16:creationId xmlns:a16="http://schemas.microsoft.com/office/drawing/2014/main" id="{DF7E9078-8C3A-4B00-B35F-6A59EC6F3610}"/>
              </a:ext>
            </a:extLst>
          </p:cNvPr>
          <p:cNvSpPr txBox="1"/>
          <p:nvPr/>
        </p:nvSpPr>
        <p:spPr>
          <a:xfrm>
            <a:off x="66452" y="5709427"/>
            <a:ext cx="12059096" cy="1200329"/>
          </a:xfrm>
          <a:prstGeom prst="rect">
            <a:avLst/>
          </a:prstGeom>
          <a:noFill/>
        </p:spPr>
        <p:txBody>
          <a:bodyPr wrap="square" rtlCol="0">
            <a:spAutoFit/>
          </a:bodyPr>
          <a:lstStyle/>
          <a:p>
            <a:r>
              <a:rPr lang="en-GB" sz="2400" dirty="0"/>
              <a:t>Start your answers with words </a:t>
            </a:r>
          </a:p>
          <a:p>
            <a:r>
              <a:rPr lang="en-GB" sz="2400" dirty="0"/>
              <a:t>from the questions: </a:t>
            </a:r>
            <a:r>
              <a:rPr lang="en-GB" sz="2400" dirty="0" err="1"/>
              <a:t>e.g</a:t>
            </a:r>
            <a:r>
              <a:rPr lang="en-GB" sz="2400" dirty="0"/>
              <a:t>: 		</a:t>
            </a:r>
            <a:r>
              <a:rPr lang="en-GB" sz="2400" dirty="0">
                <a:solidFill>
                  <a:srgbClr val="FF0000"/>
                </a:solidFill>
              </a:rPr>
              <a:t>This photograph was taken…</a:t>
            </a:r>
          </a:p>
          <a:p>
            <a:r>
              <a:rPr lang="en-GB" sz="2400" dirty="0"/>
              <a:t>					</a:t>
            </a:r>
            <a:r>
              <a:rPr lang="en-GB" sz="2400" dirty="0">
                <a:solidFill>
                  <a:srgbClr val="0000FF"/>
                </a:solidFill>
              </a:rPr>
              <a:t>Some people are standing up because…</a:t>
            </a:r>
          </a:p>
        </p:txBody>
      </p:sp>
    </p:spTree>
    <p:extLst>
      <p:ext uri="{BB962C8B-B14F-4D97-AF65-F5344CB8AC3E}">
        <p14:creationId xmlns:p14="http://schemas.microsoft.com/office/powerpoint/2010/main" val="1899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2CAC8-E0F2-465C-A4E6-770EA2324F66}"/>
              </a:ext>
            </a:extLst>
          </p:cNvPr>
          <p:cNvPicPr>
            <a:picLocks noChangeAspect="1"/>
          </p:cNvPicPr>
          <p:nvPr/>
        </p:nvPicPr>
        <p:blipFill>
          <a:blip r:embed="rId2"/>
          <a:stretch>
            <a:fillRect/>
          </a:stretch>
        </p:blipFill>
        <p:spPr>
          <a:xfrm>
            <a:off x="1973503" y="0"/>
            <a:ext cx="9382418" cy="6858000"/>
          </a:xfrm>
          <a:prstGeom prst="rect">
            <a:avLst/>
          </a:prstGeom>
        </p:spPr>
      </p:pic>
      <p:sp>
        <p:nvSpPr>
          <p:cNvPr id="4" name="TextBox 3">
            <a:extLst>
              <a:ext uri="{FF2B5EF4-FFF2-40B4-BE49-F238E27FC236}">
                <a16:creationId xmlns:a16="http://schemas.microsoft.com/office/drawing/2014/main" id="{E391C847-249D-4239-8E47-0F2096E37853}"/>
              </a:ext>
            </a:extLst>
          </p:cNvPr>
          <p:cNvSpPr txBox="1"/>
          <p:nvPr/>
        </p:nvSpPr>
        <p:spPr>
          <a:xfrm>
            <a:off x="0" y="0"/>
            <a:ext cx="2207942" cy="369332"/>
          </a:xfrm>
          <a:prstGeom prst="rect">
            <a:avLst/>
          </a:prstGeom>
          <a:noFill/>
        </p:spPr>
        <p:txBody>
          <a:bodyPr wrap="square" rtlCol="0">
            <a:spAutoFit/>
          </a:bodyPr>
          <a:lstStyle/>
          <a:p>
            <a:r>
              <a:rPr lang="en-GB" dirty="0">
                <a:solidFill>
                  <a:srgbClr val="0000FF"/>
                </a:solidFill>
              </a:rPr>
              <a:t>Try this:</a:t>
            </a:r>
          </a:p>
        </p:txBody>
      </p:sp>
      <p:sp>
        <p:nvSpPr>
          <p:cNvPr id="5" name="TextBox 4">
            <a:extLst>
              <a:ext uri="{FF2B5EF4-FFF2-40B4-BE49-F238E27FC236}">
                <a16:creationId xmlns:a16="http://schemas.microsoft.com/office/drawing/2014/main" id="{AC41A892-76A9-46DC-A5AF-ABDD3CBC34E7}"/>
              </a:ext>
            </a:extLst>
          </p:cNvPr>
          <p:cNvSpPr txBox="1"/>
          <p:nvPr/>
        </p:nvSpPr>
        <p:spPr>
          <a:xfrm>
            <a:off x="3495762" y="0"/>
            <a:ext cx="3522133" cy="646331"/>
          </a:xfrm>
          <a:prstGeom prst="rect">
            <a:avLst/>
          </a:prstGeom>
          <a:noFill/>
        </p:spPr>
        <p:txBody>
          <a:bodyPr wrap="square" rtlCol="0">
            <a:spAutoFit/>
          </a:bodyPr>
          <a:lstStyle/>
          <a:p>
            <a:r>
              <a:rPr lang="en-GB" sz="3600" u="sng" dirty="0"/>
              <a:t>The Chat’</a:t>
            </a:r>
          </a:p>
        </p:txBody>
      </p:sp>
    </p:spTree>
    <p:extLst>
      <p:ext uri="{BB962C8B-B14F-4D97-AF65-F5344CB8AC3E}">
        <p14:creationId xmlns:p14="http://schemas.microsoft.com/office/powerpoint/2010/main" val="395741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C98AEE-9E62-46B1-8F67-3B3AAB434D0F}"/>
              </a:ext>
            </a:extLst>
          </p:cNvPr>
          <p:cNvSpPr txBox="1"/>
          <p:nvPr/>
        </p:nvSpPr>
        <p:spPr>
          <a:xfrm>
            <a:off x="208156" y="117693"/>
            <a:ext cx="11775687" cy="3724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i="0" u="sng" dirty="0">
                <a:solidFill>
                  <a:srgbClr val="333333"/>
                </a:solidFill>
                <a:effectLst/>
                <a:latin typeface="robotoregular"/>
              </a:rPr>
              <a:t>What have we learned so far about inference?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0" i="0" dirty="0">
                <a:solidFill>
                  <a:srgbClr val="333333"/>
                </a:solidFill>
                <a:effectLst/>
                <a:latin typeface="robotoregular"/>
              </a:rPr>
              <a:t>An </a:t>
            </a:r>
            <a:r>
              <a:rPr lang="en-GB" sz="3600" b="0" i="0" u="none" strike="noStrike" dirty="0">
                <a:solidFill>
                  <a:srgbClr val="0066C0"/>
                </a:solidFill>
                <a:effectLst/>
                <a:latin typeface="robotoregular"/>
                <a:hlinkClick r:id="rId2"/>
              </a:rPr>
              <a:t>inference</a:t>
            </a:r>
            <a:r>
              <a:rPr lang="en-GB" sz="3600" b="0" i="0" dirty="0">
                <a:solidFill>
                  <a:srgbClr val="333333"/>
                </a:solidFill>
                <a:effectLst/>
                <a:latin typeface="robotoregular"/>
              </a:rPr>
              <a:t> is: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dirty="0">
                <a:solidFill>
                  <a:srgbClr val="333333"/>
                </a:solidFill>
                <a:latin typeface="robotoregular"/>
              </a:rPr>
              <a:t>working</a:t>
            </a:r>
            <a:r>
              <a:rPr lang="en-GB" sz="3600" b="0" i="0" dirty="0">
                <a:solidFill>
                  <a:srgbClr val="333333"/>
                </a:solidFill>
                <a:effectLst/>
                <a:latin typeface="robotoregular"/>
              </a:rPr>
              <a:t> something out that wasn’t completely explained by the writer;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b="1" i="1" dirty="0">
                <a:solidFill>
                  <a:srgbClr val="00B050"/>
                </a:solidFill>
                <a:latin typeface="robotoregular"/>
              </a:rPr>
              <a:t>r</a:t>
            </a:r>
            <a:r>
              <a:rPr lang="en-GB" sz="3600" b="1" i="1" dirty="0">
                <a:solidFill>
                  <a:srgbClr val="00B050"/>
                </a:solidFill>
                <a:effectLst/>
                <a:latin typeface="robotoregular"/>
              </a:rPr>
              <a:t>eading between the lines </a:t>
            </a:r>
            <a:r>
              <a:rPr lang="en-GB" sz="3600" b="0" i="0" dirty="0">
                <a:solidFill>
                  <a:srgbClr val="333333"/>
                </a:solidFill>
                <a:effectLst/>
                <a:latin typeface="robotoregular"/>
              </a:rPr>
              <a:t>and </a:t>
            </a:r>
            <a:r>
              <a:rPr lang="en-GB" sz="3600" b="1" i="1" dirty="0">
                <a:solidFill>
                  <a:srgbClr val="00B050"/>
                </a:solidFill>
                <a:effectLst/>
                <a:latin typeface="robotoregular"/>
              </a:rPr>
              <a:t>using clues </a:t>
            </a:r>
            <a:r>
              <a:rPr lang="en-GB" sz="3600" b="0" i="0" dirty="0">
                <a:solidFill>
                  <a:srgbClr val="333333"/>
                </a:solidFill>
                <a:effectLst/>
                <a:latin typeface="robotoregular"/>
              </a:rPr>
              <a:t>to make a good guess.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b="0" i="0" dirty="0">
              <a:solidFill>
                <a:srgbClr val="333333"/>
              </a:solidFill>
              <a:effectLst/>
              <a:latin typeface="robotoregular"/>
            </a:endParaRPr>
          </a:p>
        </p:txBody>
      </p:sp>
      <p:sp>
        <p:nvSpPr>
          <p:cNvPr id="4" name="TextBox 3">
            <a:extLst>
              <a:ext uri="{FF2B5EF4-FFF2-40B4-BE49-F238E27FC236}">
                <a16:creationId xmlns:a16="http://schemas.microsoft.com/office/drawing/2014/main" id="{2BBA155C-7D6E-4F19-918F-9F538F2DE237}"/>
              </a:ext>
            </a:extLst>
          </p:cNvPr>
          <p:cNvSpPr txBox="1"/>
          <p:nvPr/>
        </p:nvSpPr>
        <p:spPr>
          <a:xfrm>
            <a:off x="431800" y="5977640"/>
            <a:ext cx="15209844" cy="64633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3600" b="0" i="0" u="none" strike="noStrike" kern="1200" cap="none" spc="0" normalizeH="0" baseline="0" noProof="0" dirty="0">
                <a:ln>
                  <a:noFill/>
                </a:ln>
                <a:solidFill>
                  <a:srgbClr val="0000FF"/>
                </a:solidFill>
                <a:effectLst/>
                <a:uLnTx/>
                <a:uFillTx/>
                <a:latin typeface="Calibri" panose="020F0502020204030204"/>
                <a:ea typeface="+mn-ea"/>
                <a:cs typeface="+mn-cs"/>
              </a:rPr>
              <a:t>3.    Answer the questions, </a:t>
            </a:r>
            <a:r>
              <a:rPr kumimoji="0" lang="en-GB" sz="3600" b="1" i="0" u="none" strike="noStrike" kern="1200" cap="none" spc="0" normalizeH="0" baseline="0" noProof="0" dirty="0">
                <a:ln>
                  <a:noFill/>
                </a:ln>
                <a:solidFill>
                  <a:srgbClr val="0000FF"/>
                </a:solidFill>
                <a:effectLst/>
                <a:uLnTx/>
                <a:uFillTx/>
                <a:latin typeface="Calibri" panose="020F0502020204030204"/>
                <a:ea typeface="+mn-ea"/>
                <a:cs typeface="+mn-cs"/>
              </a:rPr>
              <a:t>using complete sentences. </a:t>
            </a:r>
            <a:endPar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AC06DFA-1F68-4EDB-98AC-44427FDBF2E7}"/>
              </a:ext>
            </a:extLst>
          </p:cNvPr>
          <p:cNvSpPr txBox="1"/>
          <p:nvPr/>
        </p:nvSpPr>
        <p:spPr>
          <a:xfrm>
            <a:off x="13284" y="3334991"/>
            <a:ext cx="1139964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effectLst/>
                <a:uLnTx/>
                <a:uFillTx/>
                <a:latin typeface="Britannic Bold" panose="020B0903060703020204" pitchFamily="34" charset="0"/>
              </a:rPr>
              <a:t>Moving on, we are now going to use our detective skills on several short pieces of text. </a:t>
            </a:r>
          </a:p>
        </p:txBody>
      </p:sp>
      <p:sp>
        <p:nvSpPr>
          <p:cNvPr id="8" name="TextBox 7">
            <a:extLst>
              <a:ext uri="{FF2B5EF4-FFF2-40B4-BE49-F238E27FC236}">
                <a16:creationId xmlns:a16="http://schemas.microsoft.com/office/drawing/2014/main" id="{02DDC751-D646-47A1-9501-6839A3A0F2C3}"/>
              </a:ext>
            </a:extLst>
          </p:cNvPr>
          <p:cNvSpPr txBox="1"/>
          <p:nvPr/>
        </p:nvSpPr>
        <p:spPr>
          <a:xfrm>
            <a:off x="431800" y="4842062"/>
            <a:ext cx="8559800" cy="646331"/>
          </a:xfrm>
          <a:prstGeom prst="rect">
            <a:avLst/>
          </a:prstGeom>
          <a:noFill/>
        </p:spPr>
        <p:txBody>
          <a:bodyPr wrap="square">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3600" b="0" i="0" u="none" strike="noStrike" kern="1200" cap="none" spc="0" normalizeH="0" baseline="0" noProof="0" dirty="0">
                <a:ln>
                  <a:noFill/>
                </a:ln>
                <a:effectLst/>
                <a:uLnTx/>
                <a:uFillTx/>
                <a:latin typeface="Calibri" panose="020F0502020204030204"/>
                <a:ea typeface="+mn-ea"/>
                <a:cs typeface="+mn-cs"/>
              </a:rPr>
              <a:t>Read the text aloud.</a:t>
            </a:r>
          </a:p>
        </p:txBody>
      </p:sp>
      <p:sp>
        <p:nvSpPr>
          <p:cNvPr id="10" name="TextBox 9">
            <a:extLst>
              <a:ext uri="{FF2B5EF4-FFF2-40B4-BE49-F238E27FC236}">
                <a16:creationId xmlns:a16="http://schemas.microsoft.com/office/drawing/2014/main" id="{FF37BD21-A5E5-4489-A3AD-274B79564996}"/>
              </a:ext>
            </a:extLst>
          </p:cNvPr>
          <p:cNvSpPr txBox="1"/>
          <p:nvPr/>
        </p:nvSpPr>
        <p:spPr>
          <a:xfrm>
            <a:off x="431800" y="5409851"/>
            <a:ext cx="15209844" cy="64633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GB" sz="3600" dirty="0">
                <a:solidFill>
                  <a:srgbClr val="FF0000"/>
                </a:solidFill>
                <a:latin typeface="Calibri" panose="020F0502020204030204"/>
              </a:rPr>
              <a:t>2.    Write the title of the piece of writing in your book.</a:t>
            </a:r>
          </a:p>
        </p:txBody>
      </p:sp>
    </p:spTree>
    <p:extLst>
      <p:ext uri="{BB962C8B-B14F-4D97-AF65-F5344CB8AC3E}">
        <p14:creationId xmlns:p14="http://schemas.microsoft.com/office/powerpoint/2010/main" val="28141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04D99E-0491-4BDF-BF3F-69990A9F2052}"/>
              </a:ext>
            </a:extLst>
          </p:cNvPr>
          <p:cNvGrpSpPr/>
          <p:nvPr/>
        </p:nvGrpSpPr>
        <p:grpSpPr>
          <a:xfrm>
            <a:off x="3372787" y="0"/>
            <a:ext cx="8819213" cy="5731787"/>
            <a:chOff x="1128582" y="0"/>
            <a:chExt cx="9934835" cy="6858000"/>
          </a:xfrm>
        </p:grpSpPr>
        <p:pic>
          <p:nvPicPr>
            <p:cNvPr id="2" name="Picture 1">
              <a:extLst>
                <a:ext uri="{FF2B5EF4-FFF2-40B4-BE49-F238E27FC236}">
                  <a16:creationId xmlns:a16="http://schemas.microsoft.com/office/drawing/2014/main" id="{6108743A-BB8C-4545-9492-A609D0371D26}"/>
                </a:ext>
              </a:extLst>
            </p:cNvPr>
            <p:cNvPicPr>
              <a:picLocks noChangeAspect="1"/>
            </p:cNvPicPr>
            <p:nvPr/>
          </p:nvPicPr>
          <p:blipFill rotWithShape="1">
            <a:blip r:embed="rId2"/>
            <a:srcRect l="51380" t="51220"/>
            <a:stretch/>
          </p:blipFill>
          <p:spPr>
            <a:xfrm>
              <a:off x="1128582" y="0"/>
              <a:ext cx="9934835" cy="6858000"/>
            </a:xfrm>
            <a:prstGeom prst="rect">
              <a:avLst/>
            </a:prstGeom>
          </p:spPr>
        </p:pic>
        <p:sp>
          <p:nvSpPr>
            <p:cNvPr id="3" name="TextBox 2">
              <a:extLst>
                <a:ext uri="{FF2B5EF4-FFF2-40B4-BE49-F238E27FC236}">
                  <a16:creationId xmlns:a16="http://schemas.microsoft.com/office/drawing/2014/main" id="{EA718742-BC5D-4EFC-B7DB-0920D343A36D}"/>
                </a:ext>
              </a:extLst>
            </p:cNvPr>
            <p:cNvSpPr txBox="1"/>
            <p:nvPr/>
          </p:nvSpPr>
          <p:spPr>
            <a:xfrm>
              <a:off x="3085819" y="5502780"/>
              <a:ext cx="6667500" cy="830997"/>
            </a:xfrm>
            <a:prstGeom prst="rect">
              <a:avLst/>
            </a:prstGeom>
            <a:noFill/>
          </p:spPr>
          <p:txBody>
            <a:bodyPr wrap="square" rtlCol="0">
              <a:spAutoFit/>
            </a:bodyPr>
            <a:lstStyle/>
            <a:p>
              <a:r>
                <a:rPr lang="en-GB" sz="2400" dirty="0"/>
                <a:t>What else can we infer about Chelsea? </a:t>
              </a:r>
            </a:p>
            <a:p>
              <a:r>
                <a:rPr lang="en-GB" sz="2400" dirty="0"/>
                <a:t>What can’t we infer?</a:t>
              </a:r>
            </a:p>
          </p:txBody>
        </p:sp>
      </p:grpSp>
      <p:grpSp>
        <p:nvGrpSpPr>
          <p:cNvPr id="10" name="Group 9">
            <a:extLst>
              <a:ext uri="{FF2B5EF4-FFF2-40B4-BE49-F238E27FC236}">
                <a16:creationId xmlns:a16="http://schemas.microsoft.com/office/drawing/2014/main" id="{F0D36F36-694F-4EA7-A9CF-072C63BA318F}"/>
              </a:ext>
            </a:extLst>
          </p:cNvPr>
          <p:cNvGrpSpPr/>
          <p:nvPr/>
        </p:nvGrpSpPr>
        <p:grpSpPr>
          <a:xfrm>
            <a:off x="0" y="51321"/>
            <a:ext cx="3477718" cy="4004503"/>
            <a:chOff x="0" y="51321"/>
            <a:chExt cx="3477718" cy="4004503"/>
          </a:xfrm>
        </p:grpSpPr>
        <p:sp>
          <p:nvSpPr>
            <p:cNvPr id="7" name="TextBox 6">
              <a:extLst>
                <a:ext uri="{FF2B5EF4-FFF2-40B4-BE49-F238E27FC236}">
                  <a16:creationId xmlns:a16="http://schemas.microsoft.com/office/drawing/2014/main" id="{0F44393D-03FE-4899-A390-8C8137C0E9A2}"/>
                </a:ext>
              </a:extLst>
            </p:cNvPr>
            <p:cNvSpPr txBox="1"/>
            <p:nvPr/>
          </p:nvSpPr>
          <p:spPr>
            <a:xfrm>
              <a:off x="0" y="2670829"/>
              <a:ext cx="3372787" cy="138499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srgbClr val="0000FF"/>
                  </a:solidFill>
                  <a:effectLst/>
                  <a:uLnTx/>
                  <a:uFillTx/>
                  <a:latin typeface="Calibri" panose="020F0502020204030204"/>
                  <a:ea typeface="+mn-ea"/>
                  <a:cs typeface="+mn-cs"/>
                </a:rPr>
                <a:t>3.    Answer the questions, </a:t>
              </a:r>
              <a:r>
                <a:rPr kumimoji="0" lang="en-GB" sz="2800" b="1" i="0" u="none" strike="noStrike" kern="1200" cap="none" spc="0" normalizeH="0" baseline="0" noProof="0" dirty="0">
                  <a:ln>
                    <a:noFill/>
                  </a:ln>
                  <a:solidFill>
                    <a:srgbClr val="0000FF"/>
                  </a:solidFill>
                  <a:effectLst/>
                  <a:uLnTx/>
                  <a:uFillTx/>
                  <a:latin typeface="Calibri" panose="020F0502020204030204"/>
                  <a:ea typeface="+mn-ea"/>
                  <a:cs typeface="+mn-cs"/>
                </a:rPr>
                <a:t>using complete sentences. </a:t>
              </a:r>
              <a:endParaRPr kumimoji="0" lang="en-GB"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EEA105B-94E7-47B4-B919-E4019DD1D94B}"/>
                </a:ext>
              </a:extLst>
            </p:cNvPr>
            <p:cNvSpPr txBox="1"/>
            <p:nvPr/>
          </p:nvSpPr>
          <p:spPr>
            <a:xfrm>
              <a:off x="0" y="51321"/>
              <a:ext cx="3477718" cy="954107"/>
            </a:xfrm>
            <a:prstGeom prst="rect">
              <a:avLst/>
            </a:prstGeom>
            <a:noFill/>
          </p:spPr>
          <p:txBody>
            <a:bodyPr wrap="square">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effectLst/>
                  <a:uLnTx/>
                  <a:uFillTx/>
                  <a:latin typeface="Calibri" panose="020F0502020204030204"/>
                  <a:ea typeface="+mn-ea"/>
                  <a:cs typeface="+mn-cs"/>
                </a:rPr>
                <a:t>Read the text aloud.</a:t>
              </a:r>
            </a:p>
          </p:txBody>
        </p:sp>
        <p:sp>
          <p:nvSpPr>
            <p:cNvPr id="9" name="TextBox 8">
              <a:extLst>
                <a:ext uri="{FF2B5EF4-FFF2-40B4-BE49-F238E27FC236}">
                  <a16:creationId xmlns:a16="http://schemas.microsoft.com/office/drawing/2014/main" id="{EFC325D5-7285-42BF-83A0-10D8E1B5B8C7}"/>
                </a:ext>
              </a:extLst>
            </p:cNvPr>
            <p:cNvSpPr txBox="1"/>
            <p:nvPr/>
          </p:nvSpPr>
          <p:spPr>
            <a:xfrm>
              <a:off x="0" y="1074892"/>
              <a:ext cx="3477718" cy="138499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GB" sz="2800" dirty="0">
                  <a:solidFill>
                    <a:srgbClr val="FF0000"/>
                  </a:solidFill>
                  <a:latin typeface="Calibri" panose="020F0502020204030204"/>
                </a:rPr>
                <a:t>2.    Write the title of the piece of writing in your book.</a:t>
              </a:r>
            </a:p>
          </p:txBody>
        </p:sp>
      </p:grpSp>
    </p:spTree>
    <p:extLst>
      <p:ext uri="{BB962C8B-B14F-4D97-AF65-F5344CB8AC3E}">
        <p14:creationId xmlns:p14="http://schemas.microsoft.com/office/powerpoint/2010/main" val="285398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2CE922D-BC3B-491A-8B93-4C800CC89F69}"/>
              </a:ext>
            </a:extLst>
          </p:cNvPr>
          <p:cNvGrpSpPr/>
          <p:nvPr/>
        </p:nvGrpSpPr>
        <p:grpSpPr>
          <a:xfrm>
            <a:off x="3477718" y="1"/>
            <a:ext cx="8714281" cy="5783108"/>
            <a:chOff x="1037173" y="0"/>
            <a:chExt cx="10042620" cy="6858000"/>
          </a:xfrm>
        </p:grpSpPr>
        <p:pic>
          <p:nvPicPr>
            <p:cNvPr id="2" name="Picture 1">
              <a:extLst>
                <a:ext uri="{FF2B5EF4-FFF2-40B4-BE49-F238E27FC236}">
                  <a16:creationId xmlns:a16="http://schemas.microsoft.com/office/drawing/2014/main" id="{2B92CE20-4093-4A3E-BE46-C64A2A8D1517}"/>
                </a:ext>
              </a:extLst>
            </p:cNvPr>
            <p:cNvPicPr>
              <a:picLocks noChangeAspect="1"/>
            </p:cNvPicPr>
            <p:nvPr/>
          </p:nvPicPr>
          <p:blipFill rotWithShape="1">
            <a:blip r:embed="rId2"/>
            <a:srcRect l="52163" b="52520"/>
            <a:stretch/>
          </p:blipFill>
          <p:spPr>
            <a:xfrm>
              <a:off x="1037173" y="0"/>
              <a:ext cx="10042620" cy="6858000"/>
            </a:xfrm>
            <a:prstGeom prst="rect">
              <a:avLst/>
            </a:prstGeom>
          </p:spPr>
        </p:pic>
        <p:sp>
          <p:nvSpPr>
            <p:cNvPr id="3" name="TextBox 2">
              <a:extLst>
                <a:ext uri="{FF2B5EF4-FFF2-40B4-BE49-F238E27FC236}">
                  <a16:creationId xmlns:a16="http://schemas.microsoft.com/office/drawing/2014/main" id="{693E4F35-9C7B-4F23-B987-41ACEB73C0AA}"/>
                </a:ext>
              </a:extLst>
            </p:cNvPr>
            <p:cNvSpPr txBox="1"/>
            <p:nvPr/>
          </p:nvSpPr>
          <p:spPr>
            <a:xfrm>
              <a:off x="2603500" y="5829300"/>
              <a:ext cx="6985000" cy="830997"/>
            </a:xfrm>
            <a:prstGeom prst="rect">
              <a:avLst/>
            </a:prstGeom>
            <a:noFill/>
          </p:spPr>
          <p:txBody>
            <a:bodyPr wrap="square" rtlCol="0">
              <a:spAutoFit/>
            </a:bodyPr>
            <a:lstStyle/>
            <a:p>
              <a:r>
                <a:rPr lang="en-GB" sz="2400" dirty="0"/>
                <a:t>What else can we infer about these people?</a:t>
              </a:r>
            </a:p>
            <a:p>
              <a:r>
                <a:rPr lang="en-GB" sz="2400" dirty="0"/>
                <a:t>How do you know?</a:t>
              </a:r>
            </a:p>
          </p:txBody>
        </p:sp>
      </p:grpSp>
      <p:grpSp>
        <p:nvGrpSpPr>
          <p:cNvPr id="5" name="Group 4">
            <a:extLst>
              <a:ext uri="{FF2B5EF4-FFF2-40B4-BE49-F238E27FC236}">
                <a16:creationId xmlns:a16="http://schemas.microsoft.com/office/drawing/2014/main" id="{83E947DD-3A17-4B00-8E11-AC616F4A0D2D}"/>
              </a:ext>
            </a:extLst>
          </p:cNvPr>
          <p:cNvGrpSpPr/>
          <p:nvPr/>
        </p:nvGrpSpPr>
        <p:grpSpPr>
          <a:xfrm>
            <a:off x="0" y="51321"/>
            <a:ext cx="3477718" cy="4004503"/>
            <a:chOff x="0" y="51321"/>
            <a:chExt cx="3477718" cy="4004503"/>
          </a:xfrm>
        </p:grpSpPr>
        <p:sp>
          <p:nvSpPr>
            <p:cNvPr id="6" name="TextBox 5">
              <a:extLst>
                <a:ext uri="{FF2B5EF4-FFF2-40B4-BE49-F238E27FC236}">
                  <a16:creationId xmlns:a16="http://schemas.microsoft.com/office/drawing/2014/main" id="{344FFD92-F158-4163-86A8-ABC4E4FE6CA7}"/>
                </a:ext>
              </a:extLst>
            </p:cNvPr>
            <p:cNvSpPr txBox="1"/>
            <p:nvPr/>
          </p:nvSpPr>
          <p:spPr>
            <a:xfrm>
              <a:off x="0" y="2670829"/>
              <a:ext cx="3372787" cy="138499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srgbClr val="0000FF"/>
                  </a:solidFill>
                  <a:effectLst/>
                  <a:uLnTx/>
                  <a:uFillTx/>
                  <a:latin typeface="Calibri" panose="020F0502020204030204"/>
                  <a:ea typeface="+mn-ea"/>
                  <a:cs typeface="+mn-cs"/>
                </a:rPr>
                <a:t>3.    Answer the questions, </a:t>
              </a:r>
              <a:r>
                <a:rPr kumimoji="0" lang="en-GB" sz="2800" b="1" i="0" u="none" strike="noStrike" kern="1200" cap="none" spc="0" normalizeH="0" baseline="0" noProof="0" dirty="0">
                  <a:ln>
                    <a:noFill/>
                  </a:ln>
                  <a:solidFill>
                    <a:srgbClr val="0000FF"/>
                  </a:solidFill>
                  <a:effectLst/>
                  <a:uLnTx/>
                  <a:uFillTx/>
                  <a:latin typeface="Calibri" panose="020F0502020204030204"/>
                  <a:ea typeface="+mn-ea"/>
                  <a:cs typeface="+mn-cs"/>
                </a:rPr>
                <a:t>using complete sentences. </a:t>
              </a:r>
              <a:endParaRPr kumimoji="0" lang="en-GB"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1018F8C-86C0-4C3C-8957-3B8D5E6A3401}"/>
                </a:ext>
              </a:extLst>
            </p:cNvPr>
            <p:cNvSpPr txBox="1"/>
            <p:nvPr/>
          </p:nvSpPr>
          <p:spPr>
            <a:xfrm>
              <a:off x="0" y="51321"/>
              <a:ext cx="3477718" cy="954107"/>
            </a:xfrm>
            <a:prstGeom prst="rect">
              <a:avLst/>
            </a:prstGeom>
            <a:noFill/>
          </p:spPr>
          <p:txBody>
            <a:bodyPr wrap="square">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effectLst/>
                  <a:uLnTx/>
                  <a:uFillTx/>
                  <a:latin typeface="Calibri" panose="020F0502020204030204"/>
                  <a:ea typeface="+mn-ea"/>
                  <a:cs typeface="+mn-cs"/>
                </a:rPr>
                <a:t>Read the text aloud.</a:t>
              </a:r>
            </a:p>
          </p:txBody>
        </p:sp>
        <p:sp>
          <p:nvSpPr>
            <p:cNvPr id="8" name="TextBox 7">
              <a:extLst>
                <a:ext uri="{FF2B5EF4-FFF2-40B4-BE49-F238E27FC236}">
                  <a16:creationId xmlns:a16="http://schemas.microsoft.com/office/drawing/2014/main" id="{8280DC40-41C2-4A45-B919-F482DA0D5696}"/>
                </a:ext>
              </a:extLst>
            </p:cNvPr>
            <p:cNvSpPr txBox="1"/>
            <p:nvPr/>
          </p:nvSpPr>
          <p:spPr>
            <a:xfrm>
              <a:off x="0" y="1074892"/>
              <a:ext cx="3477718" cy="138499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GB" sz="2800" dirty="0">
                  <a:solidFill>
                    <a:srgbClr val="FF0000"/>
                  </a:solidFill>
                  <a:latin typeface="Calibri" panose="020F0502020204030204"/>
                </a:rPr>
                <a:t>2.    Write the title of the piece of writing in your book.</a:t>
              </a:r>
            </a:p>
          </p:txBody>
        </p:sp>
      </p:grpSp>
    </p:spTree>
    <p:extLst>
      <p:ext uri="{BB962C8B-B14F-4D97-AF65-F5344CB8AC3E}">
        <p14:creationId xmlns:p14="http://schemas.microsoft.com/office/powerpoint/2010/main" val="2082126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20182C-721C-4275-A8A2-F319908CF583}"/>
              </a:ext>
            </a:extLst>
          </p:cNvPr>
          <p:cNvGrpSpPr/>
          <p:nvPr/>
        </p:nvGrpSpPr>
        <p:grpSpPr>
          <a:xfrm>
            <a:off x="3372786" y="51321"/>
            <a:ext cx="8819213" cy="5878962"/>
            <a:chOff x="1112207" y="571"/>
            <a:chExt cx="9972105" cy="6857429"/>
          </a:xfrm>
        </p:grpSpPr>
        <p:pic>
          <p:nvPicPr>
            <p:cNvPr id="2" name="Picture 1">
              <a:extLst>
                <a:ext uri="{FF2B5EF4-FFF2-40B4-BE49-F238E27FC236}">
                  <a16:creationId xmlns:a16="http://schemas.microsoft.com/office/drawing/2014/main" id="{A896063E-AA3C-40CD-AA05-FC6B83AF725B}"/>
                </a:ext>
              </a:extLst>
            </p:cNvPr>
            <p:cNvPicPr>
              <a:picLocks noChangeAspect="1"/>
            </p:cNvPicPr>
            <p:nvPr/>
          </p:nvPicPr>
          <p:blipFill rotWithShape="1">
            <a:blip r:embed="rId2"/>
            <a:srcRect t="51220" r="51193"/>
            <a:stretch/>
          </p:blipFill>
          <p:spPr>
            <a:xfrm>
              <a:off x="1112207" y="571"/>
              <a:ext cx="9972105" cy="6857429"/>
            </a:xfrm>
            <a:prstGeom prst="rect">
              <a:avLst/>
            </a:prstGeom>
          </p:spPr>
        </p:pic>
        <p:sp>
          <p:nvSpPr>
            <p:cNvPr id="3" name="TextBox 2">
              <a:extLst>
                <a:ext uri="{FF2B5EF4-FFF2-40B4-BE49-F238E27FC236}">
                  <a16:creationId xmlns:a16="http://schemas.microsoft.com/office/drawing/2014/main" id="{8DDB5E3A-8E07-4617-846F-8468DFC945C9}"/>
                </a:ext>
              </a:extLst>
            </p:cNvPr>
            <p:cNvSpPr txBox="1"/>
            <p:nvPr/>
          </p:nvSpPr>
          <p:spPr>
            <a:xfrm>
              <a:off x="3060700" y="5702300"/>
              <a:ext cx="6413500" cy="830997"/>
            </a:xfrm>
            <a:prstGeom prst="rect">
              <a:avLst/>
            </a:prstGeom>
            <a:noFill/>
          </p:spPr>
          <p:txBody>
            <a:bodyPr wrap="square" rtlCol="0">
              <a:spAutoFit/>
            </a:bodyPr>
            <a:lstStyle/>
            <a:p>
              <a:r>
                <a:rPr lang="en-GB" sz="2400" dirty="0"/>
                <a:t>What sort of person is this child?</a:t>
              </a:r>
            </a:p>
            <a:p>
              <a:r>
                <a:rPr lang="en-GB" sz="2400" dirty="0"/>
                <a:t>What do they want to do when they grow up?</a:t>
              </a:r>
            </a:p>
          </p:txBody>
        </p:sp>
      </p:grpSp>
      <p:grpSp>
        <p:nvGrpSpPr>
          <p:cNvPr id="5" name="Group 4">
            <a:extLst>
              <a:ext uri="{FF2B5EF4-FFF2-40B4-BE49-F238E27FC236}">
                <a16:creationId xmlns:a16="http://schemas.microsoft.com/office/drawing/2014/main" id="{B93E4E5D-E6F8-471C-B51B-13BD00782AA0}"/>
              </a:ext>
            </a:extLst>
          </p:cNvPr>
          <p:cNvGrpSpPr/>
          <p:nvPr/>
        </p:nvGrpSpPr>
        <p:grpSpPr>
          <a:xfrm>
            <a:off x="0" y="51321"/>
            <a:ext cx="3477718" cy="4004503"/>
            <a:chOff x="0" y="51321"/>
            <a:chExt cx="3477718" cy="4004503"/>
          </a:xfrm>
        </p:grpSpPr>
        <p:sp>
          <p:nvSpPr>
            <p:cNvPr id="6" name="TextBox 5">
              <a:extLst>
                <a:ext uri="{FF2B5EF4-FFF2-40B4-BE49-F238E27FC236}">
                  <a16:creationId xmlns:a16="http://schemas.microsoft.com/office/drawing/2014/main" id="{4294C23D-5F7A-476B-A199-B68FFC4C2335}"/>
                </a:ext>
              </a:extLst>
            </p:cNvPr>
            <p:cNvSpPr txBox="1"/>
            <p:nvPr/>
          </p:nvSpPr>
          <p:spPr>
            <a:xfrm>
              <a:off x="0" y="2670829"/>
              <a:ext cx="3372787" cy="138499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srgbClr val="0000FF"/>
                  </a:solidFill>
                  <a:effectLst/>
                  <a:uLnTx/>
                  <a:uFillTx/>
                  <a:latin typeface="Calibri" panose="020F0502020204030204"/>
                  <a:ea typeface="+mn-ea"/>
                  <a:cs typeface="+mn-cs"/>
                </a:rPr>
                <a:t>3.    Answer the questions, </a:t>
              </a:r>
              <a:r>
                <a:rPr kumimoji="0" lang="en-GB" sz="2800" b="1" i="0" u="none" strike="noStrike" kern="1200" cap="none" spc="0" normalizeH="0" baseline="0" noProof="0" dirty="0">
                  <a:ln>
                    <a:noFill/>
                  </a:ln>
                  <a:solidFill>
                    <a:srgbClr val="0000FF"/>
                  </a:solidFill>
                  <a:effectLst/>
                  <a:uLnTx/>
                  <a:uFillTx/>
                  <a:latin typeface="Calibri" panose="020F0502020204030204"/>
                  <a:ea typeface="+mn-ea"/>
                  <a:cs typeface="+mn-cs"/>
                </a:rPr>
                <a:t>using complete sentences. </a:t>
              </a:r>
              <a:endParaRPr kumimoji="0" lang="en-GB"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3F436BB-E3B7-49C1-87CC-E39A999E0BD0}"/>
                </a:ext>
              </a:extLst>
            </p:cNvPr>
            <p:cNvSpPr txBox="1"/>
            <p:nvPr/>
          </p:nvSpPr>
          <p:spPr>
            <a:xfrm>
              <a:off x="0" y="51321"/>
              <a:ext cx="3477718" cy="954107"/>
            </a:xfrm>
            <a:prstGeom prst="rect">
              <a:avLst/>
            </a:prstGeom>
            <a:noFill/>
          </p:spPr>
          <p:txBody>
            <a:bodyPr wrap="square">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effectLst/>
                  <a:uLnTx/>
                  <a:uFillTx/>
                  <a:latin typeface="Calibri" panose="020F0502020204030204"/>
                  <a:ea typeface="+mn-ea"/>
                  <a:cs typeface="+mn-cs"/>
                </a:rPr>
                <a:t>Read the text aloud.</a:t>
              </a:r>
            </a:p>
          </p:txBody>
        </p:sp>
        <p:sp>
          <p:nvSpPr>
            <p:cNvPr id="8" name="TextBox 7">
              <a:extLst>
                <a:ext uri="{FF2B5EF4-FFF2-40B4-BE49-F238E27FC236}">
                  <a16:creationId xmlns:a16="http://schemas.microsoft.com/office/drawing/2014/main" id="{7B49E473-D8D7-4010-9B2B-9B44B5680FBB}"/>
                </a:ext>
              </a:extLst>
            </p:cNvPr>
            <p:cNvSpPr txBox="1"/>
            <p:nvPr/>
          </p:nvSpPr>
          <p:spPr>
            <a:xfrm>
              <a:off x="0" y="1074892"/>
              <a:ext cx="3477718" cy="138499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GB" sz="2800" dirty="0">
                  <a:solidFill>
                    <a:srgbClr val="FF0000"/>
                  </a:solidFill>
                  <a:latin typeface="Calibri" panose="020F0502020204030204"/>
                </a:rPr>
                <a:t>2.    Write the title of the piece of writing in your book.</a:t>
              </a:r>
            </a:p>
          </p:txBody>
        </p:sp>
      </p:grpSp>
    </p:spTree>
    <p:extLst>
      <p:ext uri="{BB962C8B-B14F-4D97-AF65-F5344CB8AC3E}">
        <p14:creationId xmlns:p14="http://schemas.microsoft.com/office/powerpoint/2010/main" val="2347786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9BFDDD5-2F91-4986-A94C-79F3F69E3E31}"/>
              </a:ext>
            </a:extLst>
          </p:cNvPr>
          <p:cNvGrpSpPr/>
          <p:nvPr/>
        </p:nvGrpSpPr>
        <p:grpSpPr>
          <a:xfrm>
            <a:off x="2576945" y="0"/>
            <a:ext cx="9423154" cy="6858000"/>
            <a:chOff x="1112206" y="0"/>
            <a:chExt cx="9995795" cy="6858000"/>
          </a:xfrm>
        </p:grpSpPr>
        <p:pic>
          <p:nvPicPr>
            <p:cNvPr id="4" name="Picture 3">
              <a:extLst>
                <a:ext uri="{FF2B5EF4-FFF2-40B4-BE49-F238E27FC236}">
                  <a16:creationId xmlns:a16="http://schemas.microsoft.com/office/drawing/2014/main" id="{4C0E511A-5142-4F3A-9D4F-AF1117BA47BB}"/>
                </a:ext>
              </a:extLst>
            </p:cNvPr>
            <p:cNvPicPr>
              <a:picLocks noChangeAspect="1"/>
            </p:cNvPicPr>
            <p:nvPr/>
          </p:nvPicPr>
          <p:blipFill rotWithShape="1">
            <a:blip r:embed="rId2"/>
            <a:srcRect r="51082" b="51220"/>
            <a:stretch/>
          </p:blipFill>
          <p:spPr>
            <a:xfrm>
              <a:off x="1112206" y="0"/>
              <a:ext cx="9995795" cy="6858000"/>
            </a:xfrm>
            <a:prstGeom prst="rect">
              <a:avLst/>
            </a:prstGeom>
          </p:spPr>
        </p:pic>
        <p:sp>
          <p:nvSpPr>
            <p:cNvPr id="2" name="TextBox 1">
              <a:extLst>
                <a:ext uri="{FF2B5EF4-FFF2-40B4-BE49-F238E27FC236}">
                  <a16:creationId xmlns:a16="http://schemas.microsoft.com/office/drawing/2014/main" id="{D8C3A953-93BB-45B9-B92E-5EA3D68034BF}"/>
                </a:ext>
              </a:extLst>
            </p:cNvPr>
            <p:cNvSpPr txBox="1"/>
            <p:nvPr/>
          </p:nvSpPr>
          <p:spPr>
            <a:xfrm>
              <a:off x="3009900" y="5791200"/>
              <a:ext cx="6667500" cy="523220"/>
            </a:xfrm>
            <a:prstGeom prst="rect">
              <a:avLst/>
            </a:prstGeom>
            <a:noFill/>
          </p:spPr>
          <p:txBody>
            <a:bodyPr wrap="square" rtlCol="0">
              <a:spAutoFit/>
            </a:bodyPr>
            <a:lstStyle/>
            <a:p>
              <a:r>
                <a:rPr lang="en-GB" sz="2800" dirty="0"/>
                <a:t>Is this a running race? How do you know?</a:t>
              </a:r>
            </a:p>
          </p:txBody>
        </p:sp>
      </p:grpSp>
      <p:grpSp>
        <p:nvGrpSpPr>
          <p:cNvPr id="5" name="Group 4">
            <a:extLst>
              <a:ext uri="{FF2B5EF4-FFF2-40B4-BE49-F238E27FC236}">
                <a16:creationId xmlns:a16="http://schemas.microsoft.com/office/drawing/2014/main" id="{F1042F54-22D1-45CF-BA1F-F7DA5B6F1FB6}"/>
              </a:ext>
            </a:extLst>
          </p:cNvPr>
          <p:cNvGrpSpPr/>
          <p:nvPr/>
        </p:nvGrpSpPr>
        <p:grpSpPr>
          <a:xfrm>
            <a:off x="0" y="51321"/>
            <a:ext cx="2576945" cy="3819837"/>
            <a:chOff x="0" y="51321"/>
            <a:chExt cx="3477718" cy="3819837"/>
          </a:xfrm>
        </p:grpSpPr>
        <p:sp>
          <p:nvSpPr>
            <p:cNvPr id="6" name="TextBox 5">
              <a:extLst>
                <a:ext uri="{FF2B5EF4-FFF2-40B4-BE49-F238E27FC236}">
                  <a16:creationId xmlns:a16="http://schemas.microsoft.com/office/drawing/2014/main" id="{6F3FBC65-2835-45C0-9982-8A813C6F158E}"/>
                </a:ext>
              </a:extLst>
            </p:cNvPr>
            <p:cNvSpPr txBox="1"/>
            <p:nvPr/>
          </p:nvSpPr>
          <p:spPr>
            <a:xfrm>
              <a:off x="0" y="2670829"/>
              <a:ext cx="3372787" cy="120032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srgbClr val="0000FF"/>
                  </a:solidFill>
                  <a:effectLst/>
                  <a:uLnTx/>
                  <a:uFillTx/>
                  <a:latin typeface="Calibri" panose="020F0502020204030204"/>
                  <a:ea typeface="+mn-ea"/>
                  <a:cs typeface="+mn-cs"/>
                </a:rPr>
                <a:t>3.    Answer the questions, </a:t>
              </a:r>
              <a:r>
                <a:rPr kumimoji="0" lang="en-GB" sz="2400" b="1" i="0" u="none" strike="noStrike" kern="1200" cap="none" spc="0" normalizeH="0" baseline="0" noProof="0" dirty="0">
                  <a:ln>
                    <a:noFill/>
                  </a:ln>
                  <a:solidFill>
                    <a:srgbClr val="0000FF"/>
                  </a:solidFill>
                  <a:effectLst/>
                  <a:uLnTx/>
                  <a:uFillTx/>
                  <a:latin typeface="Calibri" panose="020F0502020204030204"/>
                  <a:ea typeface="+mn-ea"/>
                  <a:cs typeface="+mn-cs"/>
                </a:rPr>
                <a:t>using complete sentences. </a:t>
              </a:r>
              <a:endParaRPr kumimoji="0" lang="en-GB" sz="24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1C97E7A-E7CA-43DA-BC20-8A9CD08EAEE5}"/>
                </a:ext>
              </a:extLst>
            </p:cNvPr>
            <p:cNvSpPr txBox="1"/>
            <p:nvPr/>
          </p:nvSpPr>
          <p:spPr>
            <a:xfrm>
              <a:off x="0" y="51321"/>
              <a:ext cx="3477718" cy="461665"/>
            </a:xfrm>
            <a:prstGeom prst="rect">
              <a:avLst/>
            </a:prstGeom>
            <a:noFill/>
          </p:spPr>
          <p:txBody>
            <a:bodyPr wrap="square">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effectLst/>
                  <a:uLnTx/>
                  <a:uFillTx/>
                  <a:latin typeface="Calibri" panose="020F0502020204030204"/>
                  <a:ea typeface="+mn-ea"/>
                  <a:cs typeface="+mn-cs"/>
                </a:rPr>
                <a:t>Read the text aloud.</a:t>
              </a:r>
            </a:p>
          </p:txBody>
        </p:sp>
        <p:sp>
          <p:nvSpPr>
            <p:cNvPr id="8" name="TextBox 7">
              <a:extLst>
                <a:ext uri="{FF2B5EF4-FFF2-40B4-BE49-F238E27FC236}">
                  <a16:creationId xmlns:a16="http://schemas.microsoft.com/office/drawing/2014/main" id="{A6C31E02-DCB0-4C01-BFF6-398CEBA96A6A}"/>
                </a:ext>
              </a:extLst>
            </p:cNvPr>
            <p:cNvSpPr txBox="1"/>
            <p:nvPr/>
          </p:nvSpPr>
          <p:spPr>
            <a:xfrm>
              <a:off x="0" y="1074892"/>
              <a:ext cx="3477718" cy="120032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GB" sz="2400" dirty="0">
                  <a:solidFill>
                    <a:srgbClr val="FF0000"/>
                  </a:solidFill>
                  <a:latin typeface="Calibri" panose="020F0502020204030204"/>
                </a:rPr>
                <a:t>2.    Write the title of the piece of writing in your book.</a:t>
              </a:r>
            </a:p>
          </p:txBody>
        </p:sp>
      </p:grpSp>
    </p:spTree>
    <p:extLst>
      <p:ext uri="{BB962C8B-B14F-4D97-AF65-F5344CB8AC3E}">
        <p14:creationId xmlns:p14="http://schemas.microsoft.com/office/powerpoint/2010/main" val="2046951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0B084E-EF41-489B-9FE4-2825B8913F54}"/>
              </a:ext>
            </a:extLst>
          </p:cNvPr>
          <p:cNvSpPr txBox="1"/>
          <p:nvPr/>
        </p:nvSpPr>
        <p:spPr>
          <a:xfrm>
            <a:off x="215900" y="330200"/>
            <a:ext cx="1206500" cy="830997"/>
          </a:xfrm>
          <a:prstGeom prst="rect">
            <a:avLst/>
          </a:prstGeom>
          <a:noFill/>
        </p:spPr>
        <p:txBody>
          <a:bodyPr wrap="square" rtlCol="0">
            <a:spAutoFit/>
          </a:bodyPr>
          <a:lstStyle/>
          <a:p>
            <a:r>
              <a:rPr lang="en-GB" sz="4800" b="1" i="1" u="sng" dirty="0"/>
              <a:t>Ext:</a:t>
            </a:r>
          </a:p>
        </p:txBody>
      </p:sp>
      <p:sp>
        <p:nvSpPr>
          <p:cNvPr id="2" name="TextBox 1">
            <a:extLst>
              <a:ext uri="{FF2B5EF4-FFF2-40B4-BE49-F238E27FC236}">
                <a16:creationId xmlns:a16="http://schemas.microsoft.com/office/drawing/2014/main" id="{FACB6D48-0F68-4676-A7DE-98E16DBCB054}"/>
              </a:ext>
            </a:extLst>
          </p:cNvPr>
          <p:cNvSpPr txBox="1"/>
          <p:nvPr/>
        </p:nvSpPr>
        <p:spPr>
          <a:xfrm>
            <a:off x="215900" y="1161197"/>
            <a:ext cx="1579446" cy="3139321"/>
          </a:xfrm>
          <a:prstGeom prst="rect">
            <a:avLst/>
          </a:prstGeom>
          <a:noFill/>
        </p:spPr>
        <p:txBody>
          <a:bodyPr wrap="square" rtlCol="0">
            <a:spAutoFit/>
          </a:bodyPr>
          <a:lstStyle/>
          <a:p>
            <a:r>
              <a:rPr lang="en-GB" dirty="0">
                <a:solidFill>
                  <a:srgbClr val="0000FF"/>
                </a:solidFill>
              </a:rPr>
              <a:t>Try these if you want an extra challenge to complete! </a:t>
            </a:r>
          </a:p>
          <a:p>
            <a:r>
              <a:rPr lang="en-GB" dirty="0">
                <a:solidFill>
                  <a:srgbClr val="0000FF"/>
                </a:solidFill>
              </a:rPr>
              <a:t>What else could you infer about the people in these extracts?</a:t>
            </a:r>
          </a:p>
        </p:txBody>
      </p:sp>
      <p:pic>
        <p:nvPicPr>
          <p:cNvPr id="6" name="Picture 5">
            <a:extLst>
              <a:ext uri="{FF2B5EF4-FFF2-40B4-BE49-F238E27FC236}">
                <a16:creationId xmlns:a16="http://schemas.microsoft.com/office/drawing/2014/main" id="{FBCFEC0E-660C-42D5-A911-95D94CA5C326}"/>
              </a:ext>
            </a:extLst>
          </p:cNvPr>
          <p:cNvPicPr>
            <a:picLocks noChangeAspect="1"/>
          </p:cNvPicPr>
          <p:nvPr/>
        </p:nvPicPr>
        <p:blipFill>
          <a:blip r:embed="rId2"/>
          <a:stretch>
            <a:fillRect/>
          </a:stretch>
        </p:blipFill>
        <p:spPr>
          <a:xfrm>
            <a:off x="1795346" y="0"/>
            <a:ext cx="9902323" cy="6858000"/>
          </a:xfrm>
          <a:prstGeom prst="rect">
            <a:avLst/>
          </a:prstGeom>
        </p:spPr>
      </p:pic>
    </p:spTree>
    <p:extLst>
      <p:ext uri="{BB962C8B-B14F-4D97-AF65-F5344CB8AC3E}">
        <p14:creationId xmlns:p14="http://schemas.microsoft.com/office/powerpoint/2010/main" val="4059066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9069-BB0E-4124-8CD2-EB58370700EC}"/>
              </a:ext>
            </a:extLst>
          </p:cNvPr>
          <p:cNvSpPr txBox="1"/>
          <p:nvPr/>
        </p:nvSpPr>
        <p:spPr>
          <a:xfrm>
            <a:off x="457200" y="241300"/>
            <a:ext cx="5334000" cy="1107996"/>
          </a:xfrm>
          <a:prstGeom prst="rect">
            <a:avLst/>
          </a:prstGeom>
          <a:noFill/>
        </p:spPr>
        <p:txBody>
          <a:bodyPr wrap="square" rtlCol="0">
            <a:spAutoFit/>
          </a:bodyPr>
          <a:lstStyle/>
          <a:p>
            <a:r>
              <a:rPr lang="en-GB" sz="6600" u="sng" dirty="0">
                <a:solidFill>
                  <a:srgbClr val="0000FF"/>
                </a:solidFill>
              </a:rPr>
              <a:t>So remember:</a:t>
            </a:r>
          </a:p>
        </p:txBody>
      </p:sp>
      <p:sp>
        <p:nvSpPr>
          <p:cNvPr id="3" name="TextBox 2">
            <a:extLst>
              <a:ext uri="{FF2B5EF4-FFF2-40B4-BE49-F238E27FC236}">
                <a16:creationId xmlns:a16="http://schemas.microsoft.com/office/drawing/2014/main" id="{61A4F71E-8B6C-41EF-B376-5E9166FBAF89}"/>
              </a:ext>
            </a:extLst>
          </p:cNvPr>
          <p:cNvSpPr txBox="1"/>
          <p:nvPr/>
        </p:nvSpPr>
        <p:spPr>
          <a:xfrm>
            <a:off x="0" y="1349296"/>
            <a:ext cx="11925300" cy="830997"/>
          </a:xfrm>
          <a:prstGeom prst="rect">
            <a:avLst/>
          </a:prstGeom>
          <a:noFill/>
        </p:spPr>
        <p:txBody>
          <a:bodyPr wrap="square" rtlCol="0">
            <a:spAutoFit/>
          </a:bodyPr>
          <a:lstStyle/>
          <a:p>
            <a:pPr marL="685800" indent="-685800">
              <a:buFont typeface="Arial" panose="020B0604020202020204" pitchFamily="34" charset="0"/>
              <a:buChar char="•"/>
            </a:pPr>
            <a:r>
              <a:rPr lang="en-GB" sz="4800" b="1" i="1" dirty="0"/>
              <a:t>Inference</a:t>
            </a:r>
            <a:r>
              <a:rPr lang="en-GB" sz="4800" dirty="0"/>
              <a:t> comes from </a:t>
            </a:r>
            <a:r>
              <a:rPr lang="en-GB" sz="4800" b="1" i="1" dirty="0"/>
              <a:t>you</a:t>
            </a:r>
            <a:r>
              <a:rPr lang="en-GB" sz="4800" dirty="0"/>
              <a:t>, not the writer.</a:t>
            </a:r>
            <a:endParaRPr lang="en-GB" sz="4800" b="1" i="1" dirty="0"/>
          </a:p>
        </p:txBody>
      </p:sp>
      <p:sp>
        <p:nvSpPr>
          <p:cNvPr id="7" name="TextBox 6">
            <a:extLst>
              <a:ext uri="{FF2B5EF4-FFF2-40B4-BE49-F238E27FC236}">
                <a16:creationId xmlns:a16="http://schemas.microsoft.com/office/drawing/2014/main" id="{95774BDC-30D9-4020-A9B4-D3A842B594E0}"/>
              </a:ext>
            </a:extLst>
          </p:cNvPr>
          <p:cNvSpPr txBox="1"/>
          <p:nvPr/>
        </p:nvSpPr>
        <p:spPr>
          <a:xfrm>
            <a:off x="0" y="2332693"/>
            <a:ext cx="11734800" cy="2308324"/>
          </a:xfrm>
          <a:prstGeom prst="rect">
            <a:avLst/>
          </a:prstGeom>
          <a:noFill/>
        </p:spPr>
        <p:txBody>
          <a:bodyPr wrap="square" rtlCol="0">
            <a:spAutoFit/>
          </a:bodyPr>
          <a:lstStyle/>
          <a:p>
            <a:pPr marL="685800" indent="-685800">
              <a:buFont typeface="Arial" panose="020B0604020202020204" pitchFamily="34" charset="0"/>
              <a:buChar char="•"/>
            </a:pPr>
            <a:r>
              <a:rPr lang="en-GB" sz="4800" dirty="0"/>
              <a:t>It is about reading ‘between the lines’ and working out what the writer </a:t>
            </a:r>
            <a:r>
              <a:rPr lang="en-GB" sz="4800" b="1" i="1" dirty="0"/>
              <a:t>doesn’t</a:t>
            </a:r>
            <a:r>
              <a:rPr lang="en-GB" sz="4800" dirty="0"/>
              <a:t> tell you.</a:t>
            </a:r>
          </a:p>
        </p:txBody>
      </p:sp>
      <p:sp>
        <p:nvSpPr>
          <p:cNvPr id="8" name="TextBox 7">
            <a:extLst>
              <a:ext uri="{FF2B5EF4-FFF2-40B4-BE49-F238E27FC236}">
                <a16:creationId xmlns:a16="http://schemas.microsoft.com/office/drawing/2014/main" id="{03EDCE1F-1E79-4EAC-B7C9-073473DC8811}"/>
              </a:ext>
            </a:extLst>
          </p:cNvPr>
          <p:cNvSpPr txBox="1"/>
          <p:nvPr/>
        </p:nvSpPr>
        <p:spPr>
          <a:xfrm>
            <a:off x="0" y="4549676"/>
            <a:ext cx="11595100" cy="830997"/>
          </a:xfrm>
          <a:prstGeom prst="rect">
            <a:avLst/>
          </a:prstGeom>
          <a:noFill/>
        </p:spPr>
        <p:txBody>
          <a:bodyPr wrap="square" rtlCol="0">
            <a:spAutoFit/>
          </a:bodyPr>
          <a:lstStyle/>
          <a:p>
            <a:pPr marL="685800" indent="-685800">
              <a:buFont typeface="Arial" panose="020B0604020202020204" pitchFamily="34" charset="0"/>
              <a:buChar char="•"/>
            </a:pPr>
            <a:r>
              <a:rPr lang="en-GB" sz="4800" dirty="0"/>
              <a:t>It is about looking for </a:t>
            </a:r>
            <a:r>
              <a:rPr lang="en-GB" sz="4800" b="1" i="1" dirty="0"/>
              <a:t>clues</a:t>
            </a:r>
            <a:r>
              <a:rPr lang="en-GB" sz="4800" dirty="0"/>
              <a:t> from the writer.</a:t>
            </a:r>
          </a:p>
        </p:txBody>
      </p:sp>
      <p:sp>
        <p:nvSpPr>
          <p:cNvPr id="9" name="TextBox 8">
            <a:extLst>
              <a:ext uri="{FF2B5EF4-FFF2-40B4-BE49-F238E27FC236}">
                <a16:creationId xmlns:a16="http://schemas.microsoft.com/office/drawing/2014/main" id="{19B43BAB-7A47-4B12-B049-DFAE4F4FEC47}"/>
              </a:ext>
            </a:extLst>
          </p:cNvPr>
          <p:cNvSpPr txBox="1"/>
          <p:nvPr/>
        </p:nvSpPr>
        <p:spPr>
          <a:xfrm>
            <a:off x="0" y="5517277"/>
            <a:ext cx="11925300" cy="830997"/>
          </a:xfrm>
          <a:prstGeom prst="rect">
            <a:avLst/>
          </a:prstGeom>
          <a:noFill/>
        </p:spPr>
        <p:txBody>
          <a:bodyPr wrap="square" rtlCol="0">
            <a:spAutoFit/>
          </a:bodyPr>
          <a:lstStyle/>
          <a:p>
            <a:pPr marL="685800" indent="-685800">
              <a:buFont typeface="Arial" panose="020B0604020202020204" pitchFamily="34" charset="0"/>
              <a:buChar char="•"/>
            </a:pPr>
            <a:r>
              <a:rPr lang="en-GB" sz="4800" dirty="0"/>
              <a:t>Good readers often </a:t>
            </a:r>
            <a:r>
              <a:rPr lang="en-GB" sz="4800" b="1" i="1" dirty="0"/>
              <a:t>change</a:t>
            </a:r>
            <a:r>
              <a:rPr lang="en-GB" sz="4800" dirty="0"/>
              <a:t> their inferences.</a:t>
            </a:r>
          </a:p>
        </p:txBody>
      </p:sp>
    </p:spTree>
    <p:extLst>
      <p:ext uri="{BB962C8B-B14F-4D97-AF65-F5344CB8AC3E}">
        <p14:creationId xmlns:p14="http://schemas.microsoft.com/office/powerpoint/2010/main" val="2558522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0" y="-291580"/>
            <a:ext cx="10515600" cy="1325563"/>
          </a:xfrm>
        </p:spPr>
        <p:txBody>
          <a:bodyPr/>
          <a:lstStyle/>
          <a:p>
            <a:r>
              <a:rPr lang="en-GB" b="1" u="sng" dirty="0"/>
              <a:t>Design &amp; Technology</a:t>
            </a:r>
          </a:p>
        </p:txBody>
      </p:sp>
      <p:sp>
        <p:nvSpPr>
          <p:cNvPr id="3" name="TextBox 2"/>
          <p:cNvSpPr txBox="1"/>
          <p:nvPr/>
        </p:nvSpPr>
        <p:spPr>
          <a:xfrm>
            <a:off x="1" y="673331"/>
            <a:ext cx="5968538" cy="6247864"/>
          </a:xfrm>
          <a:prstGeom prst="rect">
            <a:avLst/>
          </a:prstGeom>
          <a:noFill/>
        </p:spPr>
        <p:txBody>
          <a:bodyPr wrap="square" rtlCol="0">
            <a:spAutoFit/>
          </a:bodyPr>
          <a:lstStyle/>
          <a:p>
            <a:r>
              <a:rPr lang="en-GB" sz="2000" dirty="0"/>
              <a:t>We are setting you a challenge! </a:t>
            </a:r>
          </a:p>
          <a:p>
            <a:endParaRPr lang="en-GB" sz="2000" dirty="0"/>
          </a:p>
          <a:p>
            <a:r>
              <a:rPr lang="en-GB" sz="2000" dirty="0"/>
              <a:t>Using items for your recycling bin, we want you to design and then make a robot! </a:t>
            </a:r>
          </a:p>
          <a:p>
            <a:endParaRPr lang="en-GB" sz="2000" dirty="0"/>
          </a:p>
          <a:p>
            <a:r>
              <a:rPr lang="en-GB" sz="2000" dirty="0"/>
              <a:t>Try to decide what you want your robot to do. What tasks will it complete for you? </a:t>
            </a:r>
          </a:p>
          <a:p>
            <a:r>
              <a:rPr lang="en-GB" sz="2000" dirty="0"/>
              <a:t>Then draw a picture of your robot, labelling it first, before colouring in, if you can. </a:t>
            </a:r>
          </a:p>
          <a:p>
            <a:endParaRPr lang="en-GB" sz="2000" dirty="0"/>
          </a:p>
          <a:p>
            <a:r>
              <a:rPr lang="en-GB" sz="2000" dirty="0"/>
              <a:t>Your robot can be any design you can think of. You can use glue, </a:t>
            </a:r>
            <a:r>
              <a:rPr lang="en-GB" sz="2000" dirty="0" err="1"/>
              <a:t>cellotape</a:t>
            </a:r>
            <a:r>
              <a:rPr lang="en-GB" sz="2000" dirty="0"/>
              <a:t> or string </a:t>
            </a:r>
            <a:r>
              <a:rPr lang="en-GB" sz="2000" dirty="0" err="1"/>
              <a:t>etc</a:t>
            </a:r>
            <a:r>
              <a:rPr lang="en-GB" sz="2000" dirty="0"/>
              <a:t> to hold it together. You can decorate in any way you like! </a:t>
            </a:r>
          </a:p>
          <a:p>
            <a:endParaRPr lang="en-GB" sz="2000" dirty="0"/>
          </a:p>
          <a:p>
            <a:r>
              <a:rPr lang="en-GB" sz="2000" dirty="0"/>
              <a:t>There are some examples of other robots that might give you some inspiration. </a:t>
            </a:r>
          </a:p>
          <a:p>
            <a:endParaRPr lang="en-GB" sz="2000" dirty="0"/>
          </a:p>
          <a:p>
            <a:r>
              <a:rPr lang="en-GB" sz="2000" dirty="0"/>
              <a:t>Please have fun, be creative and share any pictures with us on</a:t>
            </a:r>
          </a:p>
          <a:p>
            <a:r>
              <a:rPr lang="en-GB" sz="2000" dirty="0"/>
              <a:t>NJS.Year3@taw.org.uk</a:t>
            </a:r>
          </a:p>
        </p:txBody>
      </p:sp>
      <p:pic>
        <p:nvPicPr>
          <p:cNvPr id="4" name="Picture 3"/>
          <p:cNvPicPr>
            <a:picLocks noChangeAspect="1"/>
          </p:cNvPicPr>
          <p:nvPr/>
        </p:nvPicPr>
        <p:blipFill>
          <a:blip r:embed="rId2"/>
          <a:stretch>
            <a:fillRect/>
          </a:stretch>
        </p:blipFill>
        <p:spPr>
          <a:xfrm>
            <a:off x="5968539" y="0"/>
            <a:ext cx="3162300" cy="2562225"/>
          </a:xfrm>
          <a:prstGeom prst="rect">
            <a:avLst/>
          </a:prstGeom>
        </p:spPr>
      </p:pic>
      <p:pic>
        <p:nvPicPr>
          <p:cNvPr id="5" name="Picture 4"/>
          <p:cNvPicPr>
            <a:picLocks noChangeAspect="1"/>
          </p:cNvPicPr>
          <p:nvPr/>
        </p:nvPicPr>
        <p:blipFill>
          <a:blip r:embed="rId3"/>
          <a:stretch>
            <a:fillRect/>
          </a:stretch>
        </p:blipFill>
        <p:spPr>
          <a:xfrm>
            <a:off x="8848725" y="2562225"/>
            <a:ext cx="3343275" cy="2543175"/>
          </a:xfrm>
          <a:prstGeom prst="rect">
            <a:avLst/>
          </a:prstGeom>
        </p:spPr>
      </p:pic>
      <p:pic>
        <p:nvPicPr>
          <p:cNvPr id="6" name="Picture 5"/>
          <p:cNvPicPr>
            <a:picLocks noChangeAspect="1"/>
          </p:cNvPicPr>
          <p:nvPr/>
        </p:nvPicPr>
        <p:blipFill>
          <a:blip r:embed="rId4"/>
          <a:stretch>
            <a:fillRect/>
          </a:stretch>
        </p:blipFill>
        <p:spPr>
          <a:xfrm>
            <a:off x="6068033" y="4538533"/>
            <a:ext cx="2560580" cy="2049966"/>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2" y="-388830"/>
            <a:ext cx="10534094" cy="1325563"/>
          </a:xfrm>
        </p:spPr>
        <p:txBody>
          <a:bodyPr/>
          <a:lstStyle/>
          <a:p>
            <a:r>
              <a:rPr lang="en-GB" u="sng" dirty="0"/>
              <a:t>Maths</a:t>
            </a:r>
          </a:p>
        </p:txBody>
      </p:sp>
      <p:sp>
        <p:nvSpPr>
          <p:cNvPr id="3" name="TextBox 2"/>
          <p:cNvSpPr txBox="1"/>
          <p:nvPr/>
        </p:nvSpPr>
        <p:spPr>
          <a:xfrm>
            <a:off x="66504" y="606830"/>
            <a:ext cx="11463252" cy="1200842"/>
          </a:xfrm>
          <a:prstGeom prst="rect">
            <a:avLst/>
          </a:prstGeom>
          <a:noFill/>
        </p:spPr>
        <p:txBody>
          <a:bodyPr wrap="square" rtlCol="0">
            <a:spAutoFit/>
          </a:bodyPr>
          <a:lstStyle/>
          <a:p>
            <a:r>
              <a:rPr lang="en-GB" sz="1801" dirty="0"/>
              <a:t>To divide 2 digit numbers by 1 digit numbers, using formal written methods.</a:t>
            </a:r>
          </a:p>
          <a:p>
            <a:endParaRPr lang="en-GB" sz="1801" dirty="0"/>
          </a:p>
          <a:p>
            <a:endParaRPr lang="en-GB" sz="1801" dirty="0"/>
          </a:p>
          <a:p>
            <a:r>
              <a:rPr lang="en-GB" sz="1801" dirty="0"/>
              <a:t>Parent support (From NJS Calculation Policy)</a:t>
            </a:r>
          </a:p>
        </p:txBody>
      </p:sp>
      <p:pic>
        <p:nvPicPr>
          <p:cNvPr id="4" name="Picture 3"/>
          <p:cNvPicPr>
            <a:picLocks noChangeAspect="1"/>
          </p:cNvPicPr>
          <p:nvPr/>
        </p:nvPicPr>
        <p:blipFill>
          <a:blip r:embed="rId2"/>
          <a:stretch>
            <a:fillRect/>
          </a:stretch>
        </p:blipFill>
        <p:spPr>
          <a:xfrm>
            <a:off x="66501" y="1898664"/>
            <a:ext cx="8439150" cy="3457575"/>
          </a:xfrm>
          <a:prstGeom prst="rect">
            <a:avLst/>
          </a:prstGeom>
        </p:spPr>
      </p:pic>
      <p:sp>
        <p:nvSpPr>
          <p:cNvPr id="5" name="TextBox 4"/>
          <p:cNvSpPr txBox="1"/>
          <p:nvPr/>
        </p:nvSpPr>
        <p:spPr>
          <a:xfrm>
            <a:off x="8799227" y="494677"/>
            <a:ext cx="3177915" cy="1755096"/>
          </a:xfrm>
          <a:prstGeom prst="rect">
            <a:avLst/>
          </a:prstGeom>
          <a:noFill/>
        </p:spPr>
        <p:txBody>
          <a:bodyPr wrap="square" rtlCol="0">
            <a:spAutoFit/>
          </a:bodyPr>
          <a:lstStyle/>
          <a:p>
            <a:r>
              <a:rPr lang="en-GB" sz="1801" dirty="0"/>
              <a:t>No starter for this lesson as short division (sometimes referred to as bus stop method) will be new learning and children will need more time to consolidate new learning. </a:t>
            </a:r>
          </a:p>
        </p:txBody>
      </p:sp>
    </p:spTree>
    <p:extLst>
      <p:ext uri="{BB962C8B-B14F-4D97-AF65-F5344CB8AC3E}">
        <p14:creationId xmlns:p14="http://schemas.microsoft.com/office/powerpoint/2010/main" val="334151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361" y="837107"/>
            <a:ext cx="1648372" cy="5897845"/>
          </a:xfrm>
          <a:prstGeom prst="rect">
            <a:avLst/>
          </a:prstGeom>
        </p:spPr>
      </p:pic>
      <p:pic>
        <p:nvPicPr>
          <p:cNvPr id="3" name="Picture 2"/>
          <p:cNvPicPr>
            <a:picLocks noChangeAspect="1"/>
          </p:cNvPicPr>
          <p:nvPr/>
        </p:nvPicPr>
        <p:blipFill>
          <a:blip r:embed="rId3"/>
          <a:stretch>
            <a:fillRect/>
          </a:stretch>
        </p:blipFill>
        <p:spPr>
          <a:xfrm>
            <a:off x="2382579" y="837108"/>
            <a:ext cx="1679756" cy="5854686"/>
          </a:xfrm>
          <a:prstGeom prst="rect">
            <a:avLst/>
          </a:prstGeom>
        </p:spPr>
      </p:pic>
      <p:pic>
        <p:nvPicPr>
          <p:cNvPr id="4" name="Picture 3"/>
          <p:cNvPicPr>
            <a:picLocks noChangeAspect="1"/>
          </p:cNvPicPr>
          <p:nvPr/>
        </p:nvPicPr>
        <p:blipFill>
          <a:blip r:embed="rId4"/>
          <a:stretch>
            <a:fillRect/>
          </a:stretch>
        </p:blipFill>
        <p:spPr>
          <a:xfrm>
            <a:off x="4511181" y="837106"/>
            <a:ext cx="1484885" cy="5811044"/>
          </a:xfrm>
          <a:prstGeom prst="rect">
            <a:avLst/>
          </a:prstGeom>
        </p:spPr>
      </p:pic>
      <p:sp>
        <p:nvSpPr>
          <p:cNvPr id="5" name="TextBox 4"/>
          <p:cNvSpPr txBox="1"/>
          <p:nvPr/>
        </p:nvSpPr>
        <p:spPr>
          <a:xfrm>
            <a:off x="285359" y="1"/>
            <a:ext cx="4062334" cy="923714"/>
          </a:xfrm>
          <a:prstGeom prst="rect">
            <a:avLst/>
          </a:prstGeom>
          <a:noFill/>
        </p:spPr>
        <p:txBody>
          <a:bodyPr wrap="square" rtlCol="0">
            <a:spAutoFit/>
          </a:bodyPr>
          <a:lstStyle/>
          <a:p>
            <a:r>
              <a:rPr lang="en-GB" sz="1801" dirty="0"/>
              <a:t>1* - Questions 1 - 10</a:t>
            </a:r>
          </a:p>
          <a:p>
            <a:r>
              <a:rPr lang="en-GB" sz="1801" dirty="0"/>
              <a:t>2* - Questions 1 – 20</a:t>
            </a:r>
          </a:p>
          <a:p>
            <a:r>
              <a:rPr lang="en-GB" sz="1801" dirty="0"/>
              <a:t>3* - Questions 1 - 30</a:t>
            </a:r>
          </a:p>
        </p:txBody>
      </p:sp>
      <p:pic>
        <p:nvPicPr>
          <p:cNvPr id="6" name="Picture 5"/>
          <p:cNvPicPr>
            <a:picLocks noChangeAspect="1"/>
          </p:cNvPicPr>
          <p:nvPr/>
        </p:nvPicPr>
        <p:blipFill>
          <a:blip r:embed="rId5"/>
          <a:stretch>
            <a:fillRect/>
          </a:stretch>
        </p:blipFill>
        <p:spPr>
          <a:xfrm>
            <a:off x="6444912" y="1200330"/>
            <a:ext cx="5665899" cy="5653636"/>
          </a:xfrm>
          <a:prstGeom prst="rect">
            <a:avLst/>
          </a:prstGeom>
        </p:spPr>
      </p:pic>
      <p:sp>
        <p:nvSpPr>
          <p:cNvPr id="7" name="TextBox 6"/>
          <p:cNvSpPr txBox="1"/>
          <p:nvPr/>
        </p:nvSpPr>
        <p:spPr>
          <a:xfrm>
            <a:off x="6444913" y="2"/>
            <a:ext cx="5747088" cy="1200842"/>
          </a:xfrm>
          <a:prstGeom prst="rect">
            <a:avLst/>
          </a:prstGeom>
          <a:noFill/>
        </p:spPr>
        <p:txBody>
          <a:bodyPr wrap="square" rtlCol="0">
            <a:spAutoFit/>
          </a:bodyPr>
          <a:lstStyle/>
          <a:p>
            <a:r>
              <a:rPr lang="en-GB" sz="1801" dirty="0"/>
              <a:t>Use the multiplication grid to help you if you are stuck with your division facts. We use these in school (on the front of our maths books) in case we need support with our times tables facts. </a:t>
            </a:r>
          </a:p>
        </p:txBody>
      </p:sp>
    </p:spTree>
    <p:extLst>
      <p:ext uri="{BB962C8B-B14F-4D97-AF65-F5344CB8AC3E}">
        <p14:creationId xmlns:p14="http://schemas.microsoft.com/office/powerpoint/2010/main" val="14950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85" y="1115677"/>
            <a:ext cx="5754043" cy="3186501"/>
          </a:xfrm>
          <a:prstGeom prst="rect">
            <a:avLst/>
          </a:prstGeom>
        </p:spPr>
      </p:pic>
      <p:sp>
        <p:nvSpPr>
          <p:cNvPr id="3" name="TextBox 2"/>
          <p:cNvSpPr txBox="1"/>
          <p:nvPr/>
        </p:nvSpPr>
        <p:spPr>
          <a:xfrm>
            <a:off x="107584" y="1"/>
            <a:ext cx="8032075" cy="923714"/>
          </a:xfrm>
          <a:prstGeom prst="rect">
            <a:avLst/>
          </a:prstGeom>
          <a:noFill/>
        </p:spPr>
        <p:txBody>
          <a:bodyPr wrap="square" rtlCol="0">
            <a:spAutoFit/>
          </a:bodyPr>
          <a:lstStyle/>
          <a:p>
            <a:r>
              <a:rPr lang="en-GB" sz="1801" dirty="0"/>
              <a:t>Plenary:</a:t>
            </a:r>
          </a:p>
          <a:p>
            <a:endParaRPr lang="en-GB" sz="1801" dirty="0"/>
          </a:p>
          <a:p>
            <a:r>
              <a:rPr lang="en-GB" sz="1801" dirty="0"/>
              <a:t>Complete your Note 2 Teacher and answer the following questions </a:t>
            </a:r>
          </a:p>
        </p:txBody>
      </p:sp>
    </p:spTree>
    <p:extLst>
      <p:ext uri="{BB962C8B-B14F-4D97-AF65-F5344CB8AC3E}">
        <p14:creationId xmlns:p14="http://schemas.microsoft.com/office/powerpoint/2010/main" val="183011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225641" y="-21224"/>
            <a:ext cx="1827094" cy="1325563"/>
          </a:xfrm>
        </p:spPr>
        <p:txBody>
          <a:bodyPr/>
          <a:lstStyle/>
          <a:p>
            <a:r>
              <a:rPr lang="en-GB" dirty="0"/>
              <a:t>English</a:t>
            </a:r>
          </a:p>
        </p:txBody>
      </p:sp>
      <p:sp>
        <p:nvSpPr>
          <p:cNvPr id="4" name="TextBox 3">
            <a:extLst>
              <a:ext uri="{FF2B5EF4-FFF2-40B4-BE49-F238E27FC236}">
                <a16:creationId xmlns:a16="http://schemas.microsoft.com/office/drawing/2014/main" id="{C07BAE47-B4F6-4B97-949F-D728F6FEE706}"/>
              </a:ext>
            </a:extLst>
          </p:cNvPr>
          <p:cNvSpPr txBox="1"/>
          <p:nvPr/>
        </p:nvSpPr>
        <p:spPr>
          <a:xfrm>
            <a:off x="2052735" y="381009"/>
            <a:ext cx="9913624" cy="923330"/>
          </a:xfrm>
          <a:prstGeom prst="rect">
            <a:avLst/>
          </a:prstGeom>
          <a:noFill/>
        </p:spPr>
        <p:txBody>
          <a:bodyPr wrap="square">
            <a:spAutoFit/>
          </a:bodyPr>
          <a:lstStyle/>
          <a:p>
            <a:r>
              <a:rPr lang="en-GB" u="sng" dirty="0"/>
              <a:t>Objective</a:t>
            </a:r>
            <a:r>
              <a:rPr lang="en-GB" dirty="0"/>
              <a:t>: To match synonyms and use them in a sentence (SPAG). </a:t>
            </a:r>
          </a:p>
          <a:p>
            <a:endParaRPr lang="en-GB" dirty="0"/>
          </a:p>
          <a:p>
            <a:r>
              <a:rPr lang="en-GB" dirty="0"/>
              <a:t>Follow the link to play the matching adjectives game. Which words mean the same? What is a synonym?</a:t>
            </a:r>
          </a:p>
        </p:txBody>
      </p:sp>
      <p:pic>
        <p:nvPicPr>
          <p:cNvPr id="5" name="Picture 4">
            <a:extLst>
              <a:ext uri="{FF2B5EF4-FFF2-40B4-BE49-F238E27FC236}">
                <a16:creationId xmlns:a16="http://schemas.microsoft.com/office/drawing/2014/main" id="{7CE130B4-C6E1-4547-A6E9-94DAEDD0463A}"/>
              </a:ext>
            </a:extLst>
          </p:cNvPr>
          <p:cNvPicPr>
            <a:picLocks noChangeAspect="1"/>
          </p:cNvPicPr>
          <p:nvPr/>
        </p:nvPicPr>
        <p:blipFill>
          <a:blip r:embed="rId2"/>
          <a:stretch>
            <a:fillRect/>
          </a:stretch>
        </p:blipFill>
        <p:spPr>
          <a:xfrm>
            <a:off x="7491507" y="4945315"/>
            <a:ext cx="4474852" cy="774259"/>
          </a:xfrm>
          <a:prstGeom prst="rect">
            <a:avLst/>
          </a:prstGeom>
        </p:spPr>
      </p:pic>
      <p:pic>
        <p:nvPicPr>
          <p:cNvPr id="6" name="Picture 5">
            <a:extLst>
              <a:ext uri="{FF2B5EF4-FFF2-40B4-BE49-F238E27FC236}">
                <a16:creationId xmlns:a16="http://schemas.microsoft.com/office/drawing/2014/main" id="{5A79BBBC-A716-402B-BED6-DB0DEC3A5107}"/>
              </a:ext>
            </a:extLst>
          </p:cNvPr>
          <p:cNvPicPr>
            <a:picLocks noChangeAspect="1"/>
          </p:cNvPicPr>
          <p:nvPr/>
        </p:nvPicPr>
        <p:blipFill rotWithShape="1">
          <a:blip r:embed="rId3"/>
          <a:srcRect l="1874" t="3536" r="1930" b="6069"/>
          <a:stretch/>
        </p:blipFill>
        <p:spPr>
          <a:xfrm>
            <a:off x="447870" y="1706572"/>
            <a:ext cx="6158204" cy="4470293"/>
          </a:xfrm>
          <a:prstGeom prst="rect">
            <a:avLst/>
          </a:prstGeom>
        </p:spPr>
      </p:pic>
    </p:spTree>
    <p:extLst>
      <p:ext uri="{BB962C8B-B14F-4D97-AF65-F5344CB8AC3E}">
        <p14:creationId xmlns:p14="http://schemas.microsoft.com/office/powerpoint/2010/main" val="118231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44" y="3171305"/>
            <a:ext cx="3507971" cy="3416320"/>
          </a:xfrm>
          <a:prstGeom prst="rect">
            <a:avLst/>
          </a:prstGeom>
          <a:noFill/>
        </p:spPr>
        <p:txBody>
          <a:bodyPr wrap="square" rtlCol="0">
            <a:spAutoFit/>
          </a:bodyPr>
          <a:lstStyle/>
          <a:p>
            <a:r>
              <a:rPr lang="en-GB" dirty="0"/>
              <a:t>Complete the word matching game. Synonyms are words that mean the same for example; loud and noisy. They both mean the same. Use the link above to play the game. Play one or more rounds – it’s up to you! Once you have finished, write the words out to practise your handwriting. Remember ascenders are tall and descenders are low but all the other letters are the same height!</a:t>
            </a:r>
          </a:p>
        </p:txBody>
      </p:sp>
      <p:sp>
        <p:nvSpPr>
          <p:cNvPr id="4" name="TextBox 3"/>
          <p:cNvSpPr txBox="1"/>
          <p:nvPr/>
        </p:nvSpPr>
        <p:spPr>
          <a:xfrm>
            <a:off x="8636924" y="0"/>
            <a:ext cx="3474720" cy="369332"/>
          </a:xfrm>
          <a:prstGeom prst="rect">
            <a:avLst/>
          </a:prstGeom>
          <a:noFill/>
        </p:spPr>
        <p:txBody>
          <a:bodyPr wrap="square" rtlCol="0">
            <a:spAutoFit/>
          </a:bodyPr>
          <a:lstStyle/>
          <a:p>
            <a:r>
              <a:rPr lang="en-GB" dirty="0"/>
              <a:t>English continued</a:t>
            </a:r>
          </a:p>
        </p:txBody>
      </p:sp>
      <p:sp>
        <p:nvSpPr>
          <p:cNvPr id="6" name="Rectangle 5"/>
          <p:cNvSpPr/>
          <p:nvPr/>
        </p:nvSpPr>
        <p:spPr>
          <a:xfrm>
            <a:off x="-14944" y="0"/>
            <a:ext cx="7837219" cy="369332"/>
          </a:xfrm>
          <a:prstGeom prst="rect">
            <a:avLst/>
          </a:prstGeom>
        </p:spPr>
        <p:txBody>
          <a:bodyPr wrap="square">
            <a:spAutoFit/>
          </a:bodyPr>
          <a:lstStyle/>
          <a:p>
            <a:r>
              <a:rPr lang="en-GB" dirty="0">
                <a:hlinkClick r:id="rId2"/>
              </a:rPr>
              <a:t>https://www.englishclub.com/esl-games/grammar/adjectives-synonyms-1.htm</a:t>
            </a:r>
            <a:endParaRPr lang="en-GB" dirty="0"/>
          </a:p>
        </p:txBody>
      </p:sp>
      <p:sp>
        <p:nvSpPr>
          <p:cNvPr id="7" name="TextBox 6"/>
          <p:cNvSpPr txBox="1"/>
          <p:nvPr/>
        </p:nvSpPr>
        <p:spPr>
          <a:xfrm>
            <a:off x="91441" y="496685"/>
            <a:ext cx="2402378" cy="369332"/>
          </a:xfrm>
          <a:prstGeom prst="rect">
            <a:avLst/>
          </a:prstGeom>
          <a:noFill/>
        </p:spPr>
        <p:txBody>
          <a:bodyPr wrap="square" rtlCol="0">
            <a:spAutoFit/>
          </a:bodyPr>
          <a:lstStyle/>
          <a:p>
            <a:r>
              <a:rPr lang="en-GB" dirty="0"/>
              <a:t>1 Star</a:t>
            </a:r>
          </a:p>
        </p:txBody>
      </p:sp>
      <p:pic>
        <p:nvPicPr>
          <p:cNvPr id="5" name="Picture 4"/>
          <p:cNvPicPr>
            <a:picLocks noChangeAspect="1"/>
          </p:cNvPicPr>
          <p:nvPr/>
        </p:nvPicPr>
        <p:blipFill>
          <a:blip r:embed="rId3"/>
          <a:stretch>
            <a:fillRect/>
          </a:stretch>
        </p:blipFill>
        <p:spPr>
          <a:xfrm>
            <a:off x="-14944" y="964275"/>
            <a:ext cx="3165468" cy="2207030"/>
          </a:xfrm>
          <a:prstGeom prst="rect">
            <a:avLst/>
          </a:prstGeom>
        </p:spPr>
      </p:pic>
      <p:sp>
        <p:nvSpPr>
          <p:cNvPr id="8" name="TextBox 7"/>
          <p:cNvSpPr txBox="1"/>
          <p:nvPr/>
        </p:nvSpPr>
        <p:spPr>
          <a:xfrm>
            <a:off x="-74816" y="1091628"/>
            <a:ext cx="3391593" cy="338554"/>
          </a:xfrm>
          <a:prstGeom prst="rect">
            <a:avLst/>
          </a:prstGeom>
          <a:noFill/>
        </p:spPr>
        <p:txBody>
          <a:bodyPr wrap="square" rtlCol="0">
            <a:spAutoFit/>
          </a:bodyPr>
          <a:lstStyle/>
          <a:p>
            <a:r>
              <a:rPr lang="en-GB" sz="1600" dirty="0">
                <a:latin typeface="XCCW Joined 1a" panose="03050602040000000000" pitchFamily="66" charset="0"/>
              </a:rPr>
              <a:t>Loud </a:t>
            </a:r>
            <a:r>
              <a:rPr lang="en-GB" sz="1600" dirty="0" err="1">
                <a:latin typeface="XCCW Joined 1a" panose="03050602040000000000" pitchFamily="66" charset="0"/>
              </a:rPr>
              <a:t>Loud</a:t>
            </a:r>
            <a:r>
              <a:rPr lang="en-GB" sz="1600" dirty="0">
                <a:latin typeface="XCCW Joined 1a" panose="03050602040000000000" pitchFamily="66" charset="0"/>
              </a:rPr>
              <a:t> </a:t>
            </a:r>
            <a:r>
              <a:rPr lang="en-GB" sz="1600" dirty="0" err="1">
                <a:latin typeface="XCCW Joined 1a" panose="03050602040000000000" pitchFamily="66" charset="0"/>
              </a:rPr>
              <a:t>Loud</a:t>
            </a:r>
            <a:r>
              <a:rPr lang="en-GB" sz="1600" dirty="0">
                <a:latin typeface="XCCW Joined 1a" panose="03050602040000000000" pitchFamily="66" charset="0"/>
              </a:rPr>
              <a:t> </a:t>
            </a:r>
            <a:r>
              <a:rPr lang="en-GB" sz="1600" dirty="0" err="1">
                <a:latin typeface="XCCW Joined 1a" panose="03050602040000000000" pitchFamily="66" charset="0"/>
              </a:rPr>
              <a:t>Loud</a:t>
            </a:r>
            <a:r>
              <a:rPr lang="en-GB" sz="1600" dirty="0">
                <a:latin typeface="XCCW Joined 1a" panose="03050602040000000000" pitchFamily="66" charset="0"/>
              </a:rPr>
              <a:t> </a:t>
            </a:r>
          </a:p>
        </p:txBody>
      </p:sp>
      <p:sp>
        <p:nvSpPr>
          <p:cNvPr id="10" name="TextBox 9"/>
          <p:cNvSpPr txBox="1"/>
          <p:nvPr/>
        </p:nvSpPr>
        <p:spPr>
          <a:xfrm>
            <a:off x="-74816" y="1648351"/>
            <a:ext cx="3391593" cy="338554"/>
          </a:xfrm>
          <a:prstGeom prst="rect">
            <a:avLst/>
          </a:prstGeom>
          <a:noFill/>
        </p:spPr>
        <p:txBody>
          <a:bodyPr wrap="square" rtlCol="0">
            <a:spAutoFit/>
          </a:bodyPr>
          <a:lstStyle/>
          <a:p>
            <a:r>
              <a:rPr lang="en-GB" sz="1600" dirty="0">
                <a:latin typeface="XCCW Joined 1a" panose="03050602040000000000" pitchFamily="66" charset="0"/>
              </a:rPr>
              <a:t>Noisy </a:t>
            </a:r>
            <a:r>
              <a:rPr lang="en-GB" sz="1600" dirty="0" err="1">
                <a:latin typeface="XCCW Joined 1a" panose="03050602040000000000" pitchFamily="66" charset="0"/>
              </a:rPr>
              <a:t>Noisy</a:t>
            </a:r>
            <a:r>
              <a:rPr lang="en-GB" sz="1600" dirty="0">
                <a:latin typeface="XCCW Joined 1a" panose="03050602040000000000" pitchFamily="66" charset="0"/>
              </a:rPr>
              <a:t> </a:t>
            </a:r>
            <a:r>
              <a:rPr lang="en-GB" sz="1600" dirty="0" err="1">
                <a:latin typeface="XCCW Joined 1a" panose="03050602040000000000" pitchFamily="66" charset="0"/>
              </a:rPr>
              <a:t>Noisy</a:t>
            </a:r>
            <a:r>
              <a:rPr lang="en-GB" sz="1600" dirty="0">
                <a:latin typeface="XCCW Joined 1a" panose="03050602040000000000" pitchFamily="66" charset="0"/>
              </a:rPr>
              <a:t> </a:t>
            </a:r>
            <a:r>
              <a:rPr lang="en-GB" sz="1600" dirty="0" err="1">
                <a:latin typeface="XCCW Joined 1a" panose="03050602040000000000" pitchFamily="66" charset="0"/>
              </a:rPr>
              <a:t>Noisy</a:t>
            </a:r>
            <a:endParaRPr lang="en-GB" sz="1600" dirty="0">
              <a:latin typeface="XCCW Joined 1a" panose="03050602040000000000" pitchFamily="66" charset="0"/>
            </a:endParaRPr>
          </a:p>
        </p:txBody>
      </p:sp>
      <p:sp>
        <p:nvSpPr>
          <p:cNvPr id="11" name="TextBox 10"/>
          <p:cNvSpPr txBox="1"/>
          <p:nvPr/>
        </p:nvSpPr>
        <p:spPr>
          <a:xfrm>
            <a:off x="4109260" y="454843"/>
            <a:ext cx="2402378" cy="369332"/>
          </a:xfrm>
          <a:prstGeom prst="rect">
            <a:avLst/>
          </a:prstGeom>
          <a:noFill/>
        </p:spPr>
        <p:txBody>
          <a:bodyPr wrap="square" rtlCol="0">
            <a:spAutoFit/>
          </a:bodyPr>
          <a:lstStyle/>
          <a:p>
            <a:r>
              <a:rPr lang="en-GB" dirty="0"/>
              <a:t>2 Star</a:t>
            </a:r>
          </a:p>
        </p:txBody>
      </p:sp>
      <p:pic>
        <p:nvPicPr>
          <p:cNvPr id="13" name="Picture 12"/>
          <p:cNvPicPr>
            <a:picLocks noChangeAspect="1"/>
          </p:cNvPicPr>
          <p:nvPr/>
        </p:nvPicPr>
        <p:blipFill>
          <a:blip r:embed="rId3"/>
          <a:stretch>
            <a:fillRect/>
          </a:stretch>
        </p:blipFill>
        <p:spPr>
          <a:xfrm>
            <a:off x="3653740" y="964275"/>
            <a:ext cx="3165468" cy="2207030"/>
          </a:xfrm>
          <a:prstGeom prst="rect">
            <a:avLst/>
          </a:prstGeom>
        </p:spPr>
      </p:pic>
      <p:sp>
        <p:nvSpPr>
          <p:cNvPr id="14" name="TextBox 13"/>
          <p:cNvSpPr txBox="1"/>
          <p:nvPr/>
        </p:nvSpPr>
        <p:spPr>
          <a:xfrm>
            <a:off x="3653740" y="3156369"/>
            <a:ext cx="3507971" cy="3693319"/>
          </a:xfrm>
          <a:prstGeom prst="rect">
            <a:avLst/>
          </a:prstGeom>
          <a:noFill/>
        </p:spPr>
        <p:txBody>
          <a:bodyPr wrap="square" rtlCol="0">
            <a:spAutoFit/>
          </a:bodyPr>
          <a:lstStyle/>
          <a:p>
            <a:r>
              <a:rPr lang="en-GB" dirty="0"/>
              <a:t>Complete the word matching game. Synonyms are words that mean the same for example; loud and noisy. They both mean the same. Use the link above to play the game. Play two or more rounds – it’s up to you! Once you have finished, write the words out in sentences to practise your handwriting. Remember ascenders are tall and descenders are low but all the other letters are the same height!</a:t>
            </a:r>
          </a:p>
        </p:txBody>
      </p:sp>
      <p:sp>
        <p:nvSpPr>
          <p:cNvPr id="15" name="TextBox 14"/>
          <p:cNvSpPr txBox="1"/>
          <p:nvPr/>
        </p:nvSpPr>
        <p:spPr>
          <a:xfrm>
            <a:off x="3614652" y="1100408"/>
            <a:ext cx="3391593" cy="338554"/>
          </a:xfrm>
          <a:prstGeom prst="rect">
            <a:avLst/>
          </a:prstGeom>
          <a:noFill/>
        </p:spPr>
        <p:txBody>
          <a:bodyPr wrap="square" rtlCol="0">
            <a:spAutoFit/>
          </a:bodyPr>
          <a:lstStyle/>
          <a:p>
            <a:r>
              <a:rPr lang="en-GB" sz="1600" dirty="0">
                <a:latin typeface="XCCW Joined 1a" panose="03050602040000000000" pitchFamily="66" charset="0"/>
              </a:rPr>
              <a:t>On bonfire night, there </a:t>
            </a:r>
          </a:p>
        </p:txBody>
      </p:sp>
      <p:sp>
        <p:nvSpPr>
          <p:cNvPr id="16" name="TextBox 15"/>
          <p:cNvSpPr txBox="1"/>
          <p:nvPr/>
        </p:nvSpPr>
        <p:spPr>
          <a:xfrm>
            <a:off x="3614651" y="1646189"/>
            <a:ext cx="3391593" cy="338554"/>
          </a:xfrm>
          <a:prstGeom prst="rect">
            <a:avLst/>
          </a:prstGeom>
          <a:noFill/>
        </p:spPr>
        <p:txBody>
          <a:bodyPr wrap="square" rtlCol="0">
            <a:spAutoFit/>
          </a:bodyPr>
          <a:lstStyle/>
          <a:p>
            <a:r>
              <a:rPr lang="en-GB" sz="1600" dirty="0">
                <a:latin typeface="XCCW Joined 1a" panose="03050602040000000000" pitchFamily="66" charset="0"/>
              </a:rPr>
              <a:t>was a</a:t>
            </a:r>
            <a:r>
              <a:rPr lang="en-GB" sz="1600" b="1" dirty="0">
                <a:latin typeface="XCCW Joined 1a" panose="03050602040000000000" pitchFamily="66" charset="0"/>
              </a:rPr>
              <a:t> </a:t>
            </a:r>
            <a:r>
              <a:rPr lang="en-GB" sz="1600" b="1" u="sng" dirty="0">
                <a:latin typeface="XCCW Joined 1a" panose="03050602040000000000" pitchFamily="66" charset="0"/>
              </a:rPr>
              <a:t>loud</a:t>
            </a:r>
            <a:r>
              <a:rPr lang="en-GB" sz="1600" b="1" dirty="0">
                <a:latin typeface="XCCW Joined 1a" panose="03050602040000000000" pitchFamily="66" charset="0"/>
              </a:rPr>
              <a:t> </a:t>
            </a:r>
            <a:r>
              <a:rPr lang="en-GB" sz="1600" dirty="0">
                <a:latin typeface="XCCW Joined 1a" panose="03050602040000000000" pitchFamily="66" charset="0"/>
              </a:rPr>
              <a:t>bang! </a:t>
            </a:r>
          </a:p>
        </p:txBody>
      </p:sp>
      <p:sp>
        <p:nvSpPr>
          <p:cNvPr id="17" name="TextBox 16"/>
          <p:cNvSpPr txBox="1"/>
          <p:nvPr/>
        </p:nvSpPr>
        <p:spPr>
          <a:xfrm>
            <a:off x="3614650" y="2203028"/>
            <a:ext cx="3391593" cy="338554"/>
          </a:xfrm>
          <a:prstGeom prst="rect">
            <a:avLst/>
          </a:prstGeom>
          <a:noFill/>
        </p:spPr>
        <p:txBody>
          <a:bodyPr wrap="square" rtlCol="0">
            <a:spAutoFit/>
          </a:bodyPr>
          <a:lstStyle/>
          <a:p>
            <a:r>
              <a:rPr lang="en-GB" sz="1600" dirty="0">
                <a:latin typeface="XCCW Joined 1a" panose="03050602040000000000" pitchFamily="66" charset="0"/>
              </a:rPr>
              <a:t>The neighbours were</a:t>
            </a:r>
          </a:p>
        </p:txBody>
      </p:sp>
      <p:sp>
        <p:nvSpPr>
          <p:cNvPr id="18" name="TextBox 17"/>
          <p:cNvSpPr txBox="1"/>
          <p:nvPr/>
        </p:nvSpPr>
        <p:spPr>
          <a:xfrm>
            <a:off x="3614649" y="2748809"/>
            <a:ext cx="3391593" cy="338554"/>
          </a:xfrm>
          <a:prstGeom prst="rect">
            <a:avLst/>
          </a:prstGeom>
          <a:noFill/>
        </p:spPr>
        <p:txBody>
          <a:bodyPr wrap="square" rtlCol="0">
            <a:spAutoFit/>
          </a:bodyPr>
          <a:lstStyle/>
          <a:p>
            <a:r>
              <a:rPr lang="en-GB" sz="1600" dirty="0">
                <a:latin typeface="XCCW Joined 1a" panose="03050602040000000000" pitchFamily="66" charset="0"/>
              </a:rPr>
              <a:t>being </a:t>
            </a:r>
            <a:r>
              <a:rPr lang="en-GB" sz="1600" b="1" u="sng" dirty="0">
                <a:latin typeface="XCCW Joined 1a" panose="03050602040000000000" pitchFamily="66" charset="0"/>
              </a:rPr>
              <a:t>very</a:t>
            </a:r>
            <a:r>
              <a:rPr lang="en-GB" sz="1600" dirty="0">
                <a:latin typeface="XCCW Joined 1a" panose="03050602040000000000" pitchFamily="66" charset="0"/>
              </a:rPr>
              <a:t> noisy outside.</a:t>
            </a:r>
          </a:p>
        </p:txBody>
      </p:sp>
      <p:sp>
        <p:nvSpPr>
          <p:cNvPr id="19" name="TextBox 18"/>
          <p:cNvSpPr txBox="1"/>
          <p:nvPr/>
        </p:nvSpPr>
        <p:spPr>
          <a:xfrm>
            <a:off x="3390207" y="1048225"/>
            <a:ext cx="390698" cy="369332"/>
          </a:xfrm>
          <a:prstGeom prst="rect">
            <a:avLst/>
          </a:prstGeom>
          <a:noFill/>
        </p:spPr>
        <p:txBody>
          <a:bodyPr wrap="square" rtlCol="0">
            <a:spAutoFit/>
          </a:bodyPr>
          <a:lstStyle/>
          <a:p>
            <a:r>
              <a:rPr lang="en-GB" dirty="0"/>
              <a:t>1)</a:t>
            </a:r>
          </a:p>
        </p:txBody>
      </p:sp>
      <p:sp>
        <p:nvSpPr>
          <p:cNvPr id="20" name="TextBox 19"/>
          <p:cNvSpPr txBox="1"/>
          <p:nvPr/>
        </p:nvSpPr>
        <p:spPr>
          <a:xfrm>
            <a:off x="3382486" y="2160256"/>
            <a:ext cx="390698" cy="369332"/>
          </a:xfrm>
          <a:prstGeom prst="rect">
            <a:avLst/>
          </a:prstGeom>
          <a:noFill/>
        </p:spPr>
        <p:txBody>
          <a:bodyPr wrap="square" rtlCol="0">
            <a:spAutoFit/>
          </a:bodyPr>
          <a:lstStyle/>
          <a:p>
            <a:r>
              <a:rPr lang="en-GB" dirty="0"/>
              <a:t>2)</a:t>
            </a:r>
          </a:p>
        </p:txBody>
      </p:sp>
      <p:sp>
        <p:nvSpPr>
          <p:cNvPr id="21" name="TextBox 20"/>
          <p:cNvSpPr txBox="1"/>
          <p:nvPr/>
        </p:nvSpPr>
        <p:spPr>
          <a:xfrm>
            <a:off x="8434649" y="457824"/>
            <a:ext cx="2402378" cy="369332"/>
          </a:xfrm>
          <a:prstGeom prst="rect">
            <a:avLst/>
          </a:prstGeom>
          <a:noFill/>
        </p:spPr>
        <p:txBody>
          <a:bodyPr wrap="square" rtlCol="0">
            <a:spAutoFit/>
          </a:bodyPr>
          <a:lstStyle/>
          <a:p>
            <a:r>
              <a:rPr lang="en-GB" dirty="0"/>
              <a:t>3 Star</a:t>
            </a:r>
          </a:p>
        </p:txBody>
      </p:sp>
      <p:pic>
        <p:nvPicPr>
          <p:cNvPr id="22" name="Picture 21"/>
          <p:cNvPicPr>
            <a:picLocks noChangeAspect="1"/>
          </p:cNvPicPr>
          <p:nvPr/>
        </p:nvPicPr>
        <p:blipFill>
          <a:blip r:embed="rId3"/>
          <a:stretch>
            <a:fillRect/>
          </a:stretch>
        </p:blipFill>
        <p:spPr>
          <a:xfrm>
            <a:off x="7470366" y="939606"/>
            <a:ext cx="4641277" cy="2207030"/>
          </a:xfrm>
          <a:prstGeom prst="rect">
            <a:avLst/>
          </a:prstGeom>
        </p:spPr>
      </p:pic>
      <p:sp>
        <p:nvSpPr>
          <p:cNvPr id="24" name="TextBox 23"/>
          <p:cNvSpPr txBox="1"/>
          <p:nvPr/>
        </p:nvSpPr>
        <p:spPr>
          <a:xfrm>
            <a:off x="7470366" y="3146636"/>
            <a:ext cx="4641277" cy="3139321"/>
          </a:xfrm>
          <a:prstGeom prst="rect">
            <a:avLst/>
          </a:prstGeom>
          <a:noFill/>
        </p:spPr>
        <p:txBody>
          <a:bodyPr wrap="square" rtlCol="0">
            <a:spAutoFit/>
          </a:bodyPr>
          <a:lstStyle/>
          <a:p>
            <a:r>
              <a:rPr lang="en-GB" dirty="0"/>
              <a:t>Complete the word matching game. Synonyms are words that mean the same for example; loud and noisy. They both mean the same. Use the link above to play the game. Play three or more rounds – it’s up to you! Once you have finished, write the words out in sentences to practise your handwriting. Your sentences must use brackets (they add information in) as well as having beautiful handwriting. Remember ascenders are tall and descenders are low but all the other letters are the same height!</a:t>
            </a:r>
          </a:p>
        </p:txBody>
      </p:sp>
      <p:sp>
        <p:nvSpPr>
          <p:cNvPr id="25" name="TextBox 24"/>
          <p:cNvSpPr txBox="1"/>
          <p:nvPr/>
        </p:nvSpPr>
        <p:spPr>
          <a:xfrm>
            <a:off x="7462355" y="1063614"/>
            <a:ext cx="4931921" cy="338554"/>
          </a:xfrm>
          <a:prstGeom prst="rect">
            <a:avLst/>
          </a:prstGeom>
          <a:noFill/>
        </p:spPr>
        <p:txBody>
          <a:bodyPr wrap="square" rtlCol="0">
            <a:spAutoFit/>
          </a:bodyPr>
          <a:lstStyle/>
          <a:p>
            <a:r>
              <a:rPr lang="en-GB" sz="1600" dirty="0">
                <a:latin typeface="XCCW Joined 1a" panose="03050602040000000000" pitchFamily="66" charset="0"/>
              </a:rPr>
              <a:t>On bonfire night, (the 5</a:t>
            </a:r>
            <a:r>
              <a:rPr lang="en-GB" sz="1600" baseline="30000" dirty="0">
                <a:latin typeface="XCCW Joined 1a" panose="03050602040000000000" pitchFamily="66" charset="0"/>
              </a:rPr>
              <a:t>th</a:t>
            </a:r>
            <a:r>
              <a:rPr lang="en-GB" sz="1600" dirty="0">
                <a:latin typeface="XCCW Joined 1a" panose="03050602040000000000" pitchFamily="66" charset="0"/>
              </a:rPr>
              <a:t> November) </a:t>
            </a:r>
          </a:p>
        </p:txBody>
      </p:sp>
      <p:sp>
        <p:nvSpPr>
          <p:cNvPr id="26" name="TextBox 25"/>
          <p:cNvSpPr txBox="1"/>
          <p:nvPr/>
        </p:nvSpPr>
        <p:spPr>
          <a:xfrm>
            <a:off x="7470365" y="1626248"/>
            <a:ext cx="5416829" cy="338554"/>
          </a:xfrm>
          <a:prstGeom prst="rect">
            <a:avLst/>
          </a:prstGeom>
          <a:noFill/>
        </p:spPr>
        <p:txBody>
          <a:bodyPr wrap="square" rtlCol="0">
            <a:spAutoFit/>
          </a:bodyPr>
          <a:lstStyle/>
          <a:p>
            <a:r>
              <a:rPr lang="en-GB" sz="1600" dirty="0">
                <a:latin typeface="XCCW Joined 1a" panose="03050602040000000000" pitchFamily="66" charset="0"/>
              </a:rPr>
              <a:t>there was a</a:t>
            </a:r>
            <a:r>
              <a:rPr lang="en-GB" sz="1600" b="1" dirty="0">
                <a:latin typeface="XCCW Joined 1a" panose="03050602040000000000" pitchFamily="66" charset="0"/>
              </a:rPr>
              <a:t> </a:t>
            </a:r>
            <a:r>
              <a:rPr lang="en-GB" sz="1600" b="1" u="sng" dirty="0">
                <a:latin typeface="XCCW Joined 1a" panose="03050602040000000000" pitchFamily="66" charset="0"/>
              </a:rPr>
              <a:t>loud</a:t>
            </a:r>
            <a:r>
              <a:rPr lang="en-GB" sz="1600" b="1" dirty="0">
                <a:latin typeface="XCCW Joined 1a" panose="03050602040000000000" pitchFamily="66" charset="0"/>
              </a:rPr>
              <a:t> </a:t>
            </a:r>
            <a:r>
              <a:rPr lang="en-GB" sz="1600" dirty="0">
                <a:latin typeface="XCCW Joined 1a" panose="03050602040000000000" pitchFamily="66" charset="0"/>
              </a:rPr>
              <a:t>bang! </a:t>
            </a:r>
          </a:p>
        </p:txBody>
      </p:sp>
      <p:sp>
        <p:nvSpPr>
          <p:cNvPr id="27" name="TextBox 26"/>
          <p:cNvSpPr txBox="1"/>
          <p:nvPr/>
        </p:nvSpPr>
        <p:spPr>
          <a:xfrm>
            <a:off x="7226830" y="1018763"/>
            <a:ext cx="390698" cy="369332"/>
          </a:xfrm>
          <a:prstGeom prst="rect">
            <a:avLst/>
          </a:prstGeom>
          <a:noFill/>
        </p:spPr>
        <p:txBody>
          <a:bodyPr wrap="square" rtlCol="0">
            <a:spAutoFit/>
          </a:bodyPr>
          <a:lstStyle/>
          <a:p>
            <a:r>
              <a:rPr lang="en-GB" dirty="0"/>
              <a:t>1)</a:t>
            </a:r>
          </a:p>
        </p:txBody>
      </p:sp>
      <p:sp>
        <p:nvSpPr>
          <p:cNvPr id="28" name="TextBox 27"/>
          <p:cNvSpPr txBox="1"/>
          <p:nvPr/>
        </p:nvSpPr>
        <p:spPr>
          <a:xfrm>
            <a:off x="7203954" y="2113039"/>
            <a:ext cx="390698" cy="369332"/>
          </a:xfrm>
          <a:prstGeom prst="rect">
            <a:avLst/>
          </a:prstGeom>
          <a:noFill/>
        </p:spPr>
        <p:txBody>
          <a:bodyPr wrap="square" rtlCol="0">
            <a:spAutoFit/>
          </a:bodyPr>
          <a:lstStyle/>
          <a:p>
            <a:r>
              <a:rPr lang="en-GB" dirty="0"/>
              <a:t>2)</a:t>
            </a:r>
          </a:p>
        </p:txBody>
      </p:sp>
      <p:sp>
        <p:nvSpPr>
          <p:cNvPr id="29" name="TextBox 28"/>
          <p:cNvSpPr txBox="1"/>
          <p:nvPr/>
        </p:nvSpPr>
        <p:spPr>
          <a:xfrm>
            <a:off x="7412029" y="2143817"/>
            <a:ext cx="5313371" cy="338554"/>
          </a:xfrm>
          <a:prstGeom prst="rect">
            <a:avLst/>
          </a:prstGeom>
          <a:noFill/>
        </p:spPr>
        <p:txBody>
          <a:bodyPr wrap="square" rtlCol="0">
            <a:spAutoFit/>
          </a:bodyPr>
          <a:lstStyle/>
          <a:p>
            <a:r>
              <a:rPr lang="en-GB" sz="1600" dirty="0">
                <a:latin typeface="XCCW Joined 1a" panose="03050602040000000000" pitchFamily="66" charset="0"/>
              </a:rPr>
              <a:t>The neighbours (who were in the</a:t>
            </a:r>
          </a:p>
        </p:txBody>
      </p:sp>
      <p:sp>
        <p:nvSpPr>
          <p:cNvPr id="30" name="TextBox 29"/>
          <p:cNvSpPr txBox="1"/>
          <p:nvPr/>
        </p:nvSpPr>
        <p:spPr>
          <a:xfrm>
            <a:off x="7470363" y="2712924"/>
            <a:ext cx="4641280" cy="338554"/>
          </a:xfrm>
          <a:prstGeom prst="rect">
            <a:avLst/>
          </a:prstGeom>
          <a:noFill/>
        </p:spPr>
        <p:txBody>
          <a:bodyPr wrap="square" rtlCol="0">
            <a:spAutoFit/>
          </a:bodyPr>
          <a:lstStyle/>
          <a:p>
            <a:r>
              <a:rPr lang="en-GB" sz="1600" dirty="0">
                <a:latin typeface="XCCW Joined 1a" panose="03050602040000000000" pitchFamily="66" charset="0"/>
              </a:rPr>
              <a:t>garden) were being </a:t>
            </a:r>
            <a:r>
              <a:rPr lang="en-GB" sz="1600" b="1" u="sng" dirty="0">
                <a:latin typeface="XCCW Joined 1a" panose="03050602040000000000" pitchFamily="66" charset="0"/>
              </a:rPr>
              <a:t>very</a:t>
            </a:r>
            <a:r>
              <a:rPr lang="en-GB" sz="1600" dirty="0">
                <a:latin typeface="XCCW Joined 1a" panose="03050602040000000000" pitchFamily="66" charset="0"/>
              </a:rPr>
              <a:t> noisy.</a:t>
            </a:r>
          </a:p>
        </p:txBody>
      </p:sp>
    </p:spTree>
    <p:extLst>
      <p:ext uri="{BB962C8B-B14F-4D97-AF65-F5344CB8AC3E}">
        <p14:creationId xmlns:p14="http://schemas.microsoft.com/office/powerpoint/2010/main" val="387378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57B008-141B-4847-A5B2-75B9515B02C5}"/>
              </a:ext>
            </a:extLst>
          </p:cNvPr>
          <p:cNvSpPr>
            <a:spLocks noGrp="1"/>
          </p:cNvSpPr>
          <p:nvPr>
            <p:ph type="title"/>
          </p:nvPr>
        </p:nvSpPr>
        <p:spPr>
          <a:xfrm>
            <a:off x="258337" y="658153"/>
            <a:ext cx="11675326" cy="2297149"/>
          </a:xfrm>
        </p:spPr>
        <p:txBody>
          <a:bodyPr>
            <a:noAutofit/>
          </a:bodyPr>
          <a:lstStyle/>
          <a:p>
            <a:r>
              <a:rPr lang="en-GB" sz="4800" b="1" u="sng" dirty="0"/>
              <a:t>Wednesday 13</a:t>
            </a:r>
            <a:r>
              <a:rPr lang="en-GB" sz="4800" b="1" u="sng" baseline="30000" dirty="0"/>
              <a:t>th</a:t>
            </a:r>
            <a:r>
              <a:rPr lang="en-GB" sz="4800" b="1" u="sng" dirty="0"/>
              <a:t> January</a:t>
            </a:r>
            <a:br>
              <a:rPr lang="en-GB" sz="900" b="1" u="sng" dirty="0"/>
            </a:br>
            <a:r>
              <a:rPr lang="en-GB" sz="4800" b="1" u="sng" dirty="0"/>
              <a:t>To use inference to improve my understanding of a picture or text.</a:t>
            </a:r>
          </a:p>
        </p:txBody>
      </p:sp>
      <p:sp>
        <p:nvSpPr>
          <p:cNvPr id="7" name="TextBox 6">
            <a:extLst>
              <a:ext uri="{FF2B5EF4-FFF2-40B4-BE49-F238E27FC236}">
                <a16:creationId xmlns:a16="http://schemas.microsoft.com/office/drawing/2014/main" id="{2A42E203-0F03-4079-8F2D-DF753FAB616D}"/>
              </a:ext>
            </a:extLst>
          </p:cNvPr>
          <p:cNvSpPr txBox="1"/>
          <p:nvPr/>
        </p:nvSpPr>
        <p:spPr>
          <a:xfrm>
            <a:off x="336395" y="39166"/>
            <a:ext cx="84173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sng" strike="noStrike" kern="1200" cap="none" spc="0" normalizeH="0" baseline="0" noProof="0" dirty="0">
                <a:ln>
                  <a:noFill/>
                </a:ln>
                <a:solidFill>
                  <a:prstClr val="black"/>
                </a:solidFill>
                <a:effectLst/>
                <a:uLnTx/>
                <a:uFillTx/>
                <a:latin typeface="Calibri" panose="020F0502020204030204"/>
                <a:ea typeface="+mn-ea"/>
                <a:cs typeface="+mn-cs"/>
              </a:rPr>
              <a:t>READING</a:t>
            </a:r>
            <a:r>
              <a:rPr kumimoji="0" lang="en-GB"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online with Mr Butler</a:t>
            </a:r>
            <a:endParaRPr kumimoji="0" lang="en-GB" sz="2400" b="1" i="1"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EE78025-F455-46E7-911A-BC83E6D8B00A}"/>
              </a:ext>
            </a:extLst>
          </p:cNvPr>
          <p:cNvSpPr txBox="1"/>
          <p:nvPr/>
        </p:nvSpPr>
        <p:spPr>
          <a:xfrm>
            <a:off x="258337" y="3118200"/>
            <a:ext cx="11140069" cy="34163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FF"/>
                </a:solidFill>
                <a:effectLst/>
                <a:uLnTx/>
                <a:uFillTx/>
                <a:latin typeface="Calibri" panose="020F0502020204030204"/>
                <a:ea typeface="+mn-ea"/>
                <a:cs typeface="+mn-cs"/>
              </a:rPr>
              <a:t>Today we are going to be a bit like detectives. Sometimes, the answers to questions aren’t always obvious, so we have to look for clues.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0000"/>
                </a:solidFill>
                <a:effectLst/>
                <a:uLnTx/>
                <a:uFillTx/>
                <a:latin typeface="Calibri" panose="020F0502020204030204"/>
                <a:ea typeface="+mn-ea"/>
                <a:cs typeface="+mn-cs"/>
              </a:rPr>
              <a:t>However, rather than reading a text, lets start with some pictures. Look at the next slides and then answer the questions that follow, either verbally or in writing…</a:t>
            </a:r>
          </a:p>
        </p:txBody>
      </p:sp>
    </p:spTree>
    <p:extLst>
      <p:ext uri="{BB962C8B-B14F-4D97-AF65-F5344CB8AC3E}">
        <p14:creationId xmlns:p14="http://schemas.microsoft.com/office/powerpoint/2010/main" val="270881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2C0E13-EBC6-4744-9514-8728293DC805}"/>
              </a:ext>
            </a:extLst>
          </p:cNvPr>
          <p:cNvPicPr>
            <a:picLocks noChangeAspect="1"/>
          </p:cNvPicPr>
          <p:nvPr/>
        </p:nvPicPr>
        <p:blipFill>
          <a:blip r:embed="rId2"/>
          <a:stretch>
            <a:fillRect/>
          </a:stretch>
        </p:blipFill>
        <p:spPr>
          <a:xfrm>
            <a:off x="6856850" y="546633"/>
            <a:ext cx="5335150" cy="4785346"/>
          </a:xfrm>
          <a:prstGeom prst="rect">
            <a:avLst/>
          </a:prstGeom>
        </p:spPr>
      </p:pic>
      <p:pic>
        <p:nvPicPr>
          <p:cNvPr id="5" name="Picture 4">
            <a:extLst>
              <a:ext uri="{FF2B5EF4-FFF2-40B4-BE49-F238E27FC236}">
                <a16:creationId xmlns:a16="http://schemas.microsoft.com/office/drawing/2014/main" id="{32DF2363-E4AF-4CBF-B16E-61A0096479CE}"/>
              </a:ext>
            </a:extLst>
          </p:cNvPr>
          <p:cNvPicPr>
            <a:picLocks noChangeAspect="1"/>
          </p:cNvPicPr>
          <p:nvPr/>
        </p:nvPicPr>
        <p:blipFill>
          <a:blip r:embed="rId3"/>
          <a:stretch>
            <a:fillRect/>
          </a:stretch>
        </p:blipFill>
        <p:spPr>
          <a:xfrm>
            <a:off x="0" y="434897"/>
            <a:ext cx="6856850" cy="5008814"/>
          </a:xfrm>
          <a:prstGeom prst="rect">
            <a:avLst/>
          </a:prstGeom>
        </p:spPr>
      </p:pic>
      <p:sp>
        <p:nvSpPr>
          <p:cNvPr id="6" name="TextBox 5">
            <a:extLst>
              <a:ext uri="{FF2B5EF4-FFF2-40B4-BE49-F238E27FC236}">
                <a16:creationId xmlns:a16="http://schemas.microsoft.com/office/drawing/2014/main" id="{A7F95017-4170-4C39-97FA-0D9026032A33}"/>
              </a:ext>
            </a:extLst>
          </p:cNvPr>
          <p:cNvSpPr txBox="1"/>
          <p:nvPr/>
        </p:nvSpPr>
        <p:spPr>
          <a:xfrm>
            <a:off x="423746" y="5468996"/>
            <a:ext cx="1153036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Do we know what the actual answers are to these questions? Or do we have to </a:t>
            </a:r>
            <a:r>
              <a:rPr kumimoji="0" lang="en-GB" sz="2800" b="1" i="1" u="none" strike="noStrike" kern="1200" cap="none" spc="0" normalizeH="0" baseline="0" noProof="0" dirty="0">
                <a:ln>
                  <a:noFill/>
                </a:ln>
                <a:solidFill>
                  <a:prstClr val="black"/>
                </a:solidFill>
                <a:effectLst/>
                <a:uLnTx/>
                <a:uFillTx/>
                <a:latin typeface="Calibri" panose="020F0502020204030204"/>
                <a:ea typeface="+mn-ea"/>
                <a:cs typeface="+mn-cs"/>
              </a:rPr>
              <a:t>INFER</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what the answers </a:t>
            </a:r>
            <a:r>
              <a:rPr kumimoji="0" lang="en-GB" sz="2800" b="1" i="1" u="none" strike="noStrike" kern="1200" cap="none" spc="0" normalizeH="0" baseline="0" noProof="0" dirty="0">
                <a:ln>
                  <a:noFill/>
                </a:ln>
                <a:solidFill>
                  <a:prstClr val="black"/>
                </a:solidFill>
                <a:effectLst/>
                <a:uLnTx/>
                <a:uFillTx/>
                <a:latin typeface="Calibri" panose="020F0502020204030204"/>
                <a:ea typeface="+mn-ea"/>
                <a:cs typeface="+mn-cs"/>
              </a:rPr>
              <a:t>MIGHT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What is inference?</a:t>
            </a:r>
          </a:p>
        </p:txBody>
      </p:sp>
      <p:sp>
        <p:nvSpPr>
          <p:cNvPr id="2" name="TextBox 1">
            <a:extLst>
              <a:ext uri="{FF2B5EF4-FFF2-40B4-BE49-F238E27FC236}">
                <a16:creationId xmlns:a16="http://schemas.microsoft.com/office/drawing/2014/main" id="{929BB2A8-C0ED-4285-A2A8-492B9FD89EB9}"/>
              </a:ext>
            </a:extLst>
          </p:cNvPr>
          <p:cNvSpPr txBox="1"/>
          <p:nvPr/>
        </p:nvSpPr>
        <p:spPr>
          <a:xfrm>
            <a:off x="89210" y="0"/>
            <a:ext cx="4806175" cy="369332"/>
          </a:xfrm>
          <a:prstGeom prst="rect">
            <a:avLst/>
          </a:prstGeom>
          <a:noFill/>
        </p:spPr>
        <p:txBody>
          <a:bodyPr wrap="square" rtlCol="0">
            <a:spAutoFit/>
          </a:bodyPr>
          <a:lstStyle/>
          <a:p>
            <a:r>
              <a:rPr lang="en-GB" dirty="0">
                <a:solidFill>
                  <a:srgbClr val="0000FF"/>
                </a:solidFill>
              </a:rPr>
              <a:t>Intro example – read and understand what to do:</a:t>
            </a:r>
          </a:p>
        </p:txBody>
      </p:sp>
    </p:spTree>
    <p:extLst>
      <p:ext uri="{BB962C8B-B14F-4D97-AF65-F5344CB8AC3E}">
        <p14:creationId xmlns:p14="http://schemas.microsoft.com/office/powerpoint/2010/main" val="1755721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E9D1C-6652-4F20-AC95-393EBC92CD79}"/>
              </a:ext>
            </a:extLst>
          </p:cNvPr>
          <p:cNvPicPr>
            <a:picLocks noChangeAspect="1"/>
          </p:cNvPicPr>
          <p:nvPr/>
        </p:nvPicPr>
        <p:blipFill>
          <a:blip r:embed="rId2"/>
          <a:stretch>
            <a:fillRect/>
          </a:stretch>
        </p:blipFill>
        <p:spPr>
          <a:xfrm>
            <a:off x="1027253" y="-1"/>
            <a:ext cx="10309742" cy="5798635"/>
          </a:xfrm>
          <a:prstGeom prst="rect">
            <a:avLst/>
          </a:prstGeom>
        </p:spPr>
      </p:pic>
      <p:sp>
        <p:nvSpPr>
          <p:cNvPr id="4" name="TextBox 3">
            <a:extLst>
              <a:ext uri="{FF2B5EF4-FFF2-40B4-BE49-F238E27FC236}">
                <a16:creationId xmlns:a16="http://schemas.microsoft.com/office/drawing/2014/main" id="{BAFDC861-6F65-4EFF-B540-3353D0FED5D8}"/>
              </a:ext>
            </a:extLst>
          </p:cNvPr>
          <p:cNvSpPr txBox="1"/>
          <p:nvPr/>
        </p:nvSpPr>
        <p:spPr>
          <a:xfrm>
            <a:off x="1027255" y="5691126"/>
            <a:ext cx="1080656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In future, when you answer the questions yourself, use complete sentences, like the ones above.</a:t>
            </a:r>
          </a:p>
        </p:txBody>
      </p:sp>
      <p:sp>
        <p:nvSpPr>
          <p:cNvPr id="2" name="TextBox 1">
            <a:extLst>
              <a:ext uri="{FF2B5EF4-FFF2-40B4-BE49-F238E27FC236}">
                <a16:creationId xmlns:a16="http://schemas.microsoft.com/office/drawing/2014/main" id="{409E2E07-4E98-4EE4-9CC4-1B07C969A5B4}"/>
              </a:ext>
            </a:extLst>
          </p:cNvPr>
          <p:cNvSpPr txBox="1"/>
          <p:nvPr/>
        </p:nvSpPr>
        <p:spPr>
          <a:xfrm>
            <a:off x="-1" y="0"/>
            <a:ext cx="1027253" cy="923330"/>
          </a:xfrm>
          <a:prstGeom prst="rect">
            <a:avLst/>
          </a:prstGeom>
          <a:noFill/>
        </p:spPr>
        <p:txBody>
          <a:bodyPr wrap="square" rtlCol="0">
            <a:spAutoFit/>
          </a:bodyPr>
          <a:lstStyle/>
          <a:p>
            <a:r>
              <a:rPr lang="en-GB" dirty="0"/>
              <a:t>Intro</a:t>
            </a:r>
          </a:p>
          <a:p>
            <a:r>
              <a:rPr lang="en-GB" dirty="0"/>
              <a:t>‘Model</a:t>
            </a:r>
          </a:p>
          <a:p>
            <a:r>
              <a:rPr lang="en-GB" dirty="0"/>
              <a:t>Answers’</a:t>
            </a:r>
          </a:p>
        </p:txBody>
      </p:sp>
    </p:spTree>
    <p:extLst>
      <p:ext uri="{BB962C8B-B14F-4D97-AF65-F5344CB8AC3E}">
        <p14:creationId xmlns:p14="http://schemas.microsoft.com/office/powerpoint/2010/main" val="3049546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644</TotalTime>
  <Words>1282</Words>
  <Application>Microsoft Office PowerPoint</Application>
  <PresentationFormat>Widescreen</PresentationFormat>
  <Paragraphs>115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Britannic Bold</vt:lpstr>
      <vt:lpstr>Calibri</vt:lpstr>
      <vt:lpstr>Calibri Light</vt:lpstr>
      <vt:lpstr>robotoregular</vt:lpstr>
      <vt:lpstr>XCCW Joined 1a</vt:lpstr>
      <vt:lpstr>Office Theme</vt:lpstr>
      <vt:lpstr>Year 3 Home School Provision Daily Pack</vt:lpstr>
      <vt:lpstr>Maths</vt:lpstr>
      <vt:lpstr>PowerPoint Presentation</vt:lpstr>
      <vt:lpstr>PowerPoint Presentation</vt:lpstr>
      <vt:lpstr>English</vt:lpstr>
      <vt:lpstr>PowerPoint Presentation</vt:lpstr>
      <vt:lpstr>Wednesday 13th January To use inference to improve my understanding of a picture or 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&amp; Technology</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Parker4, Nicholas</dc:creator>
  <cp:lastModifiedBy>Butler, Andrew</cp:lastModifiedBy>
  <cp:revision>45</cp:revision>
  <dcterms:created xsi:type="dcterms:W3CDTF">2020-03-18T11:37:32Z</dcterms:created>
  <dcterms:modified xsi:type="dcterms:W3CDTF">2021-01-12T15:02:03Z</dcterms:modified>
</cp:coreProperties>
</file>